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0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59" r:id="rId14"/>
    <p:sldId id="269" r:id="rId15"/>
    <p:sldId id="270" r:id="rId16"/>
    <p:sldId id="271" r:id="rId17"/>
    <p:sldId id="272" r:id="rId1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389" y="-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56.63717" units="1/cm"/>
          <inkml:channelProperty channel="Y" name="resolution" value="28.36565" units="1/cm"/>
        </inkml:channelProperties>
      </inkml:inkSource>
      <inkml:timestamp xml:id="ts0" timeString="2015-04-03T13:54:33.7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15002 5160,'20'0,"0"0,-20 0,0 0,19 0,1-20,0 20,-20 0,20 0,0 0,-20-20,20 20,59-20,0 20,-39 0,0 0,-1 0,21 0,-20 0,19 0,-19 0,0 0,-21 0,21 0,-20 0,20 0,-1 0,-39 0,20 0,20 0,-40 0,20 0,19 0,-39 0,20 0,0 0,0 0,0 0,0 0,-1 0,-19 0,20 0,0 0,-20 0,20 20,-20-20,0 20,40-20,-21 0,-19 20,40 0,-20 19,20 1,-40-20,20 19,-1-19,1 0,0 20,0-1,0-19,0 0,-1 20,1-20,-20-20,0 20,0-1,0-19,0 20,0 0,0 0,0-20,0 20,0 0,0-1,0-19,0 20,-20 20,1-40,19 20,-40 20,20-21,-39 21,39-20,0 0,-20 19,0-19,21-20,-21 40,0 0,20-21,1 1,-21 0,0-20,20 20,20 20,-19-40,-21 20,20-1,20-19,-20 0,20 20,-40-20,40 20,-19-20,-41 0,40 0,-19 0,19 0,0 0,0 0,0 0,-39 0,-1 0,20 0,1 0,-21 0,21 0,-1 0,0 0,0-20,21 20,-1 0,-20-20,0 20,21-19,-1-1,-20 20,40 0,-20-20,0 0,20 0,-20 20,20-20,-19 0,-1 1,-20-21,0 0,21 1,-21-21,-20 40,21-19,19 19,20 0,0 0,0 0,-20 20,20 0,0-20,0 0,0 1,0-1,0 0,0 20,0-40,0 20,0 20,20-39,-20 19,20 20,-20-20,0 0,20 0,-20 20,0-20,19 20,1-19,-20-1,0 20,20-20,0 0,0 0,-20 20,20 0,-20-20,19 1,1 19,0-20,0 20,-20-20,20 20,-20 0,20 0,-1 0,-19 0,20 0,20 0,-20 0,0 0,0 0,-1 0,-19 0,20 0</inkml:trace>
  <inkml:trace contextRef="#ctx0" brushRef="#br0" timeOffset="2080.208">15280 5953,'0'0,"0"40,0-40,0 40,0-20,0-20,0 39,0-19,0-20,0 20,0 0,0-20,0 20,0 0,0-1,0 1,0 0,0 0,0-20,0 20,0 0,0-1,0-19,0 40,0-20,0 0,0 20,0-21,0-19,0 20,0 0,0-20,0 20,0 0,0 0,0-1,0 1,0 0,0 0,0 20,0-21,0 1,0 20,0-20,0 20,0-1,0-19,0 20,0-1,0-39,0 20,0 0,0-20,0 20,0 0,0 0,0-20,0 39,0-19,0-20,0 20,0 0,0 0,0-20,0 20,0-20,0 19,0-19,0 20,0 0,0 0,0-20,0 20,0 0,0-1,0-19,0 20,0 0,0-20,0 20,0-20,0 0</inkml:trace>
  <inkml:trace contextRef="#ctx0" brushRef="#br0" timeOffset="4031.4031">15161 7223,'0'20,"19"0,1-20,-20 20,20-20,0 20,0-20,-20 20,0-20,20 0,-20 0,20 19,-1-19,-19 0,20 0,-20 0,20 0,-20 0,0 0,20 0,-20-19,0-1,20 20,0 0,-20-20,0 20,0 0,19 0,-19-20,0-39,0 39,0 0,0 0,0 0,0 0,20 20,-20-19,20 19</inkml:trace>
  <inkml:trace contextRef="#ctx0" brushRef="#br0" timeOffset="7279.7279">14307 6330,'0'0,"0"-19,20 19,0 0,-20 0,20 0,-20 0,0 0,0 19,0 1,0-20,0 20,0 0,0-20,0 20,0 0,0 0,0-20,0 19,0 1,0 0,0-20,0 20,0 0,0-20,0 20,0-1,0 1,0-20,0 40,0-20,0-20,0 20,0-1,0 1,0-20,0 20,0 0,0-20,0 20,0 0,0 0</inkml:trace>
  <inkml:trace contextRef="#ctx0" brushRef="#br0" timeOffset="9767.9767">14149 6827,'0'0,"0"0,19 0,-19 0,20 0,-20-20,0 20,20 0,-20-20,20 20,0 0,-20 0,79 0,1 0,-1 40,-39-40,-21 19,21-19,-20 0,-20 20</inkml:trace>
  <inkml:trace contextRef="#ctx0" brushRef="#br0" timeOffset="12080.2079">14347 6350,'0'20,"0"0,-20-20,20 0,0 20,-20 0,20 0,-39-20,39 0,0 0,-20 19,0-19,20 20</inkml:trace>
  <inkml:trace contextRef="#ctx0" brushRef="#br0" timeOffset="29072.907">22562 4545,'-20'-20,"-79"0,-59 0,58 0,1 20,-20-59,0 39,-20 20,60-20,-21 0,61 20,-1-40,40 40,-20 0,0 0,1 0,-41 0,-19 0,19 0,-19 0,19 0,1 0,-1 0,20 0,21 0,-41 20,20-20,21 0,-21 0,-20 20,-39-20,20 0,-20 0,39 0,0 20,-19 0,20-20,-21 0,40 0,21 0,-1 20,0-20,20 0,0 19,-20-19,0 20,0 20,20-40,0 20,-19 20,-1-21,0 21,0 0,20-20,-20-1,0 21,20-20,0 0,0 0,0-1,-19 1,19 0,0 20,-20-20,20 19,0 1,0-20,0 20,0 19,0-39,0 40,0-1,-20 1,20-41,0 41,0-20,0-40,0 19,0 1,0 0,0 0,0 0,0 0,0 0,0-1,0 1,0-20,0 20,0 0,0-20,0 40,0-21,0 1,0 0,0 0,0-20,0 20,0 0,0 0,0-20,0 19,0 21,0-20,20 20,0-21,-20 1,19 20,-19 0,20-21,0 1,-20 0,0 0,0 0,0 0,20 0,-20-20,0 19,0 1,20 0,-20 0,0 0,0 0,0-1,20 1,-20 0,19-20,-19 20,20 0,-20-20,0 20,0-20,0 20,0-1,20-19,-20 0,0 20,0 0,20 0,-20-20,20 20,-20 0,0-1,20 21,-20 0,19-40,1 20,-20 19,0-39,0 20,20-20,-20 20,20 0,-20 0,20 0,-20-1,0 1,0-20,0 20,20 0,-20-20,0 20,0 0,0-1,0-19,0 20,20-20,-20 20,0 0,0 0,19 0,-19 0,0-20,0 19,20 1,-20-20,20 0,-20 20,0 0,20 20,-20-40,20 19,-20 1,20 0,-20 0,19-20,-19 20,0 0,20-20,0 0,-20 19,0 1,20-20,-20 0,20 0,-20 20,20 0,-20 0,20-20,-1 0,21 0,-20 40,20-21,19 1,-39 0,0-20,20 0,19 40,-59-20,20-20,0 0,0 19,-20-19,19 20,1-20,-20 0,20 0,0 0,20 20,-1 0,1 0,39 0,-39 0,20-1,-21 1,1-20,0 0,-21 20,21-20,0 0,-20 0,0 20,19-20,-19 0,20 0,-20 0,-1 0,1 0,0 0,0 0,0 20,0-20,-20 0,20 0,-1 0,1 0,20 0,0 0,-21 0,41 0,0 0,-41 0,41 0,-20 0,19 0,-39 0,20 0,-1-20,-19 20,20 0,-20 0,-20 0,20-20,-1 20,-19 0,20-20,20 20,-40 0,40 0,-1 0,-19-20,40 20,-41-19,1 19,0-20,0 20,0 0,0 0,0 0,-20-20,19 0,1 20,0-20,0 20,-20-20,40-19,-21 19,-19-20,40 0,-20 1,0-1,-20 0,0 1,20-1,0 20,-20-20,19-19,-19 39,20-39,-20 19,0-20,20 40,-20-19,0-1,0 20,0-39,0 39,0-40,0 21,0-21,0 40,0-39,0 19,0 20,0-39,0 39,0 0,0-20,0 1,0 19,0-20,0 20,0-19,0-1,0 20,-20-20,20 1,0 19,0-20,0 0,-20 21,20-21,0 0,0 20,-19-19,19-1,0 40,0-40,0 1,0 19,0 0,0-20,-20 40,20-20,0-19,-20 39,20-60,-20 20,20 21,0-21,-20 0,20 20,-20-19,20-1,-20 20,1-19,19-21,-20 20,0 20,20 1,-20-21,20 40,0-40,0 20,0 20,-20-19,20-1,-20 0,20 20,0-20,0 0,0 0,-19 20,19-20,-20 1,0 19,20-20,0 0,-20 0,0 20,0-20,20 0,-39-19,19 39,20-20,-20 20,0 0,0-20,20 20,-20 0,-19 0,39 0,-40-20,0 20,1 0,-1 0,-20 0,41 0,-21 0,0 0,40 0,-39 0,39 0,-20 0,0 0,-20 0,20 20,-19-20,-1 0,-20 20,21 0,-21 0,40-20,1 0,19 19</inkml:trace>
  <inkml:trace contextRef="#ctx0" brushRef="#br0" timeOffset="33305.3302">20042 5180,'20'0,"0"0,-20-20,0 20,20 0,-20-20,20 20,-1 0,-19 0,0 0,20 0,0 0,0 0,39 0,1 0,-20 0,19 0,1 0,-1 0,-19 0,0 0,-20 0,-20 0,19 0,-19 0,0 20,20 39,0-19,20 0,-20 19,-1-19,-19 19,20-39,-20 40,0-21,0 1,0-40,0 40,0-20,0-20,0 19,0 1,0-20,0 20,0 0,0 0,0-20,0 20,-20 0,20-1,0-19,0 20,-19 0,19-20,-20 20,0-20,20 20,0 0,-20-20,20 0,-40 0,21 19,-21-19,20 0,0 20,-20-20,-19 0,-1 0,21 20,-21-20,20 0,21 0,-1 0,0 0,20 0,-20-20,20-19,0 19,-20 20,20-20,0 20,0-20,-39 0,39 0,0 20,0 0,19 0,-19 0,20 0,40 0,-21 20,81 0,-81-20,21 0,-1 20,1-20,-20 0,-1 0,-19 20,-20-20,40 0,19 0,-19 0,19 0,1 0,0 20,-41-20,1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7720-B102-4A8F-9B63-9B0E2911C62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AD62E-2035-43B4-BC2F-DBBC44E89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1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7720-B102-4A8F-9B63-9B0E2911C62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AD62E-2035-43B4-BC2F-DBBC44E89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7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7720-B102-4A8F-9B63-9B0E2911C62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AD62E-2035-43B4-BC2F-DBBC44E89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5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7720-B102-4A8F-9B63-9B0E2911C62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AD62E-2035-43B4-BC2F-DBBC44E89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6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7720-B102-4A8F-9B63-9B0E2911C62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AD62E-2035-43B4-BC2F-DBBC44E89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2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7720-B102-4A8F-9B63-9B0E2911C62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AD62E-2035-43B4-BC2F-DBBC44E89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8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7720-B102-4A8F-9B63-9B0E2911C62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AD62E-2035-43B4-BC2F-DBBC44E89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45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7720-B102-4A8F-9B63-9B0E2911C62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AD62E-2035-43B4-BC2F-DBBC44E89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7720-B102-4A8F-9B63-9B0E2911C62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AD62E-2035-43B4-BC2F-DBBC44E89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39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7720-B102-4A8F-9B63-9B0E2911C62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AD62E-2035-43B4-BC2F-DBBC44E89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5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7720-B102-4A8F-9B63-9B0E2911C62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AD62E-2035-43B4-BC2F-DBBC44E89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2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D7720-B102-4A8F-9B63-9B0E2911C625}" type="datetimeFigureOut">
              <a:rPr lang="en-US" smtClean="0"/>
              <a:t>4/3/2015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AD62E-2035-43B4-BC2F-DBBC44E89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7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6.emf"/><Relationship Id="rId5" Type="http://schemas.openxmlformats.org/officeDocument/2006/relationships/customXml" Target="../ink/ink1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err="1" smtClean="0"/>
              <a:t>Acetolactate</a:t>
            </a:r>
            <a:r>
              <a:rPr lang="en-US" sz="6000" dirty="0" smtClean="0"/>
              <a:t> Synthase Inhibitors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7" y="1295399"/>
            <a:ext cx="2749333" cy="237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www.weedscience.com/Telerik.Web.UI.WebResource.axd?imgid=c59cf9266edd4153aedefe021f5bd459&amp;type=rb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33474"/>
            <a:ext cx="3103218" cy="26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199"/>
            <a:ext cx="2896446" cy="249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006" y="4191000"/>
            <a:ext cx="2984794" cy="257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71675"/>
            <a:ext cx="38100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5800" y="38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1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Mechanism of Action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Inhibit the enzyme </a:t>
            </a:r>
            <a:r>
              <a:rPr lang="en-US" dirty="0" err="1" smtClean="0"/>
              <a:t>acetolactate</a:t>
            </a:r>
            <a:r>
              <a:rPr lang="en-US" dirty="0" smtClean="0"/>
              <a:t> synthase (ALS) or </a:t>
            </a:r>
            <a:r>
              <a:rPr lang="en-US" dirty="0" err="1" smtClean="0"/>
              <a:t>acetohydroxy</a:t>
            </a:r>
            <a:r>
              <a:rPr lang="en-US" dirty="0" smtClean="0"/>
              <a:t> acid synthase (AHAS)</a:t>
            </a:r>
          </a:p>
          <a:p>
            <a:r>
              <a:rPr lang="en-US" dirty="0" smtClean="0"/>
              <a:t>Catalyzes double reaction</a:t>
            </a:r>
          </a:p>
          <a:p>
            <a:pPr lvl="1"/>
            <a:r>
              <a:rPr lang="en-US" dirty="0" smtClean="0"/>
              <a:t>2 </a:t>
            </a:r>
            <a:r>
              <a:rPr lang="en-US" dirty="0" err="1" smtClean="0"/>
              <a:t>ketobutyrate</a:t>
            </a:r>
            <a:r>
              <a:rPr lang="en-US" dirty="0" smtClean="0"/>
              <a:t> to 2 </a:t>
            </a:r>
            <a:r>
              <a:rPr lang="en-US" dirty="0" err="1" smtClean="0"/>
              <a:t>acetohydroxybutyrate</a:t>
            </a:r>
            <a:endParaRPr lang="en-US" dirty="0" smtClean="0"/>
          </a:p>
          <a:p>
            <a:pPr lvl="1"/>
            <a:r>
              <a:rPr lang="en-US" dirty="0" smtClean="0"/>
              <a:t>Pyruvate to 2-acetolactate</a:t>
            </a:r>
          </a:p>
          <a:p>
            <a:r>
              <a:rPr lang="en-US" dirty="0" smtClean="0"/>
              <a:t>Key enzyme in the formation of branched chain amino acids</a:t>
            </a:r>
          </a:p>
          <a:p>
            <a:pPr lvl="1"/>
            <a:r>
              <a:rPr lang="en-US" dirty="0" err="1" smtClean="0"/>
              <a:t>Leucine</a:t>
            </a:r>
            <a:r>
              <a:rPr lang="en-US" dirty="0" smtClean="0"/>
              <a:t>, isoleucine, and </a:t>
            </a:r>
            <a:r>
              <a:rPr lang="en-US" dirty="0" err="1" smtClean="0"/>
              <a:t>valine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22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7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177"/>
            <a:ext cx="5257800" cy="6846824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093640" y="1550160"/>
              <a:ext cx="3179160" cy="12650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4280" y="1540800"/>
                <a:ext cx="3197880" cy="1283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4" y="457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4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295400"/>
          </a:xfrm>
        </p:spPr>
        <p:txBody>
          <a:bodyPr>
            <a:normAutofit/>
          </a:bodyPr>
          <a:lstStyle/>
          <a:p>
            <a:r>
              <a:rPr lang="en-US" dirty="0" smtClean="0"/>
              <a:t>For many years, the exact mechanism of activity was unknown. 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8248650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304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600200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</a:t>
            </a:r>
            <a:r>
              <a:rPr lang="en-US" dirty="0" err="1" smtClean="0"/>
              <a:t>McMourt</a:t>
            </a:r>
            <a:r>
              <a:rPr lang="en-US" dirty="0" smtClean="0"/>
              <a:t>, J.A., S.S. Pang, J. King-Scott, L.W. </a:t>
            </a:r>
            <a:r>
              <a:rPr lang="en-US" dirty="0" err="1" smtClean="0"/>
              <a:t>Guddat</a:t>
            </a:r>
            <a:r>
              <a:rPr lang="en-US" dirty="0" smtClean="0"/>
              <a:t> and R.G. </a:t>
            </a:r>
            <a:r>
              <a:rPr lang="en-US" dirty="0" err="1" smtClean="0"/>
              <a:t>Duggleby</a:t>
            </a:r>
            <a:r>
              <a:rPr lang="en-US" dirty="0" smtClean="0"/>
              <a:t>. 2006. Herbicide-binding sites revealed in the structure of plant </a:t>
            </a:r>
            <a:r>
              <a:rPr lang="en-US" dirty="0" err="1" smtClean="0"/>
              <a:t>acetohydroxyacid</a:t>
            </a:r>
            <a:r>
              <a:rPr lang="en-US" dirty="0" smtClean="0"/>
              <a:t> synthase. PNAS 103:569-573.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867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4419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chlorimuron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442978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imazaquin</a:t>
            </a:r>
            <a:endParaRPr lang="en-U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075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3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Mechanisms of Tolerance/Selectivity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Primarily based on metabolism, not target site differences</a:t>
            </a:r>
          </a:p>
          <a:p>
            <a:r>
              <a:rPr lang="en-US" dirty="0" smtClean="0"/>
              <a:t>Mixed function oxidases – cytochrome P450</a:t>
            </a:r>
          </a:p>
          <a:p>
            <a:pPr lvl="1"/>
            <a:r>
              <a:rPr lang="en-US" dirty="0" smtClean="0"/>
              <a:t>Essentially incorporate molecular oxygen O2 into the substrate and also product a molecule of water</a:t>
            </a:r>
          </a:p>
          <a:p>
            <a:r>
              <a:rPr lang="en-US" dirty="0" smtClean="0"/>
              <a:t>Can be inhibited by certain organophosphate (OP) insecticides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76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Nicosulfuron</a:t>
            </a:r>
            <a:r>
              <a:rPr lang="en-US" sz="6000" dirty="0" smtClean="0"/>
              <a:t> (Accent) 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3810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Used for </a:t>
            </a:r>
            <a:r>
              <a:rPr lang="en-US" dirty="0" err="1" smtClean="0"/>
              <a:t>johnsongrass</a:t>
            </a:r>
            <a:r>
              <a:rPr lang="en-US" dirty="0" smtClean="0"/>
              <a:t> control in corn</a:t>
            </a:r>
          </a:p>
          <a:p>
            <a:r>
              <a:rPr lang="en-US" dirty="0" smtClean="0"/>
              <a:t>Damage to corn from in-furrow OP insecticides</a:t>
            </a:r>
          </a:p>
          <a:p>
            <a:r>
              <a:rPr lang="en-US" dirty="0" smtClean="0"/>
              <a:t>Farmers not happy</a:t>
            </a:r>
          </a:p>
          <a:p>
            <a:r>
              <a:rPr lang="en-US" dirty="0" smtClean="0"/>
              <a:t>??????????</a:t>
            </a:r>
          </a:p>
          <a:p>
            <a:r>
              <a:rPr lang="en-US" dirty="0" smtClean="0"/>
              <a:t>Who is too blame?</a:t>
            </a:r>
          </a:p>
          <a:p>
            <a:r>
              <a:rPr lang="en-US" dirty="0" smtClean="0"/>
              <a:t>Major label changes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5229888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IMI, STS and Clearfield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Somoclonal</a:t>
            </a:r>
            <a:r>
              <a:rPr lang="en-US" dirty="0" smtClean="0"/>
              <a:t> variability and also chemical </a:t>
            </a:r>
            <a:r>
              <a:rPr lang="en-US" dirty="0" err="1" smtClean="0"/>
              <a:t>mutagensis</a:t>
            </a:r>
            <a:r>
              <a:rPr lang="en-US" dirty="0" smtClean="0"/>
              <a:t> to produce crops and varieties tolerant to these chemistries</a:t>
            </a:r>
          </a:p>
          <a:p>
            <a:r>
              <a:rPr lang="en-US" dirty="0" smtClean="0"/>
              <a:t>Selection for amino acid substitution in the target enzyme</a:t>
            </a:r>
          </a:p>
          <a:p>
            <a:r>
              <a:rPr lang="en-US" dirty="0" smtClean="0"/>
              <a:t>Corn (IMI-corn by Pioneer – unsuccessful)</a:t>
            </a:r>
          </a:p>
          <a:p>
            <a:r>
              <a:rPr lang="en-US" dirty="0" smtClean="0"/>
              <a:t>STS soybeans (DuPont – unsuccessful)</a:t>
            </a:r>
          </a:p>
          <a:p>
            <a:r>
              <a:rPr lang="en-US" dirty="0" smtClean="0"/>
              <a:t>Clearfield - rice, sunflowers, wheat, canola</a:t>
            </a:r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22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7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Resistance is Rampant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http://www.weedscience.com/Mutations/MutationDisplayAll.aspx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5" y="2590800"/>
            <a:ext cx="8285163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7396" y="22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3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 err="1">
                <a:solidFill>
                  <a:prstClr val="black"/>
                </a:solidFill>
              </a:rPr>
              <a:t>Acetolactate</a:t>
            </a:r>
            <a:r>
              <a:rPr lang="en-US" sz="6000" dirty="0">
                <a:solidFill>
                  <a:prstClr val="black"/>
                </a:solidFill>
              </a:rPr>
              <a:t> Synthase </a:t>
            </a:r>
            <a:r>
              <a:rPr lang="en-US" sz="6000" dirty="0" smtClean="0">
                <a:solidFill>
                  <a:prstClr val="black"/>
                </a:solidFill>
              </a:rPr>
              <a:t>Inhibitors 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27237"/>
            <a:ext cx="8991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IMI = </a:t>
            </a:r>
            <a:r>
              <a:rPr lang="en-US" dirty="0" err="1" smtClean="0"/>
              <a:t>Imidazolinones</a:t>
            </a:r>
            <a:r>
              <a:rPr lang="en-US" dirty="0" smtClean="0"/>
              <a:t> (6)</a:t>
            </a:r>
          </a:p>
          <a:p>
            <a:pPr lvl="1"/>
            <a:r>
              <a:rPr lang="en-US" dirty="0" smtClean="0"/>
              <a:t>Imazapyr, </a:t>
            </a:r>
            <a:r>
              <a:rPr lang="en-US" dirty="0" err="1" smtClean="0"/>
              <a:t>imazaquin</a:t>
            </a:r>
            <a:r>
              <a:rPr lang="en-US" dirty="0" smtClean="0"/>
              <a:t>, </a:t>
            </a:r>
            <a:r>
              <a:rPr lang="en-US" dirty="0" err="1" smtClean="0"/>
              <a:t>imazethapyr</a:t>
            </a:r>
            <a:r>
              <a:rPr lang="en-US" dirty="0" smtClean="0"/>
              <a:t>, imazapic, imazamox</a:t>
            </a:r>
          </a:p>
          <a:p>
            <a:r>
              <a:rPr lang="en-US" dirty="0" smtClean="0"/>
              <a:t>PTB = </a:t>
            </a:r>
            <a:r>
              <a:rPr lang="en-US" dirty="0" err="1" smtClean="0"/>
              <a:t>Pyrimidinylthiobenzoates</a:t>
            </a:r>
            <a:r>
              <a:rPr lang="en-US" dirty="0" smtClean="0"/>
              <a:t> (5)</a:t>
            </a:r>
            <a:endParaRPr lang="en-US" dirty="0"/>
          </a:p>
          <a:p>
            <a:pPr lvl="1"/>
            <a:r>
              <a:rPr lang="en-US" dirty="0" err="1" smtClean="0"/>
              <a:t>bispyribac</a:t>
            </a:r>
            <a:r>
              <a:rPr lang="en-US" dirty="0" smtClean="0"/>
              <a:t>-sodium, </a:t>
            </a:r>
            <a:r>
              <a:rPr lang="en-US" dirty="0" err="1" smtClean="0"/>
              <a:t>pyrithiobac</a:t>
            </a:r>
            <a:r>
              <a:rPr lang="en-US" dirty="0" smtClean="0"/>
              <a:t>-sodium </a:t>
            </a:r>
          </a:p>
          <a:p>
            <a:r>
              <a:rPr lang="en-US" dirty="0" smtClean="0"/>
              <a:t>SCT = </a:t>
            </a:r>
            <a:r>
              <a:rPr lang="en-US" dirty="0" err="1" smtClean="0"/>
              <a:t>Sulfonylaminocarbonyltriazolinone</a:t>
            </a:r>
            <a:r>
              <a:rPr lang="en-US" dirty="0" smtClean="0"/>
              <a:t> (2)</a:t>
            </a:r>
          </a:p>
          <a:p>
            <a:pPr lvl="1"/>
            <a:r>
              <a:rPr lang="en-US" dirty="0" err="1" smtClean="0"/>
              <a:t>flucarbazone</a:t>
            </a:r>
            <a:r>
              <a:rPr lang="en-US" dirty="0" smtClean="0"/>
              <a:t>-sodium, </a:t>
            </a:r>
            <a:r>
              <a:rPr lang="en-US" dirty="0" err="1" smtClean="0"/>
              <a:t>propoxycarbazone</a:t>
            </a:r>
            <a:r>
              <a:rPr lang="en-US" dirty="0" smtClean="0"/>
              <a:t>-sodium </a:t>
            </a:r>
          </a:p>
          <a:p>
            <a:r>
              <a:rPr lang="en-US" dirty="0" smtClean="0"/>
              <a:t>SU = Sulfonylureas (32)</a:t>
            </a:r>
          </a:p>
          <a:p>
            <a:pPr lvl="1"/>
            <a:r>
              <a:rPr lang="en-US" dirty="0" err="1" smtClean="0"/>
              <a:t>Chlorsulfuron</a:t>
            </a:r>
            <a:r>
              <a:rPr lang="en-US" dirty="0" smtClean="0"/>
              <a:t>, </a:t>
            </a:r>
            <a:r>
              <a:rPr lang="en-US" dirty="0" err="1" smtClean="0"/>
              <a:t>halosulfuron</a:t>
            </a:r>
            <a:r>
              <a:rPr lang="en-US" dirty="0" smtClean="0"/>
              <a:t>, </a:t>
            </a:r>
            <a:r>
              <a:rPr lang="en-US" dirty="0" err="1" smtClean="0"/>
              <a:t>metsulfuron</a:t>
            </a:r>
            <a:r>
              <a:rPr lang="en-US" dirty="0" smtClean="0"/>
              <a:t>, </a:t>
            </a:r>
            <a:r>
              <a:rPr lang="en-US" dirty="0" err="1" smtClean="0"/>
              <a:t>nicosulfuron</a:t>
            </a:r>
            <a:r>
              <a:rPr lang="en-US" dirty="0" smtClean="0"/>
              <a:t>……</a:t>
            </a:r>
          </a:p>
          <a:p>
            <a:r>
              <a:rPr lang="en-US" dirty="0" smtClean="0"/>
              <a:t>TP = </a:t>
            </a:r>
            <a:r>
              <a:rPr lang="en-US" dirty="0" err="1" smtClean="0"/>
              <a:t>Triazolopyrimidines</a:t>
            </a:r>
            <a:r>
              <a:rPr lang="en-US" dirty="0" smtClean="0"/>
              <a:t> (7)</a:t>
            </a:r>
          </a:p>
          <a:p>
            <a:pPr lvl="1"/>
            <a:r>
              <a:rPr lang="en-US" dirty="0" err="1" smtClean="0"/>
              <a:t>Flumetsulam</a:t>
            </a:r>
            <a:r>
              <a:rPr lang="en-US" dirty="0" smtClean="0"/>
              <a:t>, </a:t>
            </a:r>
            <a:r>
              <a:rPr lang="en-US" dirty="0" err="1" smtClean="0"/>
              <a:t>diclosulam</a:t>
            </a:r>
            <a:r>
              <a:rPr lang="en-US" dirty="0" smtClean="0"/>
              <a:t>, </a:t>
            </a:r>
            <a:r>
              <a:rPr lang="en-US" dirty="0" err="1" smtClean="0"/>
              <a:t>penoxsulam</a:t>
            </a:r>
            <a:r>
              <a:rPr lang="en-US" dirty="0" smtClean="0"/>
              <a:t>….</a:t>
            </a:r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22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7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ALS History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Sulfonylureas discovered in late 1970’s, first commercialized in 1982 by DuPont </a:t>
            </a:r>
          </a:p>
          <a:p>
            <a:r>
              <a:rPr lang="en-US" dirty="0" err="1" smtClean="0"/>
              <a:t>Imidazolinones</a:t>
            </a:r>
            <a:r>
              <a:rPr lang="en-US" dirty="0" smtClean="0"/>
              <a:t> discovered in late 1970’s, commercialized in 1984, widespread use in 1986 by American Cyanamid (BASF)</a:t>
            </a:r>
          </a:p>
          <a:p>
            <a:r>
              <a:rPr lang="en-US" dirty="0" smtClean="0"/>
              <a:t>Other chemistries followed in 1990’s, primarily </a:t>
            </a:r>
            <a:r>
              <a:rPr lang="en-US" dirty="0" err="1" smtClean="0"/>
              <a:t>DowAgro</a:t>
            </a:r>
            <a:r>
              <a:rPr lang="en-US" dirty="0" smtClean="0"/>
              <a:t> Sciences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22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err="1">
                <a:solidFill>
                  <a:prstClr val="black"/>
                </a:solidFill>
              </a:rPr>
              <a:t>Acetolactate</a:t>
            </a:r>
            <a:r>
              <a:rPr lang="en-US" sz="6000" dirty="0">
                <a:solidFill>
                  <a:prstClr val="black"/>
                </a:solidFill>
              </a:rPr>
              <a:t> Synthase Inhibitors 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874837"/>
            <a:ext cx="9067800" cy="4525963"/>
          </a:xfrm>
        </p:spPr>
        <p:txBody>
          <a:bodyPr/>
          <a:lstStyle/>
          <a:p>
            <a:r>
              <a:rPr lang="en-US" dirty="0" smtClean="0"/>
              <a:t>Extraordinary chemistry at the time of discovery</a:t>
            </a:r>
          </a:p>
          <a:p>
            <a:pPr lvl="1"/>
            <a:r>
              <a:rPr lang="en-US" dirty="0" smtClean="0"/>
              <a:t>Incredibly low use rates (grams per hectare/</a:t>
            </a:r>
            <a:r>
              <a:rPr lang="en-US" dirty="0" err="1" smtClean="0"/>
              <a:t>oz</a:t>
            </a:r>
            <a:r>
              <a:rPr lang="en-US" dirty="0" smtClean="0"/>
              <a:t> per acre)</a:t>
            </a:r>
          </a:p>
          <a:p>
            <a:pPr lvl="1"/>
            <a:r>
              <a:rPr lang="en-US" dirty="0" smtClean="0"/>
              <a:t>Very selective</a:t>
            </a:r>
          </a:p>
          <a:p>
            <a:pPr lvl="1"/>
            <a:r>
              <a:rPr lang="en-US" dirty="0" smtClean="0"/>
              <a:t>Residual control</a:t>
            </a:r>
          </a:p>
          <a:p>
            <a:pPr lvl="1"/>
            <a:r>
              <a:rPr lang="en-US" dirty="0" smtClean="0"/>
              <a:t>Low toxicity</a:t>
            </a:r>
          </a:p>
          <a:p>
            <a:pPr lvl="1"/>
            <a:r>
              <a:rPr lang="en-US" dirty="0" smtClean="0"/>
              <a:t>Weak acid chemistry, highly mobile within plants</a:t>
            </a:r>
          </a:p>
          <a:p>
            <a:r>
              <a:rPr lang="en-US" dirty="0" smtClean="0"/>
              <a:t>Changed weed control and management, but also affected herbicide registration for many years</a:t>
            </a:r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762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Imidazolinones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Used on a variety of crops and vegetation management situations</a:t>
            </a:r>
          </a:p>
          <a:p>
            <a:pPr lvl="1"/>
            <a:r>
              <a:rPr lang="en-US" dirty="0" smtClean="0"/>
              <a:t>Soybeans (</a:t>
            </a:r>
            <a:r>
              <a:rPr lang="en-US" dirty="0" err="1" smtClean="0"/>
              <a:t>imazaquin</a:t>
            </a:r>
            <a:r>
              <a:rPr lang="en-US" dirty="0" smtClean="0"/>
              <a:t>, </a:t>
            </a:r>
            <a:r>
              <a:rPr lang="en-US" dirty="0" err="1" smtClean="0"/>
              <a:t>imazethapyr</a:t>
            </a:r>
            <a:r>
              <a:rPr lang="en-US" dirty="0" smtClean="0"/>
              <a:t>, imazamox)</a:t>
            </a:r>
          </a:p>
          <a:p>
            <a:pPr lvl="1"/>
            <a:r>
              <a:rPr lang="en-US" dirty="0" smtClean="0"/>
              <a:t>Peanuts (</a:t>
            </a:r>
            <a:r>
              <a:rPr lang="en-US" dirty="0" err="1" smtClean="0"/>
              <a:t>imazethapyr</a:t>
            </a:r>
            <a:r>
              <a:rPr lang="en-US" dirty="0" smtClean="0"/>
              <a:t>, imazapic)</a:t>
            </a:r>
          </a:p>
          <a:p>
            <a:pPr lvl="1"/>
            <a:r>
              <a:rPr lang="en-US" dirty="0" smtClean="0"/>
              <a:t>Turf (</a:t>
            </a:r>
            <a:r>
              <a:rPr lang="en-US" dirty="0" err="1" smtClean="0"/>
              <a:t>imazaquin</a:t>
            </a:r>
            <a:r>
              <a:rPr lang="en-US" dirty="0" smtClean="0"/>
              <a:t>, imazapic)</a:t>
            </a:r>
          </a:p>
          <a:p>
            <a:pPr lvl="1"/>
            <a:r>
              <a:rPr lang="en-US" dirty="0" smtClean="0"/>
              <a:t>Some veggies (</a:t>
            </a:r>
            <a:r>
              <a:rPr lang="en-US" dirty="0" err="1" smtClean="0"/>
              <a:t>imazethapyr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Forestry (imazapyr)</a:t>
            </a:r>
          </a:p>
          <a:p>
            <a:pPr lvl="1"/>
            <a:r>
              <a:rPr lang="en-US" dirty="0" smtClean="0"/>
              <a:t>Natural areas (imazapyr, imazapic, imazamox)</a:t>
            </a:r>
          </a:p>
          <a:p>
            <a:pPr lvl="1"/>
            <a:r>
              <a:rPr lang="en-US" dirty="0" smtClean="0"/>
              <a:t>Pastures, rangeland</a:t>
            </a:r>
          </a:p>
          <a:p>
            <a:r>
              <a:rPr lang="en-US" dirty="0" smtClean="0"/>
              <a:t>Broadleaves, grasses, sedges…….. but also shrubs, brush, cattails, trees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22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23" y="228600"/>
            <a:ext cx="4191000" cy="337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4431019" cy="264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02" y="3276600"/>
            <a:ext cx="4138613" cy="332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15" y="3716359"/>
            <a:ext cx="4507585" cy="298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2322" y="171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5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 smtClean="0"/>
              <a:t>Sulfonlyureas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000" dirty="0">
                <a:solidFill>
                  <a:prstClr val="black"/>
                </a:solidFill>
              </a:rPr>
              <a:t>Used on a variety of crops and vegetation management situations</a:t>
            </a:r>
          </a:p>
          <a:p>
            <a:pPr lvl="1"/>
            <a:r>
              <a:rPr lang="en-US" sz="2600" dirty="0" smtClean="0">
                <a:solidFill>
                  <a:prstClr val="black"/>
                </a:solidFill>
              </a:rPr>
              <a:t>Soybeans, corn, sugarcane, rice, turf, canola, veggies, natural areas, forestry, aquatics, peanuts, cotton………………………………..</a:t>
            </a:r>
          </a:p>
          <a:p>
            <a:r>
              <a:rPr lang="en-US" sz="3400" dirty="0">
                <a:solidFill>
                  <a:prstClr val="black"/>
                </a:solidFill>
              </a:rPr>
              <a:t>B</a:t>
            </a:r>
            <a:r>
              <a:rPr lang="en-US" sz="3400" dirty="0" smtClean="0">
                <a:solidFill>
                  <a:prstClr val="black"/>
                </a:solidFill>
              </a:rPr>
              <a:t>roadleaves</a:t>
            </a:r>
            <a:r>
              <a:rPr lang="en-US" sz="3400" dirty="0">
                <a:solidFill>
                  <a:prstClr val="black"/>
                </a:solidFill>
              </a:rPr>
              <a:t>, grasses, sedges…….. but also shrubs, </a:t>
            </a:r>
            <a:r>
              <a:rPr lang="en-US" sz="3400" dirty="0" smtClean="0">
                <a:solidFill>
                  <a:prstClr val="black"/>
                </a:solidFill>
              </a:rPr>
              <a:t>brush, rangeland</a:t>
            </a:r>
            <a:endParaRPr lang="en-US" sz="3400" dirty="0">
              <a:solidFill>
                <a:prstClr val="black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76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1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"/>
            <a:ext cx="41148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629"/>
            <a:ext cx="3733800" cy="329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038600"/>
            <a:ext cx="4191000" cy="272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195"/>
            <a:ext cx="3886200" cy="291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96703" y="38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Mode of Action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Soil uptake from </a:t>
            </a:r>
            <a:r>
              <a:rPr lang="en-US" dirty="0" err="1" smtClean="0"/>
              <a:t>preplant</a:t>
            </a:r>
            <a:r>
              <a:rPr lang="en-US" dirty="0" smtClean="0"/>
              <a:t> incorporated or </a:t>
            </a:r>
            <a:r>
              <a:rPr lang="en-US" dirty="0" err="1" smtClean="0"/>
              <a:t>preemergence</a:t>
            </a:r>
            <a:r>
              <a:rPr lang="en-US" dirty="0" smtClean="0"/>
              <a:t> applications</a:t>
            </a:r>
          </a:p>
          <a:p>
            <a:r>
              <a:rPr lang="en-US" dirty="0" smtClean="0"/>
              <a:t>Foliar uptake from </a:t>
            </a:r>
            <a:r>
              <a:rPr lang="en-US" dirty="0" err="1" smtClean="0"/>
              <a:t>postemergence</a:t>
            </a:r>
            <a:r>
              <a:rPr lang="en-US" dirty="0" smtClean="0"/>
              <a:t> applications</a:t>
            </a:r>
          </a:p>
          <a:p>
            <a:r>
              <a:rPr lang="en-US" dirty="0" smtClean="0"/>
              <a:t>Extensively translocated to growing regions, apical meristems</a:t>
            </a:r>
          </a:p>
          <a:p>
            <a:r>
              <a:rPr lang="en-US" dirty="0" smtClean="0"/>
              <a:t>Injury symptoms within 7-10 days, slow plant death – may take up to 4 weeks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3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542</Words>
  <Application>Microsoft Office PowerPoint</Application>
  <PresentationFormat>On-screen Show (4:3)</PresentationFormat>
  <Paragraphs>77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Acetolactate Synthase Inhibitors</vt:lpstr>
      <vt:lpstr>Acetolactate Synthase Inhibitors </vt:lpstr>
      <vt:lpstr>ALS History</vt:lpstr>
      <vt:lpstr>Acetolactate Synthase Inhibitors </vt:lpstr>
      <vt:lpstr>Imidazolinones</vt:lpstr>
      <vt:lpstr>PowerPoint Presentation</vt:lpstr>
      <vt:lpstr>Sulfonlyureas</vt:lpstr>
      <vt:lpstr>PowerPoint Presentation</vt:lpstr>
      <vt:lpstr>Mode of Action</vt:lpstr>
      <vt:lpstr>Mechanism of Action</vt:lpstr>
      <vt:lpstr>PowerPoint Presentation</vt:lpstr>
      <vt:lpstr>PowerPoint Presentation</vt:lpstr>
      <vt:lpstr>PowerPoint Presentation</vt:lpstr>
      <vt:lpstr>Mechanisms of Tolerance/Selectivity</vt:lpstr>
      <vt:lpstr>Nicosulfuron (Accent) </vt:lpstr>
      <vt:lpstr>IMI, STS and Clearfield</vt:lpstr>
      <vt:lpstr>Resistance is Rampant</vt:lpstr>
    </vt:vector>
  </TitlesOfParts>
  <Company>UF/IFAS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Acetolactate Synthase Inhibitors</dc:title>
  <dc:creator>Macdonald,Gregory E</dc:creator>
  <cp:lastModifiedBy>Macdonald,Gregory E</cp:lastModifiedBy>
  <cp:revision>29</cp:revision>
  <cp:lastPrinted>2013-02-11T15:15:42Z</cp:lastPrinted>
  <dcterms:created xsi:type="dcterms:W3CDTF">2013-02-11T11:34:08Z</dcterms:created>
  <dcterms:modified xsi:type="dcterms:W3CDTF">2015-04-03T14:25:26Z</dcterms:modified>
</cp:coreProperties>
</file>