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7" r:id="rId11"/>
    <p:sldId id="268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389" y="-1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DA0E-AB23-4D13-997C-9DC243FD67D6}" type="datetimeFigureOut">
              <a:rPr lang="en-US" smtClean="0"/>
              <a:t>4/5/2015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4023-356E-4993-9989-C3FE46600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5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DA0E-AB23-4D13-997C-9DC243FD67D6}" type="datetimeFigureOut">
              <a:rPr lang="en-US" smtClean="0"/>
              <a:t>4/5/2015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4023-356E-4993-9989-C3FE46600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1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DA0E-AB23-4D13-997C-9DC243FD67D6}" type="datetimeFigureOut">
              <a:rPr lang="en-US" smtClean="0"/>
              <a:t>4/5/2015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4023-356E-4993-9989-C3FE46600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8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DA0E-AB23-4D13-997C-9DC243FD67D6}" type="datetimeFigureOut">
              <a:rPr lang="en-US" smtClean="0"/>
              <a:t>4/5/2015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4023-356E-4993-9989-C3FE46600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9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DA0E-AB23-4D13-997C-9DC243FD67D6}" type="datetimeFigureOut">
              <a:rPr lang="en-US" smtClean="0"/>
              <a:t>4/5/2015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4023-356E-4993-9989-C3FE46600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DA0E-AB23-4D13-997C-9DC243FD67D6}" type="datetimeFigureOut">
              <a:rPr lang="en-US" smtClean="0"/>
              <a:t>4/5/2015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4023-356E-4993-9989-C3FE46600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0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DA0E-AB23-4D13-997C-9DC243FD67D6}" type="datetimeFigureOut">
              <a:rPr lang="en-US" smtClean="0"/>
              <a:t>4/5/2015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4023-356E-4993-9989-C3FE46600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21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DA0E-AB23-4D13-997C-9DC243FD67D6}" type="datetimeFigureOut">
              <a:rPr lang="en-US" smtClean="0"/>
              <a:t>4/5/2015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4023-356E-4993-9989-C3FE46600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1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DA0E-AB23-4D13-997C-9DC243FD67D6}" type="datetimeFigureOut">
              <a:rPr lang="en-US" smtClean="0"/>
              <a:t>4/5/2015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4023-356E-4993-9989-C3FE46600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7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DA0E-AB23-4D13-997C-9DC243FD67D6}" type="datetimeFigureOut">
              <a:rPr lang="en-US" smtClean="0"/>
              <a:t>4/5/2015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4023-356E-4993-9989-C3FE46600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47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DA0E-AB23-4D13-997C-9DC243FD67D6}" type="datetimeFigureOut">
              <a:rPr lang="en-US" smtClean="0"/>
              <a:t>4/5/2015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4023-356E-4993-9989-C3FE46600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7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0DA0E-AB23-4D13-997C-9DC243FD67D6}" type="datetimeFigureOut">
              <a:rPr lang="en-US" smtClean="0"/>
              <a:t>4/5/2015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14023-356E-4993-9989-C3FE46600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9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34975"/>
            <a:ext cx="8915400" cy="1470025"/>
          </a:xfrm>
        </p:spPr>
        <p:txBody>
          <a:bodyPr>
            <a:noAutofit/>
          </a:bodyPr>
          <a:lstStyle/>
          <a:p>
            <a:r>
              <a:rPr lang="en-US" sz="7200" dirty="0" smtClean="0"/>
              <a:t>Acetyl CoA Carboxylase</a:t>
            </a:r>
            <a:br>
              <a:rPr lang="en-US" sz="7200" dirty="0" smtClean="0"/>
            </a:br>
            <a:r>
              <a:rPr lang="en-US" sz="7200" dirty="0" smtClean="0"/>
              <a:t> Inhibiting Herbicides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71687"/>
            <a:ext cx="3429000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65985"/>
            <a:ext cx="3142974" cy="271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76" y="3744278"/>
            <a:ext cx="3537224" cy="265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4" y="243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Selectivity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4384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Insensitive forms of the enzyme in other plants besides grasses</a:t>
            </a:r>
          </a:p>
          <a:p>
            <a:r>
              <a:rPr lang="en-US" sz="2800" dirty="0" smtClean="0"/>
              <a:t>Selectivity mechanisms in grass crops - Primarily metabolism</a:t>
            </a:r>
          </a:p>
          <a:p>
            <a:pPr lvl="1"/>
            <a:r>
              <a:rPr lang="en-US" dirty="0" err="1" smtClean="0"/>
              <a:t>Fenoxyprop</a:t>
            </a:r>
            <a:r>
              <a:rPr lang="en-US" dirty="0" smtClean="0"/>
              <a:t> used in wheat with 2,4-D, antagonizes activity</a:t>
            </a:r>
          </a:p>
          <a:p>
            <a:pPr lvl="1"/>
            <a:r>
              <a:rPr lang="en-US" dirty="0" smtClean="0"/>
              <a:t>Recent insertion of </a:t>
            </a:r>
            <a:r>
              <a:rPr lang="en-US" dirty="0" err="1" smtClean="0"/>
              <a:t>aryloxyalkanoate</a:t>
            </a:r>
            <a:r>
              <a:rPr lang="en-US" dirty="0" smtClean="0"/>
              <a:t> </a:t>
            </a:r>
            <a:r>
              <a:rPr lang="en-US" dirty="0" err="1" smtClean="0"/>
              <a:t>dioxygenase</a:t>
            </a:r>
            <a:r>
              <a:rPr lang="en-US" dirty="0" smtClean="0"/>
              <a:t> transgenes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55603" r="10080" b="17163"/>
          <a:stretch/>
        </p:blipFill>
        <p:spPr>
          <a:xfrm>
            <a:off x="228600" y="3352800"/>
            <a:ext cx="7949119" cy="3429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8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Weed Resistance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Mutations </a:t>
            </a:r>
            <a:r>
              <a:rPr lang="en-US" dirty="0"/>
              <a:t>in target site (single amino acid substitution) </a:t>
            </a:r>
          </a:p>
          <a:p>
            <a:pPr lvl="1"/>
            <a:r>
              <a:rPr lang="en-US" dirty="0"/>
              <a:t>isoleucine to </a:t>
            </a:r>
            <a:r>
              <a:rPr lang="en-US" dirty="0" err="1"/>
              <a:t>leucine</a:t>
            </a:r>
            <a:r>
              <a:rPr lang="en-US" dirty="0"/>
              <a:t> confers tolerance to </a:t>
            </a:r>
            <a:r>
              <a:rPr lang="en-US" dirty="0" err="1"/>
              <a:t>sethoxydim</a:t>
            </a:r>
            <a:r>
              <a:rPr lang="en-US" dirty="0"/>
              <a:t> and </a:t>
            </a:r>
            <a:r>
              <a:rPr lang="en-US" dirty="0" err="1"/>
              <a:t>haloxyfop</a:t>
            </a:r>
            <a:r>
              <a:rPr lang="en-US" dirty="0"/>
              <a:t> for </a:t>
            </a:r>
            <a:r>
              <a:rPr lang="en-US" dirty="0" smtClean="0"/>
              <a:t>wheat</a:t>
            </a:r>
          </a:p>
          <a:p>
            <a:r>
              <a:rPr lang="en-US" dirty="0" err="1" smtClean="0"/>
              <a:t>Lolium</a:t>
            </a:r>
            <a:r>
              <a:rPr lang="en-US" dirty="0" smtClean="0"/>
              <a:t> spp.</a:t>
            </a:r>
          </a:p>
          <a:p>
            <a:pPr lvl="1"/>
            <a:r>
              <a:rPr lang="en-US" dirty="0" smtClean="0"/>
              <a:t>Enhanced metabolism, primarily mixed function oxidases (cytochrome P450)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Sethoxydim</a:t>
            </a:r>
            <a:r>
              <a:rPr lang="en-US" dirty="0"/>
              <a:t> </a:t>
            </a:r>
            <a:r>
              <a:rPr lang="en-US" dirty="0" smtClean="0"/>
              <a:t>corn (SR corn)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selection in </a:t>
            </a:r>
            <a:r>
              <a:rPr lang="en-US" dirty="0" err="1" smtClean="0"/>
              <a:t>midwest</a:t>
            </a:r>
            <a:r>
              <a:rPr lang="en-US" dirty="0" smtClean="0"/>
              <a:t> corn and soybean cropping systems</a:t>
            </a:r>
          </a:p>
          <a:p>
            <a:r>
              <a:rPr lang="en-US" dirty="0" err="1" smtClean="0"/>
              <a:t>Sethoxydim</a:t>
            </a:r>
            <a:r>
              <a:rPr lang="en-US" dirty="0" smtClean="0"/>
              <a:t> used to control volunteer corn</a:t>
            </a:r>
          </a:p>
          <a:p>
            <a:r>
              <a:rPr lang="en-US" dirty="0" smtClean="0"/>
              <a:t>Observed tolerance/resistance in field</a:t>
            </a:r>
          </a:p>
          <a:p>
            <a:r>
              <a:rPr lang="en-US" dirty="0" smtClean="0"/>
              <a:t>Selections, traditional breeding  techniques to incorporate resistance into  varieties</a:t>
            </a:r>
          </a:p>
          <a:p>
            <a:r>
              <a:rPr lang="en-US" dirty="0" smtClean="0"/>
              <a:t>Altered enzyme - mutation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0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Bristly </a:t>
            </a:r>
            <a:r>
              <a:rPr lang="en-US" dirty="0" err="1" smtClean="0"/>
              <a:t>starbur</a:t>
            </a:r>
            <a:r>
              <a:rPr lang="en-US" dirty="0" smtClean="0"/>
              <a:t> – </a:t>
            </a:r>
            <a:r>
              <a:rPr lang="en-US" dirty="0" err="1" smtClean="0"/>
              <a:t>fluazifop</a:t>
            </a:r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F:\new desktop - 2011\My Pictures\Bristley starbur 1 DAT 3-22-01 #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90144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new desktop - 2011\MyFiles\Starbur Fluazifop Teuton fig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t="8936" r="19543" b="51773"/>
          <a:stretch/>
        </p:blipFill>
        <p:spPr bwMode="auto">
          <a:xfrm>
            <a:off x="383270" y="4060974"/>
            <a:ext cx="3677055" cy="269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new desktop - 2011\My Pictures\files that are backed up\Weeds II (binder)\bristly starbur\IMG24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7" t="4987" r="14628" b="15105"/>
          <a:stretch/>
        </p:blipFill>
        <p:spPr bwMode="auto">
          <a:xfrm>
            <a:off x="4495800" y="1624519"/>
            <a:ext cx="4419600" cy="384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0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Bristly </a:t>
            </a:r>
            <a:r>
              <a:rPr lang="en-US" dirty="0" err="1">
                <a:solidFill>
                  <a:prstClr val="black"/>
                </a:solidFill>
              </a:rPr>
              <a:t>starbur</a:t>
            </a:r>
            <a:r>
              <a:rPr lang="en-US" dirty="0">
                <a:solidFill>
                  <a:prstClr val="black"/>
                </a:solidFill>
              </a:rPr>
              <a:t> – </a:t>
            </a:r>
            <a:r>
              <a:rPr lang="en-US" dirty="0" err="1">
                <a:solidFill>
                  <a:prstClr val="black"/>
                </a:solidFill>
              </a:rPr>
              <a:t>fluazifop</a:t>
            </a:r>
            <a:r>
              <a:rPr lang="en-US" dirty="0">
                <a:solidFill>
                  <a:prstClr val="black"/>
                </a:solidFill>
              </a:rPr>
              <a:t>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 activity – limited translocation</a:t>
            </a:r>
          </a:p>
          <a:p>
            <a:r>
              <a:rPr lang="en-US" dirty="0" smtClean="0"/>
              <a:t>Rapid </a:t>
            </a:r>
            <a:r>
              <a:rPr lang="en-US" dirty="0" err="1" smtClean="0"/>
              <a:t>watersoaking</a:t>
            </a:r>
            <a:r>
              <a:rPr lang="en-US" dirty="0" smtClean="0"/>
              <a:t> and necrosis</a:t>
            </a:r>
          </a:p>
          <a:p>
            <a:r>
              <a:rPr lang="en-US" dirty="0" smtClean="0"/>
              <a:t>Not associated with other post-grass herbicides</a:t>
            </a:r>
          </a:p>
          <a:p>
            <a:r>
              <a:rPr lang="en-US" dirty="0" smtClean="0"/>
              <a:t>Not associated with formulation or </a:t>
            </a:r>
            <a:r>
              <a:rPr lang="en-US" dirty="0" err="1" smtClean="0"/>
              <a:t>inerts</a:t>
            </a:r>
            <a:endParaRPr lang="en-US" dirty="0" smtClean="0"/>
          </a:p>
          <a:p>
            <a:r>
              <a:rPr lang="en-US" dirty="0" smtClean="0"/>
              <a:t>Different mechanism of action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1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err="1" smtClean="0"/>
              <a:t>ACCase</a:t>
            </a:r>
            <a:r>
              <a:rPr lang="en-US" sz="7200" dirty="0" smtClean="0"/>
              <a:t> Inhibitors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Aryloxyphenoxypropionates</a:t>
            </a:r>
            <a:r>
              <a:rPr lang="en-US" dirty="0" smtClean="0"/>
              <a:t> (FOPs)</a:t>
            </a:r>
          </a:p>
          <a:p>
            <a:pPr lvl="1"/>
            <a:r>
              <a:rPr lang="en-US" dirty="0" err="1" smtClean="0"/>
              <a:t>cyhalofop</a:t>
            </a:r>
            <a:r>
              <a:rPr lang="en-US" dirty="0" smtClean="0"/>
              <a:t>, </a:t>
            </a:r>
            <a:r>
              <a:rPr lang="en-US" dirty="0" err="1" smtClean="0"/>
              <a:t>diclofop</a:t>
            </a:r>
            <a:r>
              <a:rPr lang="en-US" dirty="0" smtClean="0"/>
              <a:t>, </a:t>
            </a:r>
            <a:r>
              <a:rPr lang="en-US" dirty="0" err="1" smtClean="0"/>
              <a:t>fenoxaprop</a:t>
            </a:r>
            <a:r>
              <a:rPr lang="en-US" dirty="0" smtClean="0"/>
              <a:t>, </a:t>
            </a:r>
            <a:r>
              <a:rPr lang="en-US" dirty="0" err="1" smtClean="0"/>
              <a:t>fluazifop</a:t>
            </a:r>
            <a:r>
              <a:rPr lang="en-US" dirty="0" smtClean="0"/>
              <a:t>, </a:t>
            </a:r>
            <a:r>
              <a:rPr lang="en-US" dirty="0" err="1" smtClean="0"/>
              <a:t>haloxyfop</a:t>
            </a:r>
            <a:r>
              <a:rPr lang="en-US" dirty="0" smtClean="0"/>
              <a:t>, </a:t>
            </a:r>
            <a:r>
              <a:rPr lang="en-US" dirty="0" err="1" smtClean="0"/>
              <a:t>propaquizafop</a:t>
            </a:r>
            <a:r>
              <a:rPr lang="en-US" dirty="0" smtClean="0"/>
              <a:t>, </a:t>
            </a:r>
            <a:r>
              <a:rPr lang="en-US" dirty="0" err="1" smtClean="0"/>
              <a:t>quizalofop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Cyclohexanediones</a:t>
            </a:r>
            <a:r>
              <a:rPr lang="en-US" dirty="0" smtClean="0"/>
              <a:t> (DIMs)</a:t>
            </a:r>
          </a:p>
          <a:p>
            <a:pPr lvl="1"/>
            <a:r>
              <a:rPr lang="en-US" dirty="0" err="1" smtClean="0"/>
              <a:t>Alloxydim</a:t>
            </a:r>
            <a:r>
              <a:rPr lang="en-US" dirty="0" smtClean="0"/>
              <a:t>, </a:t>
            </a:r>
            <a:r>
              <a:rPr lang="en-US" dirty="0" err="1" smtClean="0"/>
              <a:t>butroxydim</a:t>
            </a:r>
            <a:r>
              <a:rPr lang="en-US" dirty="0" smtClean="0"/>
              <a:t>, </a:t>
            </a:r>
            <a:r>
              <a:rPr lang="en-US" dirty="0" err="1" smtClean="0"/>
              <a:t>clethodim</a:t>
            </a:r>
            <a:r>
              <a:rPr lang="en-US" dirty="0" smtClean="0"/>
              <a:t>, </a:t>
            </a:r>
            <a:r>
              <a:rPr lang="en-US" dirty="0" err="1" smtClean="0"/>
              <a:t>cycloxydim</a:t>
            </a:r>
            <a:r>
              <a:rPr lang="en-US" dirty="0" smtClean="0"/>
              <a:t>, </a:t>
            </a:r>
            <a:r>
              <a:rPr lang="en-US" dirty="0" err="1" smtClean="0"/>
              <a:t>profoxydim</a:t>
            </a:r>
            <a:r>
              <a:rPr lang="en-US" dirty="0" smtClean="0"/>
              <a:t>, </a:t>
            </a:r>
            <a:r>
              <a:rPr lang="en-US" dirty="0" err="1" smtClean="0"/>
              <a:t>sethoxydim</a:t>
            </a:r>
            <a:r>
              <a:rPr lang="en-US" dirty="0" smtClean="0"/>
              <a:t>, </a:t>
            </a:r>
            <a:r>
              <a:rPr lang="en-US" dirty="0" err="1" smtClean="0"/>
              <a:t>tepraloxydim</a:t>
            </a:r>
            <a:r>
              <a:rPr lang="en-US" dirty="0" smtClean="0"/>
              <a:t>, </a:t>
            </a:r>
            <a:r>
              <a:rPr lang="en-US" dirty="0" err="1" smtClean="0"/>
              <a:t>tralkoxydim</a:t>
            </a:r>
            <a:endParaRPr lang="en-US" dirty="0" smtClean="0"/>
          </a:p>
          <a:p>
            <a:r>
              <a:rPr lang="en-US" dirty="0" err="1" smtClean="0"/>
              <a:t>Phenylpyrazoline</a:t>
            </a:r>
            <a:endParaRPr lang="en-US" dirty="0" smtClean="0"/>
          </a:p>
          <a:p>
            <a:pPr lvl="1"/>
            <a:r>
              <a:rPr lang="en-US" dirty="0" err="1" smtClean="0"/>
              <a:t>pinoxaden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6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554162"/>
          </a:xfrm>
        </p:spPr>
        <p:txBody>
          <a:bodyPr>
            <a:noAutofit/>
          </a:bodyPr>
          <a:lstStyle/>
          <a:p>
            <a:r>
              <a:rPr lang="en-US" sz="4800" dirty="0" err="1" smtClean="0"/>
              <a:t>Postemergence</a:t>
            </a:r>
            <a:r>
              <a:rPr lang="en-US" sz="4800" dirty="0" smtClean="0"/>
              <a:t> Control of </a:t>
            </a:r>
            <a:r>
              <a:rPr lang="en-US" sz="4800" dirty="0" err="1" smtClean="0"/>
              <a:t>Poaceae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i="1" dirty="0" smtClean="0"/>
              <a:t>‘Post Grass Herbicides’</a:t>
            </a:r>
            <a:endParaRPr lang="en-US" sz="4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/>
          <a:p>
            <a:r>
              <a:rPr lang="en-US" dirty="0" smtClean="0"/>
              <a:t>Both fops and dims discovered and tested in the early 1980’s</a:t>
            </a:r>
          </a:p>
          <a:p>
            <a:r>
              <a:rPr lang="en-US" dirty="0" smtClean="0"/>
              <a:t>Afforded the ability to remove grasses from all other plant families</a:t>
            </a:r>
          </a:p>
          <a:p>
            <a:r>
              <a:rPr lang="en-US" dirty="0" smtClean="0"/>
              <a:t>Wide-spread registrations in several non-grass crops by the 1990’s</a:t>
            </a:r>
          </a:p>
          <a:p>
            <a:r>
              <a:rPr lang="en-US" dirty="0" smtClean="0"/>
              <a:t>Primarily </a:t>
            </a:r>
            <a:r>
              <a:rPr lang="en-US" dirty="0" err="1" smtClean="0"/>
              <a:t>postemergence</a:t>
            </a:r>
            <a:r>
              <a:rPr lang="en-US" dirty="0" smtClean="0"/>
              <a:t> at labeled rates, although </a:t>
            </a:r>
            <a:r>
              <a:rPr lang="en-US" dirty="0" err="1" smtClean="0"/>
              <a:t>diclofop</a:t>
            </a:r>
            <a:r>
              <a:rPr lang="en-US" dirty="0" smtClean="0"/>
              <a:t> is labeled for use PRE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990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HOWEVER…………………..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u="sng" dirty="0" smtClean="0"/>
              <a:t>Really need is grass </a:t>
            </a:r>
            <a:r>
              <a:rPr lang="en-US" sz="4000" u="sng" dirty="0"/>
              <a:t>control in </a:t>
            </a:r>
            <a:r>
              <a:rPr lang="en-US" sz="4000" u="sng" dirty="0" smtClean="0"/>
              <a:t>grasses</a:t>
            </a:r>
            <a:endParaRPr lang="en-US" sz="4000" u="sng" dirty="0"/>
          </a:p>
          <a:p>
            <a:r>
              <a:rPr lang="en-US" dirty="0" err="1" smtClean="0"/>
              <a:t>Diclofop</a:t>
            </a:r>
            <a:r>
              <a:rPr lang="en-US" dirty="0" smtClean="0"/>
              <a:t> used for ryegrass, cheat in wheat</a:t>
            </a:r>
          </a:p>
          <a:p>
            <a:r>
              <a:rPr lang="en-US" dirty="0" err="1" smtClean="0"/>
              <a:t>Cyhalofop</a:t>
            </a:r>
            <a:r>
              <a:rPr lang="en-US" dirty="0" smtClean="0"/>
              <a:t> grass control in rice</a:t>
            </a:r>
          </a:p>
          <a:p>
            <a:r>
              <a:rPr lang="en-US" dirty="0" err="1" smtClean="0"/>
              <a:t>Clethodim</a:t>
            </a:r>
            <a:r>
              <a:rPr lang="en-US" dirty="0" smtClean="0"/>
              <a:t> for grass control in </a:t>
            </a:r>
            <a:r>
              <a:rPr lang="en-US" dirty="0" err="1" smtClean="0"/>
              <a:t>centipedegrass</a:t>
            </a:r>
            <a:endParaRPr lang="en-US" dirty="0" smtClean="0"/>
          </a:p>
          <a:p>
            <a:r>
              <a:rPr lang="en-US" dirty="0" err="1" smtClean="0"/>
              <a:t>Pinoxedim</a:t>
            </a:r>
            <a:r>
              <a:rPr lang="en-US" dirty="0" smtClean="0"/>
              <a:t> grass control in cereals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7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Mode of Action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Readily absorbed by foliage and roots (if available)</a:t>
            </a:r>
          </a:p>
          <a:p>
            <a:r>
              <a:rPr lang="en-US" sz="4400" dirty="0" smtClean="0"/>
              <a:t>Mobile in phloem (weak acid)</a:t>
            </a:r>
          </a:p>
          <a:p>
            <a:r>
              <a:rPr lang="en-US" sz="4400" dirty="0" smtClean="0"/>
              <a:t>Can be </a:t>
            </a:r>
            <a:r>
              <a:rPr lang="en-US" sz="4400" dirty="0" err="1" smtClean="0"/>
              <a:t>translocated</a:t>
            </a:r>
            <a:r>
              <a:rPr lang="en-US" sz="4400" dirty="0" smtClean="0"/>
              <a:t> via xylem</a:t>
            </a:r>
          </a:p>
          <a:p>
            <a:r>
              <a:rPr lang="en-US" sz="4400" dirty="0" smtClean="0"/>
              <a:t>Accumulates in apical meristems</a:t>
            </a:r>
            <a:endParaRPr lang="en-US" sz="4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480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1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274638"/>
            <a:ext cx="619125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The Grass Meristem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3350"/>
            <a:ext cx="318135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6" y="1676400"/>
            <a:ext cx="6073184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776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Acetyl CoA Carboxylase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88" y="3819525"/>
            <a:ext cx="3977712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343400" cy="287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5963"/>
            <a:ext cx="428625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5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Action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12055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pineacre\Documents\ACCase enzyme 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4" t="25914" r="7312" b="27399"/>
          <a:stretch/>
        </p:blipFill>
        <p:spPr bwMode="auto">
          <a:xfrm>
            <a:off x="4159468" y="1295400"/>
            <a:ext cx="5060732" cy="396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15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9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of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types of </a:t>
            </a:r>
            <a:r>
              <a:rPr lang="en-US" dirty="0" err="1" smtClean="0"/>
              <a:t>ACCase</a:t>
            </a:r>
            <a:r>
              <a:rPr lang="en-US" dirty="0" smtClean="0"/>
              <a:t> produced in plants</a:t>
            </a:r>
          </a:p>
          <a:p>
            <a:pPr lvl="1"/>
            <a:r>
              <a:rPr lang="en-US" dirty="0" err="1" smtClean="0"/>
              <a:t>Heteromeric</a:t>
            </a:r>
            <a:r>
              <a:rPr lang="en-US" dirty="0" smtClean="0"/>
              <a:t> </a:t>
            </a:r>
            <a:r>
              <a:rPr lang="en-US" dirty="0" err="1" smtClean="0"/>
              <a:t>multisubunit</a:t>
            </a:r>
            <a:r>
              <a:rPr lang="en-US" dirty="0" smtClean="0"/>
              <a:t> form in plastid</a:t>
            </a:r>
          </a:p>
          <a:p>
            <a:pPr lvl="1"/>
            <a:r>
              <a:rPr lang="en-US" dirty="0" err="1" smtClean="0"/>
              <a:t>Homodimeric</a:t>
            </a:r>
            <a:r>
              <a:rPr lang="en-US" dirty="0" smtClean="0"/>
              <a:t> form in cytosol</a:t>
            </a:r>
          </a:p>
          <a:p>
            <a:r>
              <a:rPr lang="en-US" dirty="0" err="1" smtClean="0"/>
              <a:t>Poaceae</a:t>
            </a:r>
            <a:r>
              <a:rPr lang="en-US" dirty="0" smtClean="0"/>
              <a:t> is different</a:t>
            </a:r>
          </a:p>
          <a:p>
            <a:pPr lvl="1"/>
            <a:r>
              <a:rPr lang="en-US" dirty="0" err="1" smtClean="0"/>
              <a:t>Homodimeric</a:t>
            </a:r>
            <a:r>
              <a:rPr lang="en-US" dirty="0" smtClean="0"/>
              <a:t> forms in both plastids and cytosol</a:t>
            </a:r>
          </a:p>
          <a:p>
            <a:pPr lvl="1"/>
            <a:r>
              <a:rPr lang="en-US" dirty="0" err="1" smtClean="0"/>
              <a:t>Heteromeric</a:t>
            </a:r>
            <a:r>
              <a:rPr lang="en-US" dirty="0" smtClean="0"/>
              <a:t> forms missing</a:t>
            </a:r>
          </a:p>
          <a:p>
            <a:pPr lvl="1"/>
            <a:r>
              <a:rPr lang="en-US" dirty="0" smtClean="0"/>
              <a:t>Herbicides inhibit the plastid </a:t>
            </a:r>
            <a:r>
              <a:rPr lang="en-US" dirty="0" err="1" smtClean="0"/>
              <a:t>homodimeric</a:t>
            </a:r>
            <a:r>
              <a:rPr lang="en-US" dirty="0" smtClean="0"/>
              <a:t> form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76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4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347</Words>
  <Application>Microsoft Office PowerPoint</Application>
  <PresentationFormat>On-screen Show (4:3)</PresentationFormat>
  <Paragraphs>60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Acetyl CoA Carboxylase  Inhibiting Herbicides</vt:lpstr>
      <vt:lpstr>ACCase Inhibitors</vt:lpstr>
      <vt:lpstr>Postemergence Control of Poaceae ‘Post Grass Herbicides’</vt:lpstr>
      <vt:lpstr>HOWEVER…………………..</vt:lpstr>
      <vt:lpstr>Mode of Action</vt:lpstr>
      <vt:lpstr>The Grass Meristem</vt:lpstr>
      <vt:lpstr>Acetyl CoA Carboxylase</vt:lpstr>
      <vt:lpstr>Mechanism of Action</vt:lpstr>
      <vt:lpstr>Mechanism of Action</vt:lpstr>
      <vt:lpstr>Selectivity Mechanisms</vt:lpstr>
      <vt:lpstr>Weed Resistance </vt:lpstr>
      <vt:lpstr>Sethoxydim corn (SR corn)</vt:lpstr>
      <vt:lpstr>Bristly starbur – fluazifop??</vt:lpstr>
      <vt:lpstr>Bristly starbur – fluazifop??</vt:lpstr>
    </vt:vector>
  </TitlesOfParts>
  <Company>UF/IFAS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Acetyl CoA Carboxylase  Inhibiting Herbicides</dc:title>
  <dc:creator>Macdonald,Gregory E</dc:creator>
  <cp:lastModifiedBy>Macdonald,Gregory E</cp:lastModifiedBy>
  <cp:revision>26</cp:revision>
  <dcterms:created xsi:type="dcterms:W3CDTF">2013-02-12T18:33:37Z</dcterms:created>
  <dcterms:modified xsi:type="dcterms:W3CDTF">2015-04-05T18:08:42Z</dcterms:modified>
</cp:coreProperties>
</file>