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62" r:id="rId6"/>
    <p:sldId id="263" r:id="rId7"/>
    <p:sldId id="264" r:id="rId8"/>
    <p:sldId id="269" r:id="rId9"/>
    <p:sldId id="258" r:id="rId10"/>
    <p:sldId id="267" r:id="rId11"/>
    <p:sldId id="27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89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3B22-A7D6-4670-8304-169958DAFC9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4332-3DAC-4E0E-9651-16ED5D5AE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5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3B22-A7D6-4670-8304-169958DAFC9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4332-3DAC-4E0E-9651-16ED5D5AE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9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3B22-A7D6-4670-8304-169958DAFC9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4332-3DAC-4E0E-9651-16ED5D5AE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4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3B22-A7D6-4670-8304-169958DAFC9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4332-3DAC-4E0E-9651-16ED5D5AE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0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3B22-A7D6-4670-8304-169958DAFC9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4332-3DAC-4E0E-9651-16ED5D5AE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0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3B22-A7D6-4670-8304-169958DAFC9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4332-3DAC-4E0E-9651-16ED5D5AE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2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3B22-A7D6-4670-8304-169958DAFC9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4332-3DAC-4E0E-9651-16ED5D5AE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3B22-A7D6-4670-8304-169958DAFC9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4332-3DAC-4E0E-9651-16ED5D5AE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2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3B22-A7D6-4670-8304-169958DAFC9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4332-3DAC-4E0E-9651-16ED5D5AE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8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3B22-A7D6-4670-8304-169958DAFC9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4332-3DAC-4E0E-9651-16ED5D5AE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0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3B22-A7D6-4670-8304-169958DAFC9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4332-3DAC-4E0E-9651-16ED5D5AE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5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53B22-A7D6-4670-8304-169958DAFC98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4332-3DAC-4E0E-9651-16ED5D5AE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1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err="1" smtClean="0"/>
              <a:t>Glufosinate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5" y="25146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76400"/>
            <a:ext cx="44577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517445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Glufosinate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Liberty Link Crops</a:t>
            </a:r>
          </a:p>
          <a:p>
            <a:r>
              <a:rPr lang="en-US" dirty="0" smtClean="0"/>
              <a:t>enhanced metabolism is the tolerance mechanism of resistant crops</a:t>
            </a:r>
          </a:p>
          <a:p>
            <a:r>
              <a:rPr lang="en-US" dirty="0" smtClean="0"/>
              <a:t>insertion of bar (</a:t>
            </a:r>
            <a:r>
              <a:rPr lang="en-US" dirty="0" err="1" smtClean="0"/>
              <a:t>phosphinothricin</a:t>
            </a:r>
            <a:r>
              <a:rPr lang="en-US" dirty="0" smtClean="0"/>
              <a:t> acetyl-</a:t>
            </a:r>
            <a:r>
              <a:rPr lang="en-US" dirty="0" err="1" smtClean="0"/>
              <a:t>transferase</a:t>
            </a:r>
            <a:r>
              <a:rPr lang="en-US" dirty="0" smtClean="0"/>
              <a:t>) gene from </a:t>
            </a:r>
            <a:r>
              <a:rPr lang="en-US" i="1" dirty="0" smtClean="0"/>
              <a:t>Streptomyces </a:t>
            </a:r>
            <a:r>
              <a:rPr lang="en-US" i="1" dirty="0" err="1" smtClean="0"/>
              <a:t>hygroscopicus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8008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0013" y="838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5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6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46"/>
            <a:ext cx="9144000" cy="646390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/>
              <a:t>Glufosinate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in weeds</a:t>
            </a:r>
          </a:p>
          <a:p>
            <a:pPr lvl="1"/>
            <a:r>
              <a:rPr lang="en-US" dirty="0" smtClean="0"/>
              <a:t>First reported case in the U.S. was Italian ryegrass</a:t>
            </a:r>
          </a:p>
          <a:p>
            <a:pPr lvl="1"/>
            <a:r>
              <a:rPr lang="en-US" dirty="0" smtClean="0"/>
              <a:t>Amino acid substitution at position 171 in the target enzyme, glutamine </a:t>
            </a:r>
            <a:r>
              <a:rPr lang="en-US" dirty="0" err="1" smtClean="0"/>
              <a:t>synthetase</a:t>
            </a:r>
            <a:r>
              <a:rPr lang="en-US" dirty="0" smtClean="0"/>
              <a:t> (aspartic acid for asparagine)</a:t>
            </a:r>
          </a:p>
          <a:p>
            <a:pPr lvl="1"/>
            <a:r>
              <a:rPr lang="en-US" dirty="0" smtClean="0"/>
              <a:t>Not complete resistance, but an index of 2.8</a:t>
            </a:r>
          </a:p>
          <a:p>
            <a:r>
              <a:rPr lang="en-US" dirty="0" smtClean="0"/>
              <a:t>Concern over pollen transmission of resistance from crop to weeds (rice, canola)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76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Glufosinate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</a:t>
            </a:r>
            <a:r>
              <a:rPr lang="en-US" dirty="0" err="1" smtClean="0"/>
              <a:t>phosphinothricin</a:t>
            </a:r>
            <a:r>
              <a:rPr lang="en-US" dirty="0" smtClean="0"/>
              <a:t> (Bayer)</a:t>
            </a:r>
          </a:p>
          <a:p>
            <a:r>
              <a:rPr lang="en-US" dirty="0" smtClean="0"/>
              <a:t>Introduced in Europe - late 1980’s, early 1990’s (</a:t>
            </a:r>
            <a:r>
              <a:rPr lang="en-US" dirty="0" err="1" smtClean="0"/>
              <a:t>Basta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Introduced into U.S. in 1994 as Finale</a:t>
            </a:r>
          </a:p>
          <a:p>
            <a:r>
              <a:rPr lang="en-US" dirty="0" smtClean="0"/>
              <a:t>Later registrations included Ignite, Rely, Liberty</a:t>
            </a:r>
          </a:p>
          <a:p>
            <a:r>
              <a:rPr lang="en-US" dirty="0" smtClean="0"/>
              <a:t>Liberty is the most common name for use in transgenic agronomic crops - </a:t>
            </a:r>
            <a:r>
              <a:rPr lang="en-US" dirty="0" err="1" smtClean="0"/>
              <a:t>LibertyLink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Glufosinate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Foliar uptake and mostly contact in activity</a:t>
            </a:r>
          </a:p>
          <a:p>
            <a:r>
              <a:rPr lang="en-US" dirty="0" smtClean="0"/>
              <a:t>Limited uptake by roots, due to rapid breakdown</a:t>
            </a:r>
          </a:p>
          <a:p>
            <a:r>
              <a:rPr lang="en-US" dirty="0" smtClean="0"/>
              <a:t>Non-selective but more effective on broadleaves</a:t>
            </a:r>
          </a:p>
          <a:p>
            <a:r>
              <a:rPr lang="en-US" dirty="0" smtClean="0"/>
              <a:t>Limited translocation, dependent on species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Glufosinate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soil/environmental behavior</a:t>
            </a:r>
          </a:p>
          <a:p>
            <a:r>
              <a:rPr lang="en-US" dirty="0" smtClean="0"/>
              <a:t>– weakly bound to soil and highly mobile</a:t>
            </a:r>
          </a:p>
          <a:p>
            <a:r>
              <a:rPr lang="en-US" dirty="0" smtClean="0"/>
              <a:t>– rapidly degraded by soil microbes, precluding problems with leaching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76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Glufosinate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injury symptoms appear 3 to 5 days after treatment</a:t>
            </a:r>
          </a:p>
          <a:p>
            <a:r>
              <a:rPr lang="en-US" dirty="0" smtClean="0"/>
              <a:t>symptoms begin with </a:t>
            </a:r>
            <a:r>
              <a:rPr lang="en-US" dirty="0" err="1" smtClean="0"/>
              <a:t>chlorosis</a:t>
            </a:r>
            <a:r>
              <a:rPr lang="en-US" dirty="0" smtClean="0"/>
              <a:t> and wilting, followed by necrosis and death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199"/>
            <a:ext cx="4191000" cy="267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4343400" cy="289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76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Glufosinate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Inhibits the activity glutamine </a:t>
            </a:r>
            <a:r>
              <a:rPr lang="en-US" dirty="0" err="1" smtClean="0"/>
              <a:t>synthetase</a:t>
            </a:r>
            <a:endParaRPr lang="en-US" dirty="0" smtClean="0"/>
          </a:p>
          <a:p>
            <a:r>
              <a:rPr lang="en-US" dirty="0" smtClean="0"/>
              <a:t>responsible for the conversion of ammonia into amino acids</a:t>
            </a:r>
          </a:p>
          <a:p>
            <a:r>
              <a:rPr lang="en-US" dirty="0" smtClean="0"/>
              <a:t>Results in a build up toxic levels of ammonia, leading to cellular disruption and tissue death</a:t>
            </a:r>
          </a:p>
          <a:p>
            <a:r>
              <a:rPr lang="en-US" dirty="0" smtClean="0"/>
              <a:t>Some indicate a loss in carbon skeletons may also contribute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429000" cy="598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76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Glufosinate</a:t>
            </a:r>
            <a:endParaRPr lang="en-US" sz="7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858000" cy="522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228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18732" r="9461" b="16483"/>
          <a:stretch/>
        </p:blipFill>
        <p:spPr>
          <a:xfrm rot="10800000">
            <a:off x="1676400" y="32426"/>
            <a:ext cx="5630694" cy="674937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87" y="152400"/>
            <a:ext cx="6098513" cy="645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743200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Irreversible binding within the pocket, prevents substrate binding</a:t>
            </a:r>
            <a:endParaRPr lang="en-US" sz="40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24200" y="2057400"/>
            <a:ext cx="3733800" cy="21336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762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257</Words>
  <Application>Microsoft Office PowerPoint</Application>
  <PresentationFormat>On-screen Show (4:3)</PresentationFormat>
  <Paragraphs>36</Paragraphs>
  <Slides>12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Glufosinate</vt:lpstr>
      <vt:lpstr>Glufosinate</vt:lpstr>
      <vt:lpstr>Glufosinate</vt:lpstr>
      <vt:lpstr>Glufosinate</vt:lpstr>
      <vt:lpstr>Glufosinate</vt:lpstr>
      <vt:lpstr>Glufosinate</vt:lpstr>
      <vt:lpstr>Glufosinate</vt:lpstr>
      <vt:lpstr>PowerPoint Presentation</vt:lpstr>
      <vt:lpstr>PowerPoint Presentation</vt:lpstr>
      <vt:lpstr>Glufosinate</vt:lpstr>
      <vt:lpstr>PowerPoint Presentation</vt:lpstr>
      <vt:lpstr>Glufosinate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Glufosinate</dc:title>
  <dc:creator>Macdonald,Gregory E</dc:creator>
  <cp:lastModifiedBy>Macdonald,Gregory E</cp:lastModifiedBy>
  <cp:revision>16</cp:revision>
  <dcterms:created xsi:type="dcterms:W3CDTF">2013-02-04T12:32:39Z</dcterms:created>
  <dcterms:modified xsi:type="dcterms:W3CDTF">2015-04-05T19:53:05Z</dcterms:modified>
</cp:coreProperties>
</file>