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4"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1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79EDCA-AF50-4669-91C4-8AF384C4C479}"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371077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9EDCA-AF50-4669-91C4-8AF384C4C479}"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416286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9EDCA-AF50-4669-91C4-8AF384C4C479}"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127605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9EDCA-AF50-4669-91C4-8AF384C4C479}"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2594772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79EDCA-AF50-4669-91C4-8AF384C4C479}"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3047392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79EDCA-AF50-4669-91C4-8AF384C4C479}" type="datetimeFigureOut">
              <a:rPr lang="en-US" smtClean="0"/>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176394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79EDCA-AF50-4669-91C4-8AF384C4C479}" type="datetimeFigureOut">
              <a:rPr lang="en-US" smtClean="0"/>
              <a:t>4/8/2015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341256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79EDCA-AF50-4669-91C4-8AF384C4C479}" type="datetimeFigureOut">
              <a:rPr lang="en-US" smtClean="0"/>
              <a:t>4/8/2015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120804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9EDCA-AF50-4669-91C4-8AF384C4C479}" type="datetimeFigureOut">
              <a:rPr lang="en-US" smtClean="0"/>
              <a:t>4/8/2015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322590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79EDCA-AF50-4669-91C4-8AF384C4C479}" type="datetimeFigureOut">
              <a:rPr lang="en-US" smtClean="0"/>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370211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79EDCA-AF50-4669-91C4-8AF384C4C479}" type="datetimeFigureOut">
              <a:rPr lang="en-US" smtClean="0"/>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D2234-364C-44CB-A72D-61CA8325A84E}" type="slidenum">
              <a:rPr lang="en-US" smtClean="0"/>
              <a:t>‹#›</a:t>
            </a:fld>
            <a:endParaRPr lang="en-US"/>
          </a:p>
        </p:txBody>
      </p:sp>
    </p:spTree>
    <p:extLst>
      <p:ext uri="{BB962C8B-B14F-4D97-AF65-F5344CB8AC3E}">
        <p14:creationId xmlns:p14="http://schemas.microsoft.com/office/powerpoint/2010/main" val="57532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9EDCA-AF50-4669-91C4-8AF384C4C479}" type="datetimeFigureOut">
              <a:rPr lang="en-US" smtClean="0"/>
              <a:t>4/8/2015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D2234-364C-44CB-A72D-61CA8325A84E}" type="slidenum">
              <a:rPr lang="en-US" smtClean="0"/>
              <a:t>‹#›</a:t>
            </a:fld>
            <a:endParaRPr lang="en-US"/>
          </a:p>
        </p:txBody>
      </p:sp>
    </p:spTree>
    <p:extLst>
      <p:ext uri="{BB962C8B-B14F-4D97-AF65-F5344CB8AC3E}">
        <p14:creationId xmlns:p14="http://schemas.microsoft.com/office/powerpoint/2010/main" val="2644464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microsoft.com/office/2007/relationships/media" Target="../media/media26.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6.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Autofit/>
          </a:bodyPr>
          <a:lstStyle/>
          <a:p>
            <a:r>
              <a:rPr lang="en-US" sz="6600" dirty="0" smtClean="0"/>
              <a:t>Herbicide History and Discovery</a:t>
            </a:r>
            <a:endParaRPr lang="en-US" sz="6600" dirty="0"/>
          </a:p>
        </p:txBody>
      </p:sp>
      <p:sp>
        <p:nvSpPr>
          <p:cNvPr id="3" name="Subtitle 2"/>
          <p:cNvSpPr>
            <a:spLocks noGrp="1"/>
          </p:cNvSpPr>
          <p:nvPr>
            <p:ph type="subTitle" idx="1"/>
          </p:nvPr>
        </p:nvSpPr>
        <p:spPr>
          <a:xfrm>
            <a:off x="1066800" y="3429000"/>
            <a:ext cx="6934200" cy="1752600"/>
          </a:xfrm>
        </p:spPr>
        <p:txBody>
          <a:bodyPr>
            <a:noAutofit/>
          </a:bodyPr>
          <a:lstStyle/>
          <a:p>
            <a:r>
              <a:rPr lang="en-US" sz="4400" dirty="0" smtClean="0"/>
              <a:t>Herbicide/Plant Interactions</a:t>
            </a:r>
          </a:p>
          <a:p>
            <a:r>
              <a:rPr lang="en-US" sz="4400" dirty="0" smtClean="0"/>
              <a:t>PLS 6655</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609600" cy="609600"/>
          </a:xfrm>
          <a:prstGeom prst="rect">
            <a:avLst/>
          </a:prstGeom>
        </p:spPr>
      </p:pic>
    </p:spTree>
    <p:extLst>
      <p:ext uri="{BB962C8B-B14F-4D97-AF65-F5344CB8AC3E}">
        <p14:creationId xmlns:p14="http://schemas.microsoft.com/office/powerpoint/2010/main" val="3969510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Screening Techniques</a:t>
            </a:r>
            <a:br>
              <a:rPr lang="en-US" dirty="0"/>
            </a:br>
            <a:r>
              <a:rPr lang="en-US" dirty="0" smtClean="0"/>
              <a:t>Heterotrophic Higher </a:t>
            </a:r>
            <a:r>
              <a:rPr lang="en-US" dirty="0"/>
              <a:t>P</a:t>
            </a:r>
            <a:r>
              <a:rPr lang="en-US" dirty="0" smtClean="0"/>
              <a:t>lants </a:t>
            </a:r>
            <a:endParaRPr lang="en-US" dirty="0"/>
          </a:p>
        </p:txBody>
      </p:sp>
      <p:sp>
        <p:nvSpPr>
          <p:cNvPr id="3" name="Content Placeholder 2"/>
          <p:cNvSpPr>
            <a:spLocks noGrp="1"/>
          </p:cNvSpPr>
          <p:nvPr>
            <p:ph sz="half" idx="1"/>
          </p:nvPr>
        </p:nvSpPr>
        <p:spPr>
          <a:xfrm>
            <a:off x="457200" y="1722437"/>
            <a:ext cx="4038600" cy="4525963"/>
          </a:xfrm>
        </p:spPr>
        <p:txBody>
          <a:bodyPr/>
          <a:lstStyle/>
          <a:p>
            <a:r>
              <a:rPr lang="en-US" dirty="0"/>
              <a:t>tissue culture/cell </a:t>
            </a:r>
            <a:r>
              <a:rPr lang="en-US" dirty="0" smtClean="0"/>
              <a:t>suspension</a:t>
            </a:r>
          </a:p>
          <a:p>
            <a:r>
              <a:rPr lang="en-US" dirty="0" smtClean="0"/>
              <a:t>growth </a:t>
            </a:r>
            <a:r>
              <a:rPr lang="en-US" dirty="0"/>
              <a:t>parameters </a:t>
            </a:r>
            <a:r>
              <a:rPr lang="en-US" dirty="0" smtClean="0"/>
              <a:t>provided</a:t>
            </a:r>
          </a:p>
          <a:p>
            <a:pPr lvl="1"/>
            <a:r>
              <a:rPr lang="en-US" dirty="0" smtClean="0"/>
              <a:t>Sucrose</a:t>
            </a:r>
          </a:p>
          <a:p>
            <a:pPr lvl="1"/>
            <a:r>
              <a:rPr lang="en-US" dirty="0" smtClean="0"/>
              <a:t>Hormones</a:t>
            </a:r>
          </a:p>
          <a:p>
            <a:pPr lvl="1"/>
            <a:r>
              <a:rPr lang="en-US" dirty="0" smtClean="0"/>
              <a:t>Vitamins, etc.</a:t>
            </a:r>
          </a:p>
          <a:p>
            <a:r>
              <a:rPr lang="en-US" dirty="0" smtClean="0"/>
              <a:t>Used to detect growth effects, abnormalities</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343400"/>
            <a:ext cx="3505200" cy="2411486"/>
          </a:xfrm>
          <a:prstGeom prst="rect">
            <a:avLst/>
          </a:prstGeom>
        </p:spPr>
      </p:pic>
      <p:pic>
        <p:nvPicPr>
          <p:cNvPr id="8" name="Content Placeholder 7"/>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419600" y="1524000"/>
            <a:ext cx="2895600" cy="2748677"/>
          </a:xfr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152400"/>
            <a:ext cx="609600" cy="609600"/>
          </a:xfrm>
          <a:prstGeom prst="rect">
            <a:avLst/>
          </a:prstGeom>
        </p:spPr>
      </p:pic>
    </p:spTree>
    <p:extLst>
      <p:ext uri="{BB962C8B-B14F-4D97-AF65-F5344CB8AC3E}">
        <p14:creationId xmlns:p14="http://schemas.microsoft.com/office/powerpoint/2010/main" val="3257154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Screening Techniques</a:t>
            </a:r>
            <a:br>
              <a:rPr lang="en-US" dirty="0"/>
            </a:br>
            <a:r>
              <a:rPr lang="en-US" dirty="0" smtClean="0"/>
              <a:t>Autotrophic </a:t>
            </a:r>
            <a:r>
              <a:rPr lang="en-US" dirty="0"/>
              <a:t>Higher Plants </a:t>
            </a:r>
          </a:p>
        </p:txBody>
      </p:sp>
      <p:sp>
        <p:nvSpPr>
          <p:cNvPr id="3" name="Content Placeholder 2"/>
          <p:cNvSpPr>
            <a:spLocks noGrp="1"/>
          </p:cNvSpPr>
          <p:nvPr>
            <p:ph sz="half" idx="1"/>
          </p:nvPr>
        </p:nvSpPr>
        <p:spPr/>
        <p:txBody>
          <a:bodyPr/>
          <a:lstStyle/>
          <a:p>
            <a:r>
              <a:rPr lang="en-US" dirty="0" smtClean="0"/>
              <a:t>tissue culture</a:t>
            </a:r>
          </a:p>
          <a:p>
            <a:r>
              <a:rPr lang="en-US" dirty="0" smtClean="0"/>
              <a:t>often </a:t>
            </a:r>
            <a:r>
              <a:rPr lang="en-US" dirty="0"/>
              <a:t>used in metabolism </a:t>
            </a:r>
            <a:r>
              <a:rPr lang="en-US" dirty="0" smtClean="0"/>
              <a:t>studies</a:t>
            </a:r>
          </a:p>
          <a:p>
            <a:r>
              <a:rPr lang="en-US" dirty="0" smtClean="0"/>
              <a:t>provide homogeneous tissues for comparison</a:t>
            </a:r>
            <a:endParaRPr lang="en-US" dirty="0"/>
          </a:p>
          <a:p>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04800" y="3962400"/>
            <a:ext cx="5867400" cy="2777467"/>
          </a:xfr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447801"/>
            <a:ext cx="3655638" cy="24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7638" y="304800"/>
            <a:ext cx="609600" cy="609600"/>
          </a:xfrm>
          <a:prstGeom prst="rect">
            <a:avLst/>
          </a:prstGeom>
        </p:spPr>
      </p:pic>
    </p:spTree>
    <p:extLst>
      <p:ext uri="{BB962C8B-B14F-4D97-AF65-F5344CB8AC3E}">
        <p14:creationId xmlns:p14="http://schemas.microsoft.com/office/powerpoint/2010/main" val="524974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Why Still Use Whole Plants?</a:t>
            </a:r>
            <a:endParaRPr lang="en-US" sz="5400" dirty="0"/>
          </a:p>
        </p:txBody>
      </p:sp>
      <p:sp>
        <p:nvSpPr>
          <p:cNvPr id="3" name="Content Placeholder 2"/>
          <p:cNvSpPr>
            <a:spLocks noGrp="1"/>
          </p:cNvSpPr>
          <p:nvPr>
            <p:ph idx="1"/>
          </p:nvPr>
        </p:nvSpPr>
        <p:spPr/>
        <p:txBody>
          <a:bodyPr>
            <a:normAutofit fontScale="92500" lnSpcReduction="10000"/>
          </a:bodyPr>
          <a:lstStyle/>
          <a:p>
            <a:r>
              <a:rPr lang="en-US" dirty="0"/>
              <a:t>no single, fast screening procedure (i.e. lab based) will detect all </a:t>
            </a:r>
            <a:r>
              <a:rPr lang="en-US" dirty="0" smtClean="0"/>
              <a:t>herbicides</a:t>
            </a:r>
          </a:p>
          <a:p>
            <a:r>
              <a:rPr lang="en-US" dirty="0"/>
              <a:t>t</a:t>
            </a:r>
            <a:r>
              <a:rPr lang="en-US" dirty="0" smtClean="0"/>
              <a:t>his technique also provides </a:t>
            </a:r>
            <a:r>
              <a:rPr lang="en-US" dirty="0"/>
              <a:t>all the physiology, biochemistry to allow </a:t>
            </a:r>
            <a:r>
              <a:rPr lang="en-US" dirty="0" smtClean="0"/>
              <a:t>the herbicide to work</a:t>
            </a:r>
          </a:p>
          <a:p>
            <a:r>
              <a:rPr lang="en-US" u="sng" dirty="0" smtClean="0"/>
              <a:t>Algae</a:t>
            </a:r>
            <a:r>
              <a:rPr lang="en-US" dirty="0" smtClean="0"/>
              <a:t> – misses auxins, VLCFA inhibitors</a:t>
            </a:r>
          </a:p>
          <a:p>
            <a:r>
              <a:rPr lang="en-US" u="sng" dirty="0" smtClean="0"/>
              <a:t>Heterotrophic</a:t>
            </a:r>
            <a:r>
              <a:rPr lang="en-US" dirty="0" smtClean="0"/>
              <a:t> – no complex tissues formed</a:t>
            </a:r>
          </a:p>
          <a:p>
            <a:r>
              <a:rPr lang="en-US" u="sng" dirty="0"/>
              <a:t>Autotrophic</a:t>
            </a:r>
            <a:r>
              <a:rPr lang="en-US" dirty="0"/>
              <a:t> - many don’t grow, without complex plant </a:t>
            </a:r>
            <a:r>
              <a:rPr lang="en-US" dirty="0" smtClean="0"/>
              <a:t>tissues, still </a:t>
            </a:r>
            <a:r>
              <a:rPr lang="en-US" dirty="0"/>
              <a:t>miss some </a:t>
            </a:r>
            <a:r>
              <a:rPr lang="en-US" dirty="0" smtClean="0"/>
              <a:t>activity</a:t>
            </a:r>
          </a:p>
          <a:p>
            <a:r>
              <a:rPr lang="en-US" dirty="0" smtClean="0"/>
              <a:t>But times are a changing………………..</a:t>
            </a:r>
            <a:endParaRPr lang="en-US"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1371600"/>
            <a:ext cx="609600" cy="609600"/>
          </a:xfrm>
          <a:prstGeom prst="rect">
            <a:avLst/>
          </a:prstGeom>
        </p:spPr>
      </p:pic>
    </p:spTree>
    <p:extLst>
      <p:ext uri="{BB962C8B-B14F-4D97-AF65-F5344CB8AC3E}">
        <p14:creationId xmlns:p14="http://schemas.microsoft.com/office/powerpoint/2010/main" val="566938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Chemical </a:t>
            </a:r>
            <a:r>
              <a:rPr lang="en-US" dirty="0"/>
              <a:t>based, Combinational Chemistries </a:t>
            </a:r>
          </a:p>
        </p:txBody>
      </p:sp>
      <p:sp>
        <p:nvSpPr>
          <p:cNvPr id="3" name="Content Placeholder 2"/>
          <p:cNvSpPr>
            <a:spLocks noGrp="1"/>
          </p:cNvSpPr>
          <p:nvPr>
            <p:ph idx="1"/>
          </p:nvPr>
        </p:nvSpPr>
        <p:spPr/>
        <p:txBody>
          <a:bodyPr>
            <a:normAutofit fontScale="85000" lnSpcReduction="10000"/>
          </a:bodyPr>
          <a:lstStyle/>
          <a:p>
            <a:r>
              <a:rPr lang="en-US" dirty="0" smtClean="0"/>
              <a:t>essentially </a:t>
            </a:r>
            <a:r>
              <a:rPr lang="en-US" dirty="0"/>
              <a:t>libraries of structurally related compounds, computer simulated and/or </a:t>
            </a:r>
            <a:r>
              <a:rPr lang="en-US" dirty="0" smtClean="0"/>
              <a:t>synthesized (mixture)</a:t>
            </a:r>
          </a:p>
          <a:p>
            <a:r>
              <a:rPr lang="en-US" dirty="0" smtClean="0"/>
              <a:t>used </a:t>
            </a:r>
            <a:r>
              <a:rPr lang="en-US" dirty="0"/>
              <a:t>extensively for years in pharmaceutical </a:t>
            </a:r>
            <a:r>
              <a:rPr lang="en-US" dirty="0" smtClean="0"/>
              <a:t>industry</a:t>
            </a:r>
          </a:p>
          <a:p>
            <a:r>
              <a:rPr lang="en-US" dirty="0" smtClean="0"/>
              <a:t>limited </a:t>
            </a:r>
            <a:r>
              <a:rPr lang="en-US" dirty="0"/>
              <a:t>use for </a:t>
            </a:r>
            <a:r>
              <a:rPr lang="en-US" dirty="0" smtClean="0"/>
              <a:t>herbicides</a:t>
            </a:r>
          </a:p>
          <a:p>
            <a:pPr lvl="1"/>
            <a:r>
              <a:rPr lang="en-US" dirty="0" smtClean="0"/>
              <a:t>limited </a:t>
            </a:r>
            <a:r>
              <a:rPr lang="en-US" dirty="0"/>
              <a:t>amount of chemical produced – </a:t>
            </a:r>
            <a:endParaRPr lang="en-US" dirty="0" smtClean="0"/>
          </a:p>
          <a:p>
            <a:pPr lvl="1"/>
            <a:r>
              <a:rPr lang="en-US" dirty="0" smtClean="0"/>
              <a:t>couldn’t </a:t>
            </a:r>
            <a:r>
              <a:rPr lang="en-US" dirty="0"/>
              <a:t>use in whole plant screening (mixture of compounds screened at same time) </a:t>
            </a:r>
          </a:p>
          <a:p>
            <a:r>
              <a:rPr lang="en-US" dirty="0" smtClean="0"/>
              <a:t>advances </a:t>
            </a:r>
            <a:r>
              <a:rPr lang="en-US" dirty="0"/>
              <a:t>in high-throughput screening allow this technique to be </a:t>
            </a:r>
            <a:r>
              <a:rPr lang="en-US" dirty="0" smtClean="0"/>
              <a:t>used</a:t>
            </a:r>
          </a:p>
          <a:p>
            <a:pPr lvl="1"/>
            <a:r>
              <a:rPr lang="en-US" dirty="0" smtClean="0"/>
              <a:t>miniaturized </a:t>
            </a:r>
            <a:r>
              <a:rPr lang="en-US" dirty="0"/>
              <a:t>systems (</a:t>
            </a:r>
            <a:r>
              <a:rPr lang="en-US" dirty="0" err="1"/>
              <a:t>microtiter</a:t>
            </a:r>
            <a:r>
              <a:rPr lang="en-US" dirty="0"/>
              <a:t> </a:t>
            </a:r>
            <a:r>
              <a:rPr lang="en-US" dirty="0" smtClean="0"/>
              <a:t>plate)</a:t>
            </a:r>
          </a:p>
          <a:p>
            <a:pPr lvl="1"/>
            <a:r>
              <a:rPr lang="en-US" dirty="0" smtClean="0"/>
              <a:t>in </a:t>
            </a:r>
            <a:r>
              <a:rPr lang="en-US" dirty="0"/>
              <a:t>vitro </a:t>
            </a:r>
            <a:r>
              <a:rPr lang="en-US" dirty="0" smtClean="0"/>
              <a:t>assays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304800"/>
            <a:ext cx="609600" cy="609600"/>
          </a:xfrm>
          <a:prstGeom prst="rect">
            <a:avLst/>
          </a:prstGeom>
        </p:spPr>
      </p:pic>
    </p:spTree>
    <p:extLst>
      <p:ext uri="{BB962C8B-B14F-4D97-AF65-F5344CB8AC3E}">
        <p14:creationId xmlns:p14="http://schemas.microsoft.com/office/powerpoint/2010/main" val="1859839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Based Discovery </a:t>
            </a:r>
            <a:endParaRPr lang="en-US" dirty="0"/>
          </a:p>
        </p:txBody>
      </p:sp>
      <p:sp>
        <p:nvSpPr>
          <p:cNvPr id="3" name="Content Placeholder 2"/>
          <p:cNvSpPr>
            <a:spLocks noGrp="1"/>
          </p:cNvSpPr>
          <p:nvPr>
            <p:ph sz="half" idx="1"/>
          </p:nvPr>
        </p:nvSpPr>
        <p:spPr>
          <a:xfrm>
            <a:off x="152400" y="1524000"/>
            <a:ext cx="4267200" cy="4724400"/>
          </a:xfrm>
        </p:spPr>
        <p:txBody>
          <a:bodyPr>
            <a:normAutofit fontScale="85000" lnSpcReduction="10000"/>
          </a:bodyPr>
          <a:lstStyle/>
          <a:p>
            <a:r>
              <a:rPr lang="en-US" dirty="0"/>
              <a:t>utilize genome sequencing data, identify a target enzyme and essentially build a herbicide to inhibit/impact </a:t>
            </a:r>
            <a:endParaRPr lang="en-US" dirty="0" smtClean="0"/>
          </a:p>
          <a:p>
            <a:r>
              <a:rPr lang="en-US" dirty="0" smtClean="0"/>
              <a:t>recent </a:t>
            </a:r>
            <a:r>
              <a:rPr lang="en-US" dirty="0"/>
              <a:t>assessments predict about 5000 potential target sites within </a:t>
            </a:r>
            <a:r>
              <a:rPr lang="en-US" dirty="0" smtClean="0"/>
              <a:t>plants</a:t>
            </a:r>
            <a:endParaRPr lang="en-US" dirty="0"/>
          </a:p>
          <a:p>
            <a:r>
              <a:rPr lang="en-US" dirty="0" smtClean="0"/>
              <a:t>Differential display is one frequently used method</a:t>
            </a:r>
          </a:p>
          <a:p>
            <a:pPr lvl="1"/>
            <a:r>
              <a:rPr lang="en-US" dirty="0" smtClean="0"/>
              <a:t>Look at response</a:t>
            </a:r>
          </a:p>
          <a:p>
            <a:pPr lvl="1"/>
            <a:r>
              <a:rPr lang="en-US" dirty="0" smtClean="0"/>
              <a:t>Compare to known herbicides</a:t>
            </a:r>
          </a:p>
          <a:p>
            <a:r>
              <a:rPr lang="en-US" dirty="0" smtClean="0"/>
              <a:t>However, must have the gene sequence…</a:t>
            </a:r>
            <a:endParaRPr lang="en-US" dirty="0"/>
          </a:p>
        </p:txBody>
      </p:sp>
      <p:sp>
        <p:nvSpPr>
          <p:cNvPr id="5" name="Content Placeholder 4"/>
          <p:cNvSpPr>
            <a:spLocks noGrp="1"/>
          </p:cNvSpPr>
          <p:nvPr>
            <p:ph sz="half" idx="2"/>
          </p:nvPr>
        </p:nvSpPr>
        <p:spPr/>
        <p:txBody>
          <a:bodyPr>
            <a:normAutofit fontScale="85000" lnSpcReduction="10000"/>
          </a:bodyPr>
          <a:lstStyle/>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637918"/>
            <a:ext cx="4724400" cy="35821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228600"/>
            <a:ext cx="609600" cy="609600"/>
          </a:xfrm>
          <a:prstGeom prst="rect">
            <a:avLst/>
          </a:prstGeom>
        </p:spPr>
      </p:pic>
    </p:spTree>
    <p:extLst>
      <p:ext uri="{BB962C8B-B14F-4D97-AF65-F5344CB8AC3E}">
        <p14:creationId xmlns:p14="http://schemas.microsoft.com/office/powerpoint/2010/main" val="1899930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to Target Based</a:t>
            </a:r>
            <a:endParaRPr lang="en-US" dirty="0"/>
          </a:p>
        </p:txBody>
      </p:sp>
      <p:sp>
        <p:nvSpPr>
          <p:cNvPr id="5" name="Content Placeholder 4"/>
          <p:cNvSpPr>
            <a:spLocks noGrp="1"/>
          </p:cNvSpPr>
          <p:nvPr>
            <p:ph idx="1"/>
          </p:nvPr>
        </p:nvSpPr>
        <p:spPr>
          <a:xfrm>
            <a:off x="457200" y="1600200"/>
            <a:ext cx="8458200" cy="4525963"/>
          </a:xfrm>
        </p:spPr>
        <p:txBody>
          <a:bodyPr>
            <a:normAutofit fontScale="32500" lnSpcReduction="20000"/>
          </a:bodyPr>
          <a:lstStyle/>
          <a:p>
            <a:pPr marL="0" indent="0">
              <a:buNone/>
            </a:pPr>
            <a:r>
              <a:rPr lang="en-US" sz="7400" dirty="0" smtClean="0"/>
              <a:t>Will </a:t>
            </a:r>
            <a:r>
              <a:rPr lang="en-US" sz="7400" dirty="0"/>
              <a:t>inhibition cause a retardation of growth or kill the plant?</a:t>
            </a:r>
          </a:p>
          <a:p>
            <a:pPr marL="0" indent="0">
              <a:buNone/>
            </a:pPr>
            <a:r>
              <a:rPr lang="en-US" sz="7400" dirty="0" smtClean="0"/>
              <a:t>Can </a:t>
            </a:r>
            <a:r>
              <a:rPr lang="en-US" sz="7400" dirty="0"/>
              <a:t>you obtain enough enzyme, in the right form to perform the assays, cDNA clone to be able to express in a eukaryotic expression </a:t>
            </a:r>
            <a:r>
              <a:rPr lang="en-US" sz="7400" dirty="0" smtClean="0"/>
              <a:t>system?</a:t>
            </a:r>
            <a:endParaRPr lang="en-US" sz="7400" dirty="0"/>
          </a:p>
          <a:p>
            <a:pPr marL="0" indent="0">
              <a:buNone/>
            </a:pPr>
            <a:r>
              <a:rPr lang="en-US" sz="7400" dirty="0" smtClean="0"/>
              <a:t>Can </a:t>
            </a:r>
            <a:r>
              <a:rPr lang="en-US" sz="7400" dirty="0"/>
              <a:t>use accurately measure the activity of the enzyme, how will you </a:t>
            </a:r>
            <a:r>
              <a:rPr lang="en-US" sz="7400" dirty="0" smtClean="0"/>
              <a:t>measure?</a:t>
            </a:r>
            <a:endParaRPr lang="en-US" sz="7400" dirty="0"/>
          </a:p>
          <a:p>
            <a:pPr marL="0" indent="0">
              <a:buNone/>
            </a:pPr>
            <a:r>
              <a:rPr lang="en-US" sz="7400" dirty="0" smtClean="0"/>
              <a:t>Is </a:t>
            </a:r>
            <a:r>
              <a:rPr lang="en-US" sz="7400" dirty="0"/>
              <a:t>there sufficient information on the active sites, regulatory sites, of the </a:t>
            </a:r>
            <a:r>
              <a:rPr lang="en-US" sz="7400" dirty="0" smtClean="0"/>
              <a:t>enzyme?</a:t>
            </a:r>
          </a:p>
          <a:p>
            <a:pPr marL="0" indent="0">
              <a:buNone/>
            </a:pPr>
            <a:endParaRPr lang="en-US" sz="7400" dirty="0"/>
          </a:p>
          <a:p>
            <a:r>
              <a:rPr lang="en-US" sz="7400" i="1" dirty="0" smtClean="0"/>
              <a:t>If </a:t>
            </a:r>
            <a:r>
              <a:rPr lang="en-US" sz="7400" i="1" dirty="0"/>
              <a:t>you can satisfy these criteria, then utilize HTS techniques to identify potential inhibitors.</a:t>
            </a:r>
          </a:p>
          <a:p>
            <a:r>
              <a:rPr lang="en-US" sz="7400" i="1" dirty="0"/>
              <a:t>Can also compare protein sequences of enzymes between species to identify possible </a:t>
            </a:r>
            <a:r>
              <a:rPr lang="en-US" sz="7400" i="1" dirty="0" smtClean="0"/>
              <a:t>selectivity</a:t>
            </a:r>
            <a:endParaRPr lang="en-US" sz="7400"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304800"/>
            <a:ext cx="609600" cy="609600"/>
          </a:xfrm>
          <a:prstGeom prst="rect">
            <a:avLst/>
          </a:prstGeom>
        </p:spPr>
      </p:pic>
    </p:spTree>
    <p:extLst>
      <p:ext uri="{BB962C8B-B14F-4D97-AF65-F5344CB8AC3E}">
        <p14:creationId xmlns:p14="http://schemas.microsoft.com/office/powerpoint/2010/main" val="2469075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Unknown Protein Targets </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non-enzyme based targets, regulatory, transcriptional factors, signally proteins, </a:t>
            </a:r>
            <a:r>
              <a:rPr lang="en-US" dirty="0" smtClean="0"/>
              <a:t>etc.</a:t>
            </a:r>
          </a:p>
          <a:p>
            <a:pPr lvl="1"/>
            <a:r>
              <a:rPr lang="en-US" dirty="0" smtClean="0"/>
              <a:t>reduce </a:t>
            </a:r>
            <a:r>
              <a:rPr lang="en-US" dirty="0"/>
              <a:t>expression of genes through the introduction of a reverse copy of the gene (</a:t>
            </a:r>
            <a:r>
              <a:rPr lang="en-US" dirty="0" err="1"/>
              <a:t>RNAi</a:t>
            </a:r>
            <a:r>
              <a:rPr lang="en-US" dirty="0"/>
              <a:t> or antisense RNA), or through double stranded RNA segments, plant senses something is wrong and degrades the transcripts along with the normal ones being produced, observe the impact and if negative, work backwards to identify possible target based </a:t>
            </a:r>
            <a:r>
              <a:rPr lang="en-US" dirty="0" smtClean="0"/>
              <a:t>inhibitors</a:t>
            </a:r>
          </a:p>
          <a:p>
            <a:pPr lvl="1"/>
            <a:r>
              <a:rPr lang="en-US" dirty="0" smtClean="0"/>
              <a:t>DNA </a:t>
            </a:r>
            <a:r>
              <a:rPr lang="en-US" dirty="0"/>
              <a:t>sequences from genome sequencing projects can be compared to known database to determine function of an unknown gene that could turn out to be a possible </a:t>
            </a:r>
            <a:r>
              <a:rPr lang="en-US" dirty="0" smtClean="0"/>
              <a:t>target</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304800"/>
            <a:ext cx="609600" cy="609600"/>
          </a:xfrm>
          <a:prstGeom prst="rect">
            <a:avLst/>
          </a:prstGeom>
        </p:spPr>
      </p:pic>
    </p:spTree>
    <p:extLst>
      <p:ext uri="{BB962C8B-B14F-4D97-AF65-F5344CB8AC3E}">
        <p14:creationId xmlns:p14="http://schemas.microsoft.com/office/powerpoint/2010/main" val="515351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2400" y="109011"/>
            <a:ext cx="8839200" cy="663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0" y="304800"/>
            <a:ext cx="609600" cy="609600"/>
          </a:xfrm>
          <a:prstGeom prst="rect">
            <a:avLst/>
          </a:prstGeom>
        </p:spPr>
      </p:pic>
    </p:spTree>
    <p:extLst>
      <p:ext uri="{BB962C8B-B14F-4D97-AF65-F5344CB8AC3E}">
        <p14:creationId xmlns:p14="http://schemas.microsoft.com/office/powerpoint/2010/main" val="1165905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Determination of the Mode of </a:t>
            </a:r>
            <a:r>
              <a:rPr lang="en-US" dirty="0" smtClean="0"/>
              <a:t>Action</a:t>
            </a:r>
            <a:endParaRPr lang="en-US" dirty="0"/>
          </a:p>
        </p:txBody>
      </p:sp>
      <p:sp>
        <p:nvSpPr>
          <p:cNvPr id="3" name="Content Placeholder 2"/>
          <p:cNvSpPr>
            <a:spLocks noGrp="1"/>
          </p:cNvSpPr>
          <p:nvPr>
            <p:ph idx="1"/>
          </p:nvPr>
        </p:nvSpPr>
        <p:spPr/>
        <p:txBody>
          <a:bodyPr>
            <a:normAutofit lnSpcReduction="10000"/>
          </a:bodyPr>
          <a:lstStyle/>
          <a:p>
            <a:r>
              <a:rPr lang="en-US" dirty="0" smtClean="0"/>
              <a:t>During traditional </a:t>
            </a:r>
            <a:r>
              <a:rPr lang="en-US" dirty="0"/>
              <a:t>screening this was not </a:t>
            </a:r>
            <a:r>
              <a:rPr lang="en-US" dirty="0" smtClean="0"/>
              <a:t>needed</a:t>
            </a:r>
          </a:p>
          <a:p>
            <a:r>
              <a:rPr lang="en-US" dirty="0" smtClean="0"/>
              <a:t>often </a:t>
            </a:r>
            <a:r>
              <a:rPr lang="en-US" dirty="0"/>
              <a:t>public institutions discovered mode of action years after registration and herbicide </a:t>
            </a:r>
            <a:r>
              <a:rPr lang="en-US" dirty="0" smtClean="0"/>
              <a:t>use</a:t>
            </a:r>
          </a:p>
          <a:p>
            <a:pPr lvl="1"/>
            <a:r>
              <a:rPr lang="en-US" dirty="0"/>
              <a:t>n</a:t>
            </a:r>
            <a:r>
              <a:rPr lang="en-US" dirty="0" smtClean="0"/>
              <a:t>o </a:t>
            </a:r>
            <a:r>
              <a:rPr lang="en-US" dirty="0"/>
              <a:t>need as long as it passed all other </a:t>
            </a:r>
            <a:r>
              <a:rPr lang="en-US" dirty="0" smtClean="0"/>
              <a:t>tests</a:t>
            </a:r>
          </a:p>
          <a:p>
            <a:pPr lvl="1"/>
            <a:r>
              <a:rPr lang="en-US" dirty="0"/>
              <a:t>h</a:t>
            </a:r>
            <a:r>
              <a:rPr lang="en-US" dirty="0" smtClean="0"/>
              <a:t>owever </a:t>
            </a:r>
            <a:r>
              <a:rPr lang="en-US" dirty="0" err="1"/>
              <a:t>MoA</a:t>
            </a:r>
            <a:r>
              <a:rPr lang="en-US" dirty="0"/>
              <a:t> profiling is performed very soon after activity to help shorten time in development </a:t>
            </a:r>
            <a:endParaRPr lang="en-US" dirty="0" smtClean="0"/>
          </a:p>
          <a:p>
            <a:pPr lvl="1"/>
            <a:r>
              <a:rPr lang="en-US" dirty="0" smtClean="0"/>
              <a:t>reduce </a:t>
            </a:r>
            <a:r>
              <a:rPr lang="en-US" dirty="0"/>
              <a:t>time chasing false leads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143000"/>
            <a:ext cx="609600" cy="609600"/>
          </a:xfrm>
          <a:prstGeom prst="rect">
            <a:avLst/>
          </a:prstGeom>
        </p:spPr>
      </p:pic>
    </p:spTree>
    <p:extLst>
      <p:ext uri="{BB962C8B-B14F-4D97-AF65-F5344CB8AC3E}">
        <p14:creationId xmlns:p14="http://schemas.microsoft.com/office/powerpoint/2010/main" val="195367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In </a:t>
            </a:r>
            <a:r>
              <a:rPr lang="en-US" i="1" dirty="0"/>
              <a:t>vitro </a:t>
            </a:r>
            <a:r>
              <a:rPr lang="en-US" dirty="0"/>
              <a:t>&amp;</a:t>
            </a:r>
            <a:r>
              <a:rPr lang="en-US" dirty="0" smtClean="0"/>
              <a:t> </a:t>
            </a:r>
            <a:r>
              <a:rPr lang="en-US" i="1" dirty="0" smtClean="0"/>
              <a:t>In </a:t>
            </a:r>
            <a:r>
              <a:rPr lang="en-US" i="1" dirty="0"/>
              <a:t>vivo </a:t>
            </a:r>
            <a:r>
              <a:rPr lang="en-US" dirty="0" smtClean="0"/>
              <a:t>Techniques</a:t>
            </a:r>
            <a:endParaRPr lang="en-US" dirty="0"/>
          </a:p>
        </p:txBody>
      </p:sp>
      <p:sp>
        <p:nvSpPr>
          <p:cNvPr id="3" name="Content Placeholder 2"/>
          <p:cNvSpPr>
            <a:spLocks noGrp="1"/>
          </p:cNvSpPr>
          <p:nvPr>
            <p:ph idx="1"/>
          </p:nvPr>
        </p:nvSpPr>
        <p:spPr/>
        <p:txBody>
          <a:bodyPr/>
          <a:lstStyle/>
          <a:p>
            <a:r>
              <a:rPr lang="en-US" dirty="0"/>
              <a:t>purpose is to find first clues about </a:t>
            </a:r>
            <a:r>
              <a:rPr lang="en-US" dirty="0" smtClean="0"/>
              <a:t>the mode of action</a:t>
            </a:r>
          </a:p>
          <a:p>
            <a:r>
              <a:rPr lang="en-US" dirty="0" smtClean="0"/>
              <a:t>these </a:t>
            </a:r>
            <a:r>
              <a:rPr lang="en-US" dirty="0"/>
              <a:t>are </a:t>
            </a:r>
            <a:r>
              <a:rPr lang="en-US" dirty="0" smtClean="0"/>
              <a:t>compared </a:t>
            </a:r>
            <a:r>
              <a:rPr lang="en-US" dirty="0"/>
              <a:t>with known </a:t>
            </a:r>
            <a:r>
              <a:rPr lang="en-US" dirty="0" smtClean="0"/>
              <a:t>herbicides</a:t>
            </a:r>
          </a:p>
          <a:p>
            <a:r>
              <a:rPr lang="en-US" dirty="0" smtClean="0"/>
              <a:t>build </a:t>
            </a:r>
            <a:r>
              <a:rPr lang="en-US" dirty="0"/>
              <a:t>a database for comparative purposes – essentially profiling the </a:t>
            </a:r>
            <a:r>
              <a:rPr lang="en-US" dirty="0" smtClean="0"/>
              <a:t>compound</a:t>
            </a:r>
          </a:p>
          <a:p>
            <a:r>
              <a:rPr lang="en-US" i="1" dirty="0" smtClean="0"/>
              <a:t>Combination </a:t>
            </a:r>
            <a:r>
              <a:rPr lang="en-US" i="1" dirty="0"/>
              <a:t>of holistic and physiological tests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609600" cy="609600"/>
          </a:xfrm>
          <a:prstGeom prst="rect">
            <a:avLst/>
          </a:prstGeom>
        </p:spPr>
      </p:pic>
    </p:spTree>
    <p:extLst>
      <p:ext uri="{BB962C8B-B14F-4D97-AF65-F5344CB8AC3E}">
        <p14:creationId xmlns:p14="http://schemas.microsoft.com/office/powerpoint/2010/main" val="1262711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Herbicide Definition</a:t>
            </a:r>
            <a:endParaRPr lang="en-US" dirty="0"/>
          </a:p>
        </p:txBody>
      </p:sp>
      <p:sp>
        <p:nvSpPr>
          <p:cNvPr id="3" name="Content Placeholder 2"/>
          <p:cNvSpPr>
            <a:spLocks noGrp="1"/>
          </p:cNvSpPr>
          <p:nvPr>
            <p:ph idx="1"/>
          </p:nvPr>
        </p:nvSpPr>
        <p:spPr/>
        <p:txBody>
          <a:bodyPr/>
          <a:lstStyle/>
          <a:p>
            <a:r>
              <a:rPr lang="en-US" dirty="0"/>
              <a:t>t</a:t>
            </a:r>
            <a:r>
              <a:rPr lang="en-US" dirty="0" smtClean="0"/>
              <a:t>echnically anything from a chemical basis that is used to kill unwanted plants</a:t>
            </a:r>
          </a:p>
          <a:p>
            <a:r>
              <a:rPr lang="en-US" dirty="0" smtClean="0"/>
              <a:t>‘Herb’ – meaning plant</a:t>
            </a:r>
          </a:p>
          <a:p>
            <a:r>
              <a:rPr lang="en-US" dirty="0" smtClean="0"/>
              <a:t>‘</a:t>
            </a:r>
            <a:r>
              <a:rPr lang="en-US" dirty="0" err="1" smtClean="0"/>
              <a:t>Cide</a:t>
            </a:r>
            <a:r>
              <a:rPr lang="en-US" dirty="0" smtClean="0"/>
              <a:t>’ – meaning to kill</a:t>
            </a:r>
          </a:p>
          <a:p>
            <a:r>
              <a:rPr lang="en-US" dirty="0" smtClean="0"/>
              <a:t>generally organic in chemistry</a:t>
            </a:r>
          </a:p>
          <a:p>
            <a:r>
              <a:rPr lang="en-US" dirty="0"/>
              <a:t>s</a:t>
            </a:r>
            <a:r>
              <a:rPr lang="en-US" dirty="0" smtClean="0"/>
              <a:t>pecifically developed for selective or non-selective weed control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609600" cy="609600"/>
          </a:xfrm>
          <a:prstGeom prst="rect">
            <a:avLst/>
          </a:prstGeom>
        </p:spPr>
      </p:pic>
    </p:spTree>
    <p:extLst>
      <p:ext uri="{BB962C8B-B14F-4D97-AF65-F5344CB8AC3E}">
        <p14:creationId xmlns:p14="http://schemas.microsoft.com/office/powerpoint/2010/main" val="1527700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pPr algn="l"/>
            <a:r>
              <a:rPr lang="en-US" dirty="0" smtClean="0"/>
              <a:t>Examples of Assays</a:t>
            </a:r>
            <a:endParaRPr lang="en-US" dirty="0"/>
          </a:p>
        </p:txBody>
      </p:sp>
      <p:sp>
        <p:nvSpPr>
          <p:cNvPr id="3" name="Content Placeholder 2"/>
          <p:cNvSpPr>
            <a:spLocks noGrp="1"/>
          </p:cNvSpPr>
          <p:nvPr>
            <p:ph idx="1"/>
          </p:nvPr>
        </p:nvSpPr>
        <p:spPr>
          <a:xfrm>
            <a:off x="114300" y="838200"/>
            <a:ext cx="8915400" cy="5181600"/>
          </a:xfrm>
        </p:spPr>
        <p:txBody>
          <a:bodyPr>
            <a:noAutofit/>
          </a:bodyPr>
          <a:lstStyle/>
          <a:p>
            <a:r>
              <a:rPr lang="en-US" sz="2400" dirty="0" smtClean="0"/>
              <a:t>Callus </a:t>
            </a:r>
            <a:r>
              <a:rPr lang="en-US" sz="2400" dirty="0"/>
              <a:t>cells in suspension – measures cell division</a:t>
            </a:r>
          </a:p>
          <a:p>
            <a:r>
              <a:rPr lang="en-US" sz="2400" dirty="0" smtClean="0"/>
              <a:t>Algae </a:t>
            </a:r>
            <a:r>
              <a:rPr lang="en-US" sz="2400" dirty="0"/>
              <a:t>suspension – measures growth</a:t>
            </a:r>
          </a:p>
          <a:p>
            <a:r>
              <a:rPr lang="en-US" sz="2400" dirty="0" err="1" smtClean="0"/>
              <a:t>Lemna</a:t>
            </a:r>
            <a:r>
              <a:rPr lang="en-US" sz="2400" dirty="0" smtClean="0"/>
              <a:t> </a:t>
            </a:r>
            <a:r>
              <a:rPr lang="en-US" sz="2400" dirty="0"/>
              <a:t>whole plant assay – increase in frond number</a:t>
            </a:r>
          </a:p>
          <a:p>
            <a:r>
              <a:rPr lang="en-US" sz="2400" dirty="0" smtClean="0"/>
              <a:t>Cress </a:t>
            </a:r>
            <a:r>
              <a:rPr lang="en-US" sz="2400" dirty="0"/>
              <a:t>germination – whole plant assay</a:t>
            </a:r>
          </a:p>
          <a:p>
            <a:r>
              <a:rPr lang="en-US" sz="2400" dirty="0" smtClean="0"/>
              <a:t>Shoot </a:t>
            </a:r>
            <a:r>
              <a:rPr lang="en-US" sz="2400" dirty="0"/>
              <a:t>bioassay – fresh weight changes over time</a:t>
            </a:r>
          </a:p>
          <a:p>
            <a:r>
              <a:rPr lang="en-US" sz="2400" dirty="0" smtClean="0"/>
              <a:t>Photosystem </a:t>
            </a:r>
            <a:r>
              <a:rPr lang="en-US" sz="2400" dirty="0"/>
              <a:t>impacts – isolated thylakoids from wheat, </a:t>
            </a:r>
            <a:r>
              <a:rPr lang="en-US" sz="2400" dirty="0" err="1" smtClean="0"/>
              <a:t>spectrophotometrically</a:t>
            </a:r>
            <a:r>
              <a:rPr lang="en-US" sz="2400" dirty="0" smtClean="0"/>
              <a:t> determine </a:t>
            </a:r>
            <a:r>
              <a:rPr lang="en-US" sz="2400" dirty="0" err="1" smtClean="0"/>
              <a:t>ferricyanide</a:t>
            </a:r>
            <a:r>
              <a:rPr lang="en-US" sz="2400" dirty="0" smtClean="0"/>
              <a:t> </a:t>
            </a:r>
            <a:r>
              <a:rPr lang="en-US" sz="2400" dirty="0"/>
              <a:t>formation</a:t>
            </a:r>
          </a:p>
          <a:p>
            <a:r>
              <a:rPr lang="en-US" sz="2400" dirty="0" smtClean="0"/>
              <a:t>Germination </a:t>
            </a:r>
            <a:r>
              <a:rPr lang="en-US" sz="2400" dirty="0"/>
              <a:t>– seedling cress treated with water soluble dye to determine </a:t>
            </a:r>
            <a:r>
              <a:rPr lang="en-US" sz="2400" dirty="0" smtClean="0"/>
              <a:t>cuticle formation </a:t>
            </a:r>
            <a:r>
              <a:rPr lang="en-US" sz="2400" dirty="0"/>
              <a:t>– assays for </a:t>
            </a:r>
            <a:r>
              <a:rPr lang="en-US" sz="2400" dirty="0" smtClean="0"/>
              <a:t>F.A. synthesis </a:t>
            </a:r>
            <a:r>
              <a:rPr lang="en-US" sz="2400" dirty="0"/>
              <a:t>inhibition</a:t>
            </a:r>
          </a:p>
          <a:p>
            <a:r>
              <a:rPr lang="en-US" sz="2400" dirty="0" smtClean="0"/>
              <a:t>CO</a:t>
            </a:r>
            <a:r>
              <a:rPr lang="en-US" sz="2400" baseline="-25000" dirty="0" smtClean="0"/>
              <a:t>2</a:t>
            </a:r>
            <a:r>
              <a:rPr lang="en-US" sz="2400" dirty="0" smtClean="0"/>
              <a:t> </a:t>
            </a:r>
            <a:r>
              <a:rPr lang="en-US" sz="2400" dirty="0"/>
              <a:t>uptake – gas analysis in a closed </a:t>
            </a:r>
            <a:r>
              <a:rPr lang="en-US" sz="2400" dirty="0" smtClean="0"/>
              <a:t>system - photosynthesis</a:t>
            </a:r>
            <a:endParaRPr lang="en-US" sz="2400" dirty="0"/>
          </a:p>
          <a:p>
            <a:r>
              <a:rPr lang="en-US" sz="2400" dirty="0" smtClean="0"/>
              <a:t>Respiration </a:t>
            </a:r>
            <a:r>
              <a:rPr lang="en-US" sz="2400" dirty="0"/>
              <a:t>– oxygen consumption</a:t>
            </a:r>
          </a:p>
          <a:p>
            <a:r>
              <a:rPr lang="en-US" sz="2400" dirty="0" err="1" smtClean="0"/>
              <a:t>Uncoupler</a:t>
            </a:r>
            <a:r>
              <a:rPr lang="en-US" sz="2400" dirty="0" smtClean="0"/>
              <a:t> </a:t>
            </a:r>
            <a:r>
              <a:rPr lang="en-US" sz="2400" dirty="0"/>
              <a:t>– whole plants, treat with mitochondria sensor dye and measure </a:t>
            </a:r>
            <a:r>
              <a:rPr lang="en-US" sz="2400" dirty="0" smtClean="0"/>
              <a:t>changes in </a:t>
            </a:r>
            <a:r>
              <a:rPr lang="en-US" sz="2400" dirty="0"/>
              <a:t>fluorescence microscopically</a:t>
            </a:r>
          </a:p>
          <a:p>
            <a:r>
              <a:rPr lang="en-US" sz="2400" dirty="0" smtClean="0"/>
              <a:t>Reactive </a:t>
            </a:r>
            <a:r>
              <a:rPr lang="en-US" sz="2400" dirty="0"/>
              <a:t>oxygen species – fluorescence, </a:t>
            </a:r>
            <a:r>
              <a:rPr lang="en-US" sz="2400" dirty="0" smtClean="0"/>
              <a:t>spectrophotometric assays</a:t>
            </a:r>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228600"/>
            <a:ext cx="609600" cy="609600"/>
          </a:xfrm>
          <a:prstGeom prst="rect">
            <a:avLst/>
          </a:prstGeom>
        </p:spPr>
      </p:pic>
    </p:spTree>
    <p:extLst>
      <p:ext uri="{BB962C8B-B14F-4D97-AF65-F5344CB8AC3E}">
        <p14:creationId xmlns:p14="http://schemas.microsoft.com/office/powerpoint/2010/main" val="1166725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1" y="8562"/>
            <a:ext cx="9093932" cy="5979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6172200"/>
            <a:ext cx="8763000" cy="646331"/>
          </a:xfrm>
          <a:prstGeom prst="rect">
            <a:avLst/>
          </a:prstGeom>
          <a:noFill/>
        </p:spPr>
        <p:txBody>
          <a:bodyPr wrap="square" rtlCol="0">
            <a:spAutoFit/>
          </a:bodyPr>
          <a:lstStyle/>
          <a:p>
            <a:r>
              <a:rPr lang="en-US" dirty="0"/>
              <a:t>From Grossman et al., 2012. </a:t>
            </a:r>
            <a:r>
              <a:rPr lang="en-US" dirty="0" err="1"/>
              <a:t>Physionomics</a:t>
            </a:r>
            <a:r>
              <a:rPr lang="en-US" dirty="0"/>
              <a:t> and metabolomics – two key approaches in herbicidal mode of action.  Pest Management Science.  68:494-504.</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9094" y="3429000"/>
            <a:ext cx="609600" cy="609600"/>
          </a:xfrm>
          <a:prstGeom prst="rect">
            <a:avLst/>
          </a:prstGeom>
        </p:spPr>
      </p:pic>
    </p:spTree>
    <p:extLst>
      <p:ext uri="{BB962C8B-B14F-4D97-AF65-F5344CB8AC3E}">
        <p14:creationId xmlns:p14="http://schemas.microsoft.com/office/powerpoint/2010/main" val="2223279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Molecular Techniques</a:t>
            </a:r>
            <a:endParaRPr lang="en-US" sz="5400" dirty="0"/>
          </a:p>
        </p:txBody>
      </p:sp>
      <p:sp>
        <p:nvSpPr>
          <p:cNvPr id="3" name="Content Placeholder 2"/>
          <p:cNvSpPr>
            <a:spLocks noGrp="1"/>
          </p:cNvSpPr>
          <p:nvPr>
            <p:ph idx="1"/>
          </p:nvPr>
        </p:nvSpPr>
        <p:spPr/>
        <p:txBody>
          <a:bodyPr>
            <a:normAutofit fontScale="85000" lnSpcReduction="10000"/>
          </a:bodyPr>
          <a:lstStyle/>
          <a:p>
            <a:r>
              <a:rPr lang="en-US" dirty="0"/>
              <a:t>Microarrays are used to measure changes in gene expression; cDNA’s (gene fragments) are placed on a solid block and hybridized with labeled RNA extracted from treated or untreated plant tissues/cells.  </a:t>
            </a:r>
            <a:endParaRPr lang="en-US" dirty="0" smtClean="0"/>
          </a:p>
          <a:p>
            <a:r>
              <a:rPr lang="en-US" dirty="0" smtClean="0"/>
              <a:t>The </a:t>
            </a:r>
            <a:r>
              <a:rPr lang="en-US" dirty="0"/>
              <a:t>strength of the hybridization tells whether the gene has been up or down regulated.  These are compared to libraries of herbicides with known mode of action.</a:t>
            </a:r>
          </a:p>
          <a:p>
            <a:r>
              <a:rPr lang="en-US" dirty="0" smtClean="0"/>
              <a:t>Protein </a:t>
            </a:r>
            <a:r>
              <a:rPr lang="en-US" dirty="0"/>
              <a:t>arrays can be used for similar results, but often used with </a:t>
            </a:r>
            <a:r>
              <a:rPr lang="en-US" dirty="0" err="1"/>
              <a:t>RNAi</a:t>
            </a:r>
            <a:r>
              <a:rPr lang="en-US" dirty="0"/>
              <a:t> to fine tune which gene is being affected.</a:t>
            </a:r>
          </a:p>
          <a:p>
            <a:pPr marL="0" indent="0">
              <a:buNone/>
            </a:pPr>
            <a:endParaRPr lang="en-US" dirty="0"/>
          </a:p>
        </p:txBody>
      </p:sp>
    </p:spTree>
    <p:extLst>
      <p:ext uri="{BB962C8B-B14F-4D97-AF65-F5344CB8AC3E}">
        <p14:creationId xmlns:p14="http://schemas.microsoft.com/office/powerpoint/2010/main" val="49774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Metabolomics</a:t>
            </a:r>
          </a:p>
        </p:txBody>
      </p:sp>
      <p:sp>
        <p:nvSpPr>
          <p:cNvPr id="3" name="Content Placeholder 2"/>
          <p:cNvSpPr>
            <a:spLocks noGrp="1"/>
          </p:cNvSpPr>
          <p:nvPr>
            <p:ph idx="1"/>
          </p:nvPr>
        </p:nvSpPr>
        <p:spPr/>
        <p:txBody>
          <a:bodyPr>
            <a:normAutofit fontScale="92500" lnSpcReduction="20000"/>
          </a:bodyPr>
          <a:lstStyle/>
          <a:p>
            <a:r>
              <a:rPr lang="en-US" dirty="0"/>
              <a:t>I</a:t>
            </a:r>
            <a:r>
              <a:rPr lang="en-US" dirty="0" smtClean="0"/>
              <a:t>dentification </a:t>
            </a:r>
            <a:r>
              <a:rPr lang="en-US" dirty="0"/>
              <a:t>and quantification of metabolites through gas or liquid chromatography and mass spectrometry </a:t>
            </a:r>
            <a:r>
              <a:rPr lang="en-US" dirty="0" smtClean="0"/>
              <a:t>analysis</a:t>
            </a:r>
          </a:p>
          <a:p>
            <a:r>
              <a:rPr lang="en-US" dirty="0" smtClean="0"/>
              <a:t>Essentially </a:t>
            </a:r>
            <a:r>
              <a:rPr lang="en-US" dirty="0"/>
              <a:t>profile the changes in metabolite expression and compare to libraries of known compounds.  </a:t>
            </a:r>
            <a:endParaRPr lang="en-US" dirty="0" smtClean="0"/>
          </a:p>
          <a:p>
            <a:r>
              <a:rPr lang="en-US" dirty="0" smtClean="0"/>
              <a:t>Requires </a:t>
            </a:r>
            <a:r>
              <a:rPr lang="en-US" dirty="0"/>
              <a:t>intensive statistics – multivariate analysis such as prediction analysis of microarrays (PAM) and partial least squares-discriminate analysis (PLS-DA) to determine the degree of differences between treatments and the controls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304800"/>
            <a:ext cx="609600" cy="609600"/>
          </a:xfrm>
          <a:prstGeom prst="rect">
            <a:avLst/>
          </a:prstGeom>
        </p:spPr>
      </p:pic>
    </p:spTree>
    <p:extLst>
      <p:ext uri="{BB962C8B-B14F-4D97-AF65-F5344CB8AC3E}">
        <p14:creationId xmlns:p14="http://schemas.microsoft.com/office/powerpoint/2010/main" val="4214533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49"/>
            <a:ext cx="6553200" cy="685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05600" y="-40422"/>
            <a:ext cx="2286000" cy="5755422"/>
          </a:xfrm>
          <a:prstGeom prst="rect">
            <a:avLst/>
          </a:prstGeom>
          <a:noFill/>
        </p:spPr>
        <p:txBody>
          <a:bodyPr wrap="square" rtlCol="0">
            <a:spAutoFit/>
          </a:bodyPr>
          <a:lstStyle/>
          <a:p>
            <a:r>
              <a:rPr lang="en-US" sz="1600" u="sng" dirty="0"/>
              <a:t>Figure 3</a:t>
            </a:r>
            <a:r>
              <a:rPr lang="en-US" sz="1600" dirty="0"/>
              <a:t>. Metabolic profile in </a:t>
            </a:r>
            <a:r>
              <a:rPr lang="en-US" sz="1600" i="1" dirty="0" err="1"/>
              <a:t>Lemna</a:t>
            </a:r>
            <a:r>
              <a:rPr lang="en-US" sz="1600" i="1" dirty="0"/>
              <a:t> </a:t>
            </a:r>
            <a:r>
              <a:rPr lang="en-US" sz="1600" i="1" dirty="0" err="1"/>
              <a:t>paucicostata</a:t>
            </a:r>
            <a:r>
              <a:rPr lang="en-US" sz="1600" i="1" dirty="0"/>
              <a:t>  </a:t>
            </a:r>
            <a:r>
              <a:rPr lang="en-US" sz="1600" dirty="0"/>
              <a:t>plants treated with 0.3 µM ISO1 for 72 h. Changes in identified metabolite concentrations were </a:t>
            </a:r>
            <a:r>
              <a:rPr lang="en-US" sz="1600" dirty="0" smtClean="0"/>
              <a:t>visualized </a:t>
            </a:r>
            <a:r>
              <a:rPr lang="en-US" sz="1600" dirty="0"/>
              <a:t>as ratios, relative to the control, in a biochemical pathway view. Metabolites in pathways with flags in red indicate an increase in levels, and with flags in blue a decrease in levels, relative to the control. The numerical ratios of changes in metabolite levels are given in the flags. A </a:t>
            </a:r>
            <a:r>
              <a:rPr lang="en-US" sz="1600" dirty="0" smtClean="0"/>
              <a:t>hypothesized </a:t>
            </a:r>
            <a:r>
              <a:rPr lang="en-US" sz="1600" dirty="0"/>
              <a:t>site of pathway interference is marked with a border.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228600"/>
            <a:ext cx="609600" cy="609600"/>
          </a:xfrm>
          <a:prstGeom prst="rect">
            <a:avLst/>
          </a:prstGeom>
        </p:spPr>
      </p:pic>
    </p:spTree>
    <p:extLst>
      <p:ext uri="{BB962C8B-B14F-4D97-AF65-F5344CB8AC3E}">
        <p14:creationId xmlns:p14="http://schemas.microsoft.com/office/powerpoint/2010/main" val="1208825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05" y="15411"/>
            <a:ext cx="873629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4919008"/>
            <a:ext cx="8991600" cy="2031325"/>
          </a:xfrm>
          <a:prstGeom prst="rect">
            <a:avLst/>
          </a:prstGeom>
          <a:noFill/>
        </p:spPr>
        <p:txBody>
          <a:bodyPr wrap="square" rtlCol="0">
            <a:spAutoFit/>
          </a:bodyPr>
          <a:lstStyle/>
          <a:p>
            <a:r>
              <a:rPr lang="en-US" sz="1400" u="sng" dirty="0" smtClean="0"/>
              <a:t>Figure 2</a:t>
            </a:r>
            <a:r>
              <a:rPr lang="en-US" sz="1400" dirty="0" smtClean="0"/>
              <a:t>. </a:t>
            </a:r>
            <a:r>
              <a:rPr lang="en-US" sz="1400" dirty="0"/>
              <a:t>Mode of action classification by cluster analysis of metabolite changes  using  PLS-DA. In </a:t>
            </a:r>
            <a:r>
              <a:rPr lang="en-US" sz="1400" i="1" dirty="0" err="1"/>
              <a:t>Lemna</a:t>
            </a:r>
            <a:r>
              <a:rPr lang="en-US" sz="1400" i="1" dirty="0"/>
              <a:t> </a:t>
            </a:r>
            <a:r>
              <a:rPr lang="en-US" sz="1400" i="1" dirty="0" err="1"/>
              <a:t>paucicostata</a:t>
            </a:r>
            <a:r>
              <a:rPr lang="en-US" sz="1400" i="1" dirty="0"/>
              <a:t> </a:t>
            </a:r>
            <a:r>
              <a:rPr lang="en-US" sz="1400" dirty="0"/>
              <a:t>plants treated with 0.1, 0.2 and 0.3 µM </a:t>
            </a:r>
            <a:r>
              <a:rPr lang="en-US" sz="1400" dirty="0" err="1"/>
              <a:t>cinmethylin</a:t>
            </a:r>
            <a:r>
              <a:rPr lang="en-US" sz="1400" dirty="0"/>
              <a:t>, </a:t>
            </a:r>
            <a:r>
              <a:rPr lang="en-US" sz="1400" dirty="0" err="1"/>
              <a:t>methiozolin</a:t>
            </a:r>
            <a:r>
              <a:rPr lang="en-US" sz="1400" dirty="0"/>
              <a:t> and ISO1 for 48 and 72 h, changes of ca 200 identified and ca 300 unknown </a:t>
            </a:r>
            <a:r>
              <a:rPr lang="en-US" sz="1400" dirty="0" err="1"/>
              <a:t>analytes</a:t>
            </a:r>
            <a:r>
              <a:rPr lang="en-US" sz="1400" dirty="0"/>
              <a:t>, relative to the control, were determined. Testing for profile assignment to the mode of action classes of 4-hydroxyphenylpyruvate  dioxygenase (4-HPPD), phytoene desaturase (PDS) and non-mevalonate  isoprenoid synthesis inhibitors (represented by three inhibitor standard herbicides of each mode of action, applied in three concentrations for 48 and 72 h) was </a:t>
            </a:r>
            <a:r>
              <a:rPr lang="en-US" sz="1400" dirty="0" smtClean="0"/>
              <a:t>performed </a:t>
            </a:r>
            <a:r>
              <a:rPr lang="en-US" sz="1400" dirty="0"/>
              <a:t>using multivariate clustering analysis by partial least-squares discriminant  analysis (PLS-DA). PLS-DA constructs an empirical model that relates treatment, as observation (class variable)  with </a:t>
            </a:r>
            <a:r>
              <a:rPr lang="en-US" sz="1400" dirty="0" err="1"/>
              <a:t>analytes</a:t>
            </a:r>
            <a:r>
              <a:rPr lang="en-US" sz="1400" dirty="0"/>
              <a:t>,  as an x-type variable. The model is </a:t>
            </a:r>
            <a:r>
              <a:rPr lang="en-US" sz="1400" dirty="0" smtClean="0"/>
              <a:t>visualized </a:t>
            </a:r>
            <a:r>
              <a:rPr lang="en-US" sz="1400" dirty="0"/>
              <a:t>as a score plot where each point represents an individual  sample. The predictability of the model, indicated by the Q2 value, is 87%.</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364" y="1524000"/>
            <a:ext cx="609600" cy="609600"/>
          </a:xfrm>
          <a:prstGeom prst="rect">
            <a:avLst/>
          </a:prstGeom>
        </p:spPr>
      </p:pic>
    </p:spTree>
    <p:extLst>
      <p:ext uri="{BB962C8B-B14F-4D97-AF65-F5344CB8AC3E}">
        <p14:creationId xmlns:p14="http://schemas.microsoft.com/office/powerpoint/2010/main" val="4103160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a:t>
            </a:r>
            <a:r>
              <a:rPr lang="en-US" dirty="0" smtClean="0"/>
              <a:t>uantitative </a:t>
            </a:r>
            <a:r>
              <a:rPr lang="en-US" dirty="0"/>
              <a:t>structure-activity relationships (QSAR) </a:t>
            </a:r>
          </a:p>
        </p:txBody>
      </p:sp>
      <p:sp>
        <p:nvSpPr>
          <p:cNvPr id="3" name="Content Placeholder 2"/>
          <p:cNvSpPr>
            <a:spLocks noGrp="1"/>
          </p:cNvSpPr>
          <p:nvPr>
            <p:ph idx="1"/>
          </p:nvPr>
        </p:nvSpPr>
        <p:spPr>
          <a:xfrm>
            <a:off x="152400" y="1600200"/>
            <a:ext cx="8915400" cy="4525963"/>
          </a:xfrm>
        </p:spPr>
        <p:txBody>
          <a:bodyPr>
            <a:noAutofit/>
          </a:bodyPr>
          <a:lstStyle/>
          <a:p>
            <a:r>
              <a:rPr lang="en-US" sz="1800" dirty="0"/>
              <a:t>correlates biological activity with chemical structure, several parameters </a:t>
            </a:r>
            <a:r>
              <a:rPr lang="en-US" sz="1800" dirty="0" smtClean="0"/>
              <a:t>used</a:t>
            </a:r>
          </a:p>
          <a:p>
            <a:pPr lvl="1"/>
            <a:r>
              <a:rPr lang="en-US" sz="1800" dirty="0" err="1" smtClean="0"/>
              <a:t>octanol</a:t>
            </a:r>
            <a:r>
              <a:rPr lang="en-US" sz="1800" dirty="0" smtClean="0"/>
              <a:t>/water </a:t>
            </a:r>
            <a:r>
              <a:rPr lang="en-US" sz="1800" dirty="0"/>
              <a:t>partition coefficient - membrane </a:t>
            </a:r>
            <a:r>
              <a:rPr lang="en-US" sz="1800" dirty="0" smtClean="0"/>
              <a:t>partitioning</a:t>
            </a:r>
          </a:p>
          <a:p>
            <a:pPr lvl="1"/>
            <a:r>
              <a:rPr lang="en-US" sz="1800" dirty="0" err="1" smtClean="0"/>
              <a:t>pKa</a:t>
            </a:r>
            <a:r>
              <a:rPr lang="en-US" sz="1800" dirty="0" smtClean="0"/>
              <a:t> </a:t>
            </a:r>
            <a:r>
              <a:rPr lang="en-US" sz="1800" dirty="0"/>
              <a:t>- phloem </a:t>
            </a:r>
            <a:r>
              <a:rPr lang="en-US" sz="1800" dirty="0" smtClean="0"/>
              <a:t>mobility</a:t>
            </a:r>
          </a:p>
          <a:p>
            <a:pPr lvl="1"/>
            <a:r>
              <a:rPr lang="en-US" sz="1800" dirty="0" smtClean="0"/>
              <a:t>electronic </a:t>
            </a:r>
            <a:r>
              <a:rPr lang="en-US" sz="1800" dirty="0"/>
              <a:t>characteristics (charge)</a:t>
            </a:r>
          </a:p>
          <a:p>
            <a:r>
              <a:rPr lang="en-US" sz="1800" dirty="0" smtClean="0"/>
              <a:t>substitute </a:t>
            </a:r>
            <a:r>
              <a:rPr lang="en-US" sz="1800" dirty="0"/>
              <a:t>groups and observe activity, develop mathematical (regression) equations to predict activity </a:t>
            </a:r>
          </a:p>
          <a:p>
            <a:r>
              <a:rPr lang="en-US" sz="1800" dirty="0" smtClean="0"/>
              <a:t>however</a:t>
            </a:r>
            <a:r>
              <a:rPr lang="en-US" sz="1800" dirty="0"/>
              <a:t>, system by system basis, cannot be extrapolated to others</a:t>
            </a:r>
          </a:p>
          <a:p>
            <a:r>
              <a:rPr lang="en-US" sz="1800" dirty="0" smtClean="0"/>
              <a:t>many </a:t>
            </a:r>
            <a:r>
              <a:rPr lang="en-US" sz="1800" dirty="0"/>
              <a:t>times these are used in in vitro assays, don’t relate to whole </a:t>
            </a:r>
            <a:r>
              <a:rPr lang="en-US" sz="1800" dirty="0" smtClean="0"/>
              <a:t>plants</a:t>
            </a:r>
          </a:p>
          <a:p>
            <a:r>
              <a:rPr lang="en-US" sz="1800" dirty="0" smtClean="0"/>
              <a:t>used to change activity, not mechanism of activity</a:t>
            </a:r>
            <a:endParaRPr lang="en-US" sz="1800" dirty="0"/>
          </a:p>
          <a:p>
            <a:r>
              <a:rPr lang="en-US" sz="1800" dirty="0" smtClean="0"/>
              <a:t>this </a:t>
            </a:r>
            <a:r>
              <a:rPr lang="en-US" sz="1800" dirty="0"/>
              <a:t>technique has fallen out of favor in the past 10-15 years with the advent </a:t>
            </a:r>
            <a:r>
              <a:rPr lang="en-US" sz="1800" dirty="0" smtClean="0"/>
              <a:t>of newer </a:t>
            </a:r>
            <a:r>
              <a:rPr lang="en-US" sz="1800" dirty="0"/>
              <a:t>technologies, but still has relevance in current </a:t>
            </a:r>
            <a:r>
              <a:rPr lang="en-US" sz="1800" dirty="0" smtClean="0"/>
              <a:t>screening, particularly fine-tuning </a:t>
            </a:r>
            <a:r>
              <a:rPr lang="en-US" sz="1800" dirty="0"/>
              <a:t>to reach the actual molecule and/or formulation that provides </a:t>
            </a:r>
            <a:r>
              <a:rPr lang="en-US" sz="1800" dirty="0" smtClean="0"/>
              <a:t>efficacy </a:t>
            </a:r>
            <a:r>
              <a:rPr lang="en-US" sz="1800" dirty="0"/>
              <a:t>and selectivity </a:t>
            </a:r>
            <a:r>
              <a:rPr lang="en-US" sz="1800" dirty="0" smtClean="0"/>
              <a:t>needed</a:t>
            </a:r>
          </a:p>
          <a:p>
            <a:r>
              <a:rPr lang="en-US" sz="1800" i="1" dirty="0" smtClean="0"/>
              <a:t>Clark</a:t>
            </a:r>
            <a:r>
              <a:rPr lang="en-US" sz="1800" i="1" dirty="0"/>
              <a:t>, R.D. 2012.  A perspective on the role of quantitative structure-activity and structure-property relationships in herbicide discovery.  Pest Manage. Sci. 68:513-518</a:t>
            </a:r>
            <a:r>
              <a:rPr lang="en-US" sz="1800" i="1" dirty="0" smtClean="0"/>
              <a:t>.</a:t>
            </a:r>
            <a:r>
              <a:rPr lang="en-US" sz="1800" i="1" dirty="0"/>
              <a:t> </a:t>
            </a:r>
          </a:p>
          <a:p>
            <a:r>
              <a:rPr lang="en-US" sz="1800" i="1" dirty="0"/>
              <a:t>Li, Z.M. 2012.  The structure-activity relationships in herbicidal </a:t>
            </a:r>
            <a:r>
              <a:rPr lang="en-US" sz="1800" i="1" dirty="0" err="1"/>
              <a:t>monosubstituted</a:t>
            </a:r>
            <a:r>
              <a:rPr lang="en-US" sz="1800" i="1" dirty="0"/>
              <a:t> sulfonylureas. Pest Manage. Sci. 68:618-628</a:t>
            </a:r>
            <a:r>
              <a:rPr lang="en-US" sz="1800" dirty="0" smtClean="0"/>
              <a:t>.</a:t>
            </a:r>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90055"/>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05800" y="838200"/>
            <a:ext cx="609600" cy="609600"/>
          </a:xfrm>
          <a:prstGeom prst="rect">
            <a:avLst/>
          </a:prstGeom>
        </p:spPr>
      </p:pic>
    </p:spTree>
    <p:extLst>
      <p:ext uri="{BB962C8B-B14F-4D97-AF65-F5344CB8AC3E}">
        <p14:creationId xmlns:p14="http://schemas.microsoft.com/office/powerpoint/2010/main" val="3571438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68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dirty="0" smtClean="0"/>
              <a:t>Herbicide History</a:t>
            </a:r>
            <a:endParaRPr lang="en-US" sz="6000" dirty="0"/>
          </a:p>
        </p:txBody>
      </p:sp>
      <p:sp>
        <p:nvSpPr>
          <p:cNvPr id="3" name="Content Placeholder 2"/>
          <p:cNvSpPr>
            <a:spLocks noGrp="1"/>
          </p:cNvSpPr>
          <p:nvPr>
            <p:ph idx="1"/>
          </p:nvPr>
        </p:nvSpPr>
        <p:spPr>
          <a:xfrm>
            <a:off x="457200" y="1219200"/>
            <a:ext cx="8229600" cy="4525963"/>
          </a:xfrm>
        </p:spPr>
        <p:txBody>
          <a:bodyPr>
            <a:noAutofit/>
          </a:bodyPr>
          <a:lstStyle/>
          <a:p>
            <a:r>
              <a:rPr lang="en-US" sz="2800" dirty="0" smtClean="0"/>
              <a:t>first reported cases of chemical weed control - </a:t>
            </a:r>
            <a:r>
              <a:rPr lang="en-US" sz="2800" i="1" dirty="0" smtClean="0"/>
              <a:t>Rome sacked Carthage and salted the land; Old Testament – Judges 9:45 Abimelech sowed salt on the fields of </a:t>
            </a:r>
            <a:r>
              <a:rPr lang="en-US" sz="2800" i="1" dirty="0" err="1" smtClean="0"/>
              <a:t>Shechem</a:t>
            </a:r>
            <a:r>
              <a:rPr lang="en-US" sz="2800" i="1" dirty="0" smtClean="0"/>
              <a:t> after defeat</a:t>
            </a:r>
          </a:p>
          <a:p>
            <a:r>
              <a:rPr lang="en-US" sz="2800" dirty="0" smtClean="0"/>
              <a:t>Copper sulfate (1896) used for disease control in grapes, noticed control of mustard</a:t>
            </a:r>
          </a:p>
          <a:p>
            <a:r>
              <a:rPr lang="en-US" sz="2800" dirty="0" err="1" smtClean="0"/>
              <a:t>Bolley</a:t>
            </a:r>
            <a:r>
              <a:rPr lang="en-US" sz="2800" dirty="0" smtClean="0"/>
              <a:t> and Schultz (late 1800’s), weed control in cereals with various copper salts</a:t>
            </a:r>
          </a:p>
          <a:p>
            <a:r>
              <a:rPr lang="en-US" sz="2800" dirty="0" smtClean="0"/>
              <a:t>DNOC first organic herbicide patented by Truffaut and </a:t>
            </a:r>
            <a:r>
              <a:rPr lang="en-US" sz="2800" dirty="0" err="1" smtClean="0"/>
              <a:t>Pastac</a:t>
            </a:r>
            <a:r>
              <a:rPr lang="en-US" sz="2800" dirty="0" smtClean="0"/>
              <a:t> in 1932 for cereals</a:t>
            </a:r>
          </a:p>
          <a:p>
            <a:r>
              <a:rPr lang="en-US" sz="2800" dirty="0" smtClean="0"/>
              <a:t>Simultaneous discovery of 2,4-D by US and British plant physiologists in 1943</a:t>
            </a:r>
          </a:p>
          <a:p>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609600" cy="609600"/>
          </a:xfrm>
          <a:prstGeom prst="rect">
            <a:avLst/>
          </a:prstGeom>
        </p:spPr>
      </p:pic>
    </p:spTree>
    <p:extLst>
      <p:ext uri="{BB962C8B-B14F-4D97-AF65-F5344CB8AC3E}">
        <p14:creationId xmlns:p14="http://schemas.microsoft.com/office/powerpoint/2010/main" val="2830572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Herbicide History</a:t>
            </a:r>
            <a:endParaRPr lang="en-US" sz="6000" dirty="0"/>
          </a:p>
        </p:txBody>
      </p:sp>
      <p:sp>
        <p:nvSpPr>
          <p:cNvPr id="3" name="Content Placeholder 2"/>
          <p:cNvSpPr>
            <a:spLocks noGrp="1"/>
          </p:cNvSpPr>
          <p:nvPr>
            <p:ph idx="1"/>
          </p:nvPr>
        </p:nvSpPr>
        <p:spPr/>
        <p:txBody>
          <a:bodyPr>
            <a:normAutofit lnSpcReduction="10000"/>
          </a:bodyPr>
          <a:lstStyle/>
          <a:p>
            <a:r>
              <a:rPr lang="en-US" dirty="0" smtClean="0"/>
              <a:t>Arsenic salts – both mercuric (Mg) and lead (</a:t>
            </a:r>
            <a:r>
              <a:rPr lang="en-US" dirty="0" err="1" smtClean="0"/>
              <a:t>Pb</a:t>
            </a:r>
            <a:r>
              <a:rPr lang="en-US" dirty="0" smtClean="0"/>
              <a:t>) arsenic were used for aquatic and nuisance vegetation control</a:t>
            </a:r>
          </a:p>
          <a:p>
            <a:r>
              <a:rPr lang="en-US" dirty="0" err="1" smtClean="0"/>
              <a:t>NaCl</a:t>
            </a:r>
            <a:r>
              <a:rPr lang="en-US" dirty="0" smtClean="0"/>
              <a:t> (salt) used for total vegetation control, rights-of-way, railroads, etc.</a:t>
            </a:r>
          </a:p>
          <a:p>
            <a:r>
              <a:rPr lang="en-US" dirty="0" smtClean="0"/>
              <a:t>H</a:t>
            </a:r>
            <a:r>
              <a:rPr lang="en-US" baseline="-25000" dirty="0" smtClean="0"/>
              <a:t>2</a:t>
            </a:r>
            <a:r>
              <a:rPr lang="en-US" dirty="0" smtClean="0"/>
              <a:t>SO</a:t>
            </a:r>
            <a:r>
              <a:rPr lang="en-US" baseline="-25000" dirty="0" smtClean="0"/>
              <a:t>4</a:t>
            </a:r>
            <a:r>
              <a:rPr lang="en-US" dirty="0" smtClean="0"/>
              <a:t> used for many years for aquatic weed control – inject into flowing water</a:t>
            </a:r>
          </a:p>
          <a:p>
            <a:r>
              <a:rPr lang="en-US" dirty="0" smtClean="0"/>
              <a:t>Mineral spirits (Stoddard’s solvent) for weed control in carrots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609600" cy="609600"/>
          </a:xfrm>
          <a:prstGeom prst="rect">
            <a:avLst/>
          </a:prstGeom>
        </p:spPr>
      </p:pic>
    </p:spTree>
    <p:extLst>
      <p:ext uri="{BB962C8B-B14F-4D97-AF65-F5344CB8AC3E}">
        <p14:creationId xmlns:p14="http://schemas.microsoft.com/office/powerpoint/2010/main" val="807490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7"/>
            <a:ext cx="8229600" cy="1143000"/>
          </a:xfrm>
        </p:spPr>
        <p:txBody>
          <a:bodyPr/>
          <a:lstStyle/>
          <a:p>
            <a:r>
              <a:rPr lang="en-US" dirty="0" smtClean="0"/>
              <a:t>Chemicals Evaluated Prior to 1942</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3167" t="5509" r="25227" b="47501"/>
          <a:stretch/>
        </p:blipFill>
        <p:spPr>
          <a:xfrm rot="10800000">
            <a:off x="76201" y="1219200"/>
            <a:ext cx="4542890" cy="4975544"/>
          </a:xfr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8913" t="4495" r="29994" b="34232"/>
          <a:stretch/>
        </p:blipFill>
        <p:spPr>
          <a:xfrm>
            <a:off x="4724400" y="914400"/>
            <a:ext cx="4419600" cy="555626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152400"/>
            <a:ext cx="609600" cy="609600"/>
          </a:xfrm>
          <a:prstGeom prst="rect">
            <a:avLst/>
          </a:prstGeom>
        </p:spPr>
      </p:pic>
    </p:spTree>
    <p:extLst>
      <p:ext uri="{BB962C8B-B14F-4D97-AF65-F5344CB8AC3E}">
        <p14:creationId xmlns:p14="http://schemas.microsoft.com/office/powerpoint/2010/main" val="1914088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dirty="0" smtClean="0"/>
              <a:t>Herbicide Classification</a:t>
            </a:r>
            <a:endParaRPr lang="en-US" sz="6000" dirty="0"/>
          </a:p>
        </p:txBody>
      </p:sp>
      <p:sp>
        <p:nvSpPr>
          <p:cNvPr id="3" name="Content Placeholder 2"/>
          <p:cNvSpPr>
            <a:spLocks noGrp="1"/>
          </p:cNvSpPr>
          <p:nvPr>
            <p:ph idx="1"/>
          </p:nvPr>
        </p:nvSpPr>
        <p:spPr>
          <a:xfrm>
            <a:off x="457200" y="1600200"/>
            <a:ext cx="8229600" cy="4800600"/>
          </a:xfrm>
        </p:spPr>
        <p:txBody>
          <a:bodyPr>
            <a:normAutofit lnSpcReduction="10000"/>
          </a:bodyPr>
          <a:lstStyle/>
          <a:p>
            <a:pPr marL="0" indent="0">
              <a:buNone/>
            </a:pPr>
            <a:r>
              <a:rPr lang="en-US" dirty="0"/>
              <a:t>1) chemistry - molecular structure, widely accepted, in place for years</a:t>
            </a:r>
          </a:p>
          <a:p>
            <a:pPr lvl="1"/>
            <a:r>
              <a:rPr lang="en-US" dirty="0"/>
              <a:t>a) nearly all herbicides generated by organic chemists, structures are how chemists relate information (IUPAC)</a:t>
            </a:r>
          </a:p>
          <a:p>
            <a:pPr lvl="1"/>
            <a:r>
              <a:rPr lang="en-US" dirty="0"/>
              <a:t>b) subtle changes in chemistry will affect results (substitutions of side groups)</a:t>
            </a:r>
          </a:p>
          <a:p>
            <a:pPr marL="0" indent="0">
              <a:buNone/>
            </a:pPr>
            <a:r>
              <a:rPr lang="en-US" dirty="0"/>
              <a:t>2) cropping pattern</a:t>
            </a:r>
          </a:p>
          <a:p>
            <a:pPr marL="0" indent="0">
              <a:buNone/>
            </a:pPr>
            <a:r>
              <a:rPr lang="en-US" dirty="0"/>
              <a:t>3) weed spectrum</a:t>
            </a:r>
          </a:p>
          <a:p>
            <a:pPr marL="0" indent="0">
              <a:buNone/>
            </a:pPr>
            <a:r>
              <a:rPr lang="en-US" dirty="0"/>
              <a:t>4) mode of action (physiological activity)</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609600" cy="609600"/>
          </a:xfrm>
          <a:prstGeom prst="rect">
            <a:avLst/>
          </a:prstGeom>
        </p:spPr>
      </p:pic>
    </p:spTree>
    <p:extLst>
      <p:ext uri="{BB962C8B-B14F-4D97-AF65-F5344CB8AC3E}">
        <p14:creationId xmlns:p14="http://schemas.microsoft.com/office/powerpoint/2010/main" val="1025771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Terms to Define ‘Action/Activity’</a:t>
            </a:r>
            <a:endParaRPr lang="en-US" sz="4800" dirty="0"/>
          </a:p>
        </p:txBody>
      </p:sp>
      <p:sp>
        <p:nvSpPr>
          <p:cNvPr id="3" name="Content Placeholder 2"/>
          <p:cNvSpPr>
            <a:spLocks noGrp="1"/>
          </p:cNvSpPr>
          <p:nvPr>
            <p:ph idx="1"/>
          </p:nvPr>
        </p:nvSpPr>
        <p:spPr/>
        <p:txBody>
          <a:bodyPr>
            <a:normAutofit lnSpcReduction="10000"/>
          </a:bodyPr>
          <a:lstStyle/>
          <a:p>
            <a:r>
              <a:rPr lang="en-US" u="sng" dirty="0"/>
              <a:t>mode-of-action</a:t>
            </a:r>
            <a:r>
              <a:rPr lang="en-US" dirty="0"/>
              <a:t> - </a:t>
            </a:r>
            <a:r>
              <a:rPr lang="en-US" dirty="0" smtClean="0"/>
              <a:t>the </a:t>
            </a:r>
            <a:r>
              <a:rPr lang="en-US" dirty="0"/>
              <a:t>sequence of events that occurs prior to, and directly after interaction of the herbicide with the active site</a:t>
            </a:r>
          </a:p>
          <a:p>
            <a:r>
              <a:rPr lang="en-US" u="sng" dirty="0" smtClean="0"/>
              <a:t>mechanism-of-action</a:t>
            </a:r>
            <a:r>
              <a:rPr lang="en-US" dirty="0" smtClean="0"/>
              <a:t> - the </a:t>
            </a:r>
            <a:r>
              <a:rPr lang="en-US" dirty="0"/>
              <a:t>activity of the herbicide with the target site that leads to an observable result in a plant</a:t>
            </a:r>
          </a:p>
          <a:p>
            <a:r>
              <a:rPr lang="en-US" u="sng" dirty="0" smtClean="0"/>
              <a:t>herbicide </a:t>
            </a:r>
            <a:r>
              <a:rPr lang="en-US" u="sng" dirty="0"/>
              <a:t>selectivity</a:t>
            </a:r>
            <a:r>
              <a:rPr lang="en-US" dirty="0"/>
              <a:t> - </a:t>
            </a:r>
            <a:r>
              <a:rPr lang="en-US" dirty="0" smtClean="0"/>
              <a:t>different </a:t>
            </a:r>
            <a:r>
              <a:rPr lang="en-US" dirty="0"/>
              <a:t>plant species, or even varieties, do not respond the same to a particular herbicide at a particular </a:t>
            </a:r>
            <a:r>
              <a:rPr lang="en-US" dirty="0" smtClean="0"/>
              <a:t>rate</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066800"/>
            <a:ext cx="609600" cy="609600"/>
          </a:xfrm>
          <a:prstGeom prst="rect">
            <a:avLst/>
          </a:prstGeom>
        </p:spPr>
      </p:pic>
    </p:spTree>
    <p:extLst>
      <p:ext uri="{BB962C8B-B14F-4D97-AF65-F5344CB8AC3E}">
        <p14:creationId xmlns:p14="http://schemas.microsoft.com/office/powerpoint/2010/main" val="2256405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Herbicide Discovery – </a:t>
            </a:r>
            <a:r>
              <a:rPr lang="en-US" dirty="0" smtClean="0"/>
              <a:t/>
            </a:r>
            <a:br>
              <a:rPr lang="en-US" dirty="0" smtClean="0"/>
            </a:br>
            <a:r>
              <a:rPr lang="en-US" dirty="0" smtClean="0"/>
              <a:t>Screening </a:t>
            </a:r>
            <a:r>
              <a:rPr lang="en-US" dirty="0"/>
              <a:t>to Detect Activity</a:t>
            </a:r>
          </a:p>
        </p:txBody>
      </p:sp>
      <p:sp>
        <p:nvSpPr>
          <p:cNvPr id="3" name="Content Placeholder 2"/>
          <p:cNvSpPr>
            <a:spLocks noGrp="1"/>
          </p:cNvSpPr>
          <p:nvPr>
            <p:ph idx="1"/>
          </p:nvPr>
        </p:nvSpPr>
        <p:spPr/>
        <p:txBody>
          <a:bodyPr/>
          <a:lstStyle/>
          <a:p>
            <a:r>
              <a:rPr lang="en-US" dirty="0"/>
              <a:t>Traditional screening of whole plants </a:t>
            </a:r>
            <a:endParaRPr lang="en-US" dirty="0" smtClean="0"/>
          </a:p>
          <a:p>
            <a:pPr lvl="1"/>
            <a:r>
              <a:rPr lang="en-US" dirty="0" smtClean="0"/>
              <a:t>thousands </a:t>
            </a:r>
            <a:r>
              <a:rPr lang="en-US" dirty="0"/>
              <a:t>of </a:t>
            </a:r>
            <a:r>
              <a:rPr lang="en-US" dirty="0" smtClean="0"/>
              <a:t>compounds</a:t>
            </a:r>
          </a:p>
          <a:p>
            <a:pPr lvl="1"/>
            <a:r>
              <a:rPr lang="en-US" dirty="0" smtClean="0"/>
              <a:t>generated </a:t>
            </a:r>
            <a:r>
              <a:rPr lang="en-US" dirty="0"/>
              <a:t>by organic </a:t>
            </a:r>
            <a:r>
              <a:rPr lang="en-US" dirty="0" smtClean="0"/>
              <a:t>chemists</a:t>
            </a:r>
          </a:p>
          <a:p>
            <a:pPr lvl="1"/>
            <a:r>
              <a:rPr lang="en-US" dirty="0" smtClean="0"/>
              <a:t>screened </a:t>
            </a:r>
            <a:r>
              <a:rPr lang="en-US" dirty="0"/>
              <a:t>in whole plant studies, </a:t>
            </a:r>
            <a:r>
              <a:rPr lang="en-US" dirty="0" smtClean="0"/>
              <a:t>20-100,000</a:t>
            </a:r>
            <a:r>
              <a:rPr lang="en-US" dirty="0"/>
              <a:t>+ compounds </a:t>
            </a:r>
            <a:r>
              <a:rPr lang="en-US" dirty="0" smtClean="0"/>
              <a:t>per year</a:t>
            </a:r>
          </a:p>
          <a:p>
            <a:pPr lvl="1"/>
            <a:r>
              <a:rPr lang="en-US" dirty="0" smtClean="0"/>
              <a:t>1 </a:t>
            </a:r>
            <a:r>
              <a:rPr lang="en-US" dirty="0"/>
              <a:t>dicot, 1 monocot (also </a:t>
            </a:r>
            <a:r>
              <a:rPr lang="en-US" i="1" dirty="0"/>
              <a:t>Arabidopsis, </a:t>
            </a:r>
            <a:r>
              <a:rPr lang="en-US" i="1" dirty="0" err="1" smtClean="0"/>
              <a:t>Lemna</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4635381"/>
            <a:ext cx="2667000" cy="21311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605370"/>
            <a:ext cx="2743200" cy="218581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612895"/>
            <a:ext cx="2895600" cy="216890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152400"/>
            <a:ext cx="609600" cy="609600"/>
          </a:xfrm>
          <a:prstGeom prst="rect">
            <a:avLst/>
          </a:prstGeom>
        </p:spPr>
      </p:pic>
    </p:spTree>
    <p:extLst>
      <p:ext uri="{BB962C8B-B14F-4D97-AF65-F5344CB8AC3E}">
        <p14:creationId xmlns:p14="http://schemas.microsoft.com/office/powerpoint/2010/main" val="1690523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6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Other Screening Techniques</a:t>
            </a:r>
            <a:br>
              <a:rPr lang="en-US" dirty="0" smtClean="0"/>
            </a:br>
            <a:r>
              <a:rPr lang="en-US" dirty="0" smtClean="0"/>
              <a:t>Algae</a:t>
            </a:r>
            <a:endParaRPr lang="en-US" dirty="0"/>
          </a:p>
        </p:txBody>
      </p:sp>
      <p:sp>
        <p:nvSpPr>
          <p:cNvPr id="3" name="Content Placeholder 2"/>
          <p:cNvSpPr>
            <a:spLocks noGrp="1"/>
          </p:cNvSpPr>
          <p:nvPr>
            <p:ph sz="half" idx="1"/>
          </p:nvPr>
        </p:nvSpPr>
        <p:spPr/>
        <p:txBody>
          <a:bodyPr>
            <a:normAutofit lnSpcReduction="10000"/>
          </a:bodyPr>
          <a:lstStyle/>
          <a:p>
            <a:r>
              <a:rPr lang="en-US" dirty="0"/>
              <a:t>algae - cell count, chlorophyll analysis, O2 </a:t>
            </a:r>
            <a:r>
              <a:rPr lang="en-US" dirty="0" smtClean="0"/>
              <a:t>evolution</a:t>
            </a:r>
          </a:p>
          <a:p>
            <a:pPr lvl="1"/>
            <a:r>
              <a:rPr lang="en-US" dirty="0" smtClean="0"/>
              <a:t>advantages </a:t>
            </a:r>
            <a:r>
              <a:rPr lang="en-US" dirty="0"/>
              <a:t>- easy to determine cell </a:t>
            </a:r>
            <a:r>
              <a:rPr lang="en-US" dirty="0" smtClean="0"/>
              <a:t>count</a:t>
            </a:r>
          </a:p>
          <a:p>
            <a:pPr lvl="1"/>
            <a:r>
              <a:rPr lang="en-US" dirty="0" smtClean="0"/>
              <a:t>centrifuge and </a:t>
            </a:r>
            <a:r>
              <a:rPr lang="en-US" dirty="0"/>
              <a:t>re-suspend to remove </a:t>
            </a:r>
            <a:r>
              <a:rPr lang="en-US" dirty="0" smtClean="0"/>
              <a:t>herbicide…</a:t>
            </a:r>
          </a:p>
          <a:p>
            <a:pPr lvl="1"/>
            <a:r>
              <a:rPr lang="en-US" dirty="0" smtClean="0"/>
              <a:t>accumulate </a:t>
            </a:r>
            <a:r>
              <a:rPr lang="en-US" dirty="0"/>
              <a:t>lipophilic </a:t>
            </a:r>
            <a:r>
              <a:rPr lang="en-US" dirty="0" smtClean="0"/>
              <a:t>compounds (</a:t>
            </a:r>
            <a:r>
              <a:rPr lang="en-US" dirty="0"/>
              <a:t>useful for environmental monitoring)</a:t>
            </a:r>
          </a:p>
          <a:p>
            <a:endParaRPr lang="en-US"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495800" y="1600200"/>
            <a:ext cx="4495800" cy="1447800"/>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276600"/>
            <a:ext cx="4114800" cy="308212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8091" y="152400"/>
            <a:ext cx="609600" cy="609600"/>
          </a:xfrm>
          <a:prstGeom prst="rect">
            <a:avLst/>
          </a:prstGeom>
        </p:spPr>
      </p:pic>
    </p:spTree>
    <p:extLst>
      <p:ext uri="{BB962C8B-B14F-4D97-AF65-F5344CB8AC3E}">
        <p14:creationId xmlns:p14="http://schemas.microsoft.com/office/powerpoint/2010/main" val="3118742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1660</Words>
  <Application>Microsoft Office PowerPoint</Application>
  <PresentationFormat>On-screen Show (4:3)</PresentationFormat>
  <Paragraphs>135</Paragraphs>
  <Slides>26</Slides>
  <Notes>0</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Herbicide History and Discovery</vt:lpstr>
      <vt:lpstr>Herbicide Definition</vt:lpstr>
      <vt:lpstr>Herbicide History</vt:lpstr>
      <vt:lpstr>Herbicide History</vt:lpstr>
      <vt:lpstr>Chemicals Evaluated Prior to 1942</vt:lpstr>
      <vt:lpstr>Herbicide Classification</vt:lpstr>
      <vt:lpstr>Terms to Define ‘Action/Activity’</vt:lpstr>
      <vt:lpstr>Herbicide Discovery –  Screening to Detect Activity</vt:lpstr>
      <vt:lpstr>Other Screening Techniques Algae</vt:lpstr>
      <vt:lpstr>Other Screening Techniques Heterotrophic Higher Plants </vt:lpstr>
      <vt:lpstr>Other Screening Techniques Autotrophic Higher Plants </vt:lpstr>
      <vt:lpstr>Why Still Use Whole Plants?</vt:lpstr>
      <vt:lpstr>Chemical based, Combinational Chemistries </vt:lpstr>
      <vt:lpstr>Target Based Discovery </vt:lpstr>
      <vt:lpstr>Limitations to Target Based</vt:lpstr>
      <vt:lpstr>Unknown Protein Targets </vt:lpstr>
      <vt:lpstr>PowerPoint Presentation</vt:lpstr>
      <vt:lpstr>Determination of the Mode of Action</vt:lpstr>
      <vt:lpstr>In vitro &amp; In vivo Techniques</vt:lpstr>
      <vt:lpstr>Examples of Assays</vt:lpstr>
      <vt:lpstr>PowerPoint Presentation</vt:lpstr>
      <vt:lpstr>Molecular Techniques</vt:lpstr>
      <vt:lpstr>Metabolomics</vt:lpstr>
      <vt:lpstr>PowerPoint Presentation</vt:lpstr>
      <vt:lpstr>PowerPoint Presentation</vt:lpstr>
      <vt:lpstr>Quantitative structure-activity relationships (QSAR) </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Greg</cp:lastModifiedBy>
  <cp:revision>27</cp:revision>
  <dcterms:created xsi:type="dcterms:W3CDTF">2015-03-26T17:35:43Z</dcterms:created>
  <dcterms:modified xsi:type="dcterms:W3CDTF">2015-04-08T08:36:22Z</dcterms:modified>
</cp:coreProperties>
</file>