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5"/>
  </p:handoutMasterIdLst>
  <p:sldIdLst>
    <p:sldId id="263" r:id="rId3"/>
    <p:sldId id="258" r:id="rId4"/>
    <p:sldId id="260" r:id="rId5"/>
    <p:sldId id="256" r:id="rId6"/>
    <p:sldId id="259" r:id="rId7"/>
    <p:sldId id="257" r:id="rId8"/>
    <p:sldId id="261" r:id="rId9"/>
    <p:sldId id="262" r:id="rId10"/>
    <p:sldId id="264" r:id="rId11"/>
    <p:sldId id="265" r:id="rId12"/>
    <p:sldId id="266" r:id="rId13"/>
    <p:sldId id="268" r:id="rId14"/>
    <p:sldId id="271" r:id="rId15"/>
    <p:sldId id="277" r:id="rId16"/>
    <p:sldId id="276" r:id="rId17"/>
    <p:sldId id="269" r:id="rId18"/>
    <p:sldId id="270" r:id="rId19"/>
    <p:sldId id="272" r:id="rId20"/>
    <p:sldId id="273" r:id="rId21"/>
    <p:sldId id="274" r:id="rId22"/>
    <p:sldId id="267" r:id="rId23"/>
    <p:sldId id="275" r:id="rId2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368CA-1F6F-4F03-B329-91434BFF8724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59BAE-5E8C-46F9-9269-05E5F671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75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1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0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8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0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3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5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9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48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06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6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8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64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44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1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7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6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4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5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3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2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41805-D144-45BA-8BED-B90269BE75DD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310E-DFB0-48FA-B9FD-0CA58302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7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9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8.wav"/><Relationship Id="rId16" Type="http://schemas.openxmlformats.org/officeDocument/2006/relationships/image" Target="../media/image1.png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US" sz="8800" dirty="0" smtClean="0"/>
              <a:t>Photosynthetic Mechanism</a:t>
            </a:r>
            <a:endParaRPr lang="en-US" sz="8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overview</a:t>
            </a:r>
            <a:endParaRPr lang="en-US" sz="6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History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Initial discoveries of </a:t>
            </a:r>
            <a:r>
              <a:rPr lang="en-US" dirty="0" err="1" smtClean="0"/>
              <a:t>triazines</a:t>
            </a:r>
            <a:r>
              <a:rPr lang="en-US" dirty="0" smtClean="0"/>
              <a:t> in mid 1950’s</a:t>
            </a:r>
          </a:p>
          <a:p>
            <a:r>
              <a:rPr lang="en-US" dirty="0" smtClean="0"/>
              <a:t>Initial discoveries of </a:t>
            </a:r>
            <a:r>
              <a:rPr lang="en-US" dirty="0" err="1" smtClean="0"/>
              <a:t>ureas</a:t>
            </a:r>
            <a:r>
              <a:rPr lang="en-US" dirty="0" smtClean="0"/>
              <a:t> in mid 1950’s</a:t>
            </a:r>
          </a:p>
          <a:p>
            <a:r>
              <a:rPr lang="en-US" dirty="0" smtClean="0"/>
              <a:t>Several companies - Ciba (Syngenta) &amp; DuPont </a:t>
            </a:r>
          </a:p>
          <a:p>
            <a:r>
              <a:rPr lang="en-US" dirty="0" smtClean="0"/>
              <a:t>Used on a wide range of crops and cropping systems</a:t>
            </a:r>
          </a:p>
          <a:p>
            <a:r>
              <a:rPr lang="en-US" dirty="0" smtClean="0"/>
              <a:t>Primarily broadleaf control but some have excellent grass activity  </a:t>
            </a:r>
          </a:p>
          <a:p>
            <a:r>
              <a:rPr lang="en-US" dirty="0" smtClean="0"/>
              <a:t>Registrations in 1950 through 1970’s, few since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Mode of Action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Primarily soil applied with root uptake via the xylem, translocated to leaves and shoots</a:t>
            </a:r>
          </a:p>
          <a:p>
            <a:r>
              <a:rPr lang="en-US" dirty="0" smtClean="0"/>
              <a:t>Several however can be applied to foliage but act as contact herbicides – no translocation</a:t>
            </a:r>
          </a:p>
          <a:p>
            <a:r>
              <a:rPr lang="en-US" dirty="0" smtClean="0"/>
              <a:t>Limited water solubility for most, but some pose groundwater concerns – generally weak bases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2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Mechanism of Action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ommon </a:t>
            </a:r>
            <a:r>
              <a:rPr lang="en-US" dirty="0"/>
              <a:t>features to all PSN inhibitors are unique </a:t>
            </a:r>
            <a:r>
              <a:rPr lang="en-US" dirty="0" smtClean="0"/>
              <a:t>bonding </a:t>
            </a:r>
            <a:r>
              <a:rPr lang="en-US" dirty="0"/>
              <a:t>(–CO–N&lt;,  –N==C–N&lt; </a:t>
            </a:r>
            <a:r>
              <a:rPr lang="en-US" dirty="0" smtClean="0"/>
              <a:t>)</a:t>
            </a:r>
          </a:p>
          <a:p>
            <a:r>
              <a:rPr lang="en-US" dirty="0" smtClean="0"/>
              <a:t>Herbicide binds </a:t>
            </a:r>
            <a:r>
              <a:rPr lang="en-US" dirty="0"/>
              <a:t>to the QB </a:t>
            </a:r>
            <a:r>
              <a:rPr lang="en-US" dirty="0" err="1"/>
              <a:t>plastoquinone</a:t>
            </a:r>
            <a:r>
              <a:rPr lang="en-US" dirty="0"/>
              <a:t> binding site of the D1 protein in photosystem </a:t>
            </a:r>
            <a:r>
              <a:rPr lang="en-US" dirty="0" smtClean="0"/>
              <a:t>II</a:t>
            </a:r>
          </a:p>
          <a:p>
            <a:r>
              <a:rPr lang="en-US" dirty="0" smtClean="0"/>
              <a:t>Compete for binding with the </a:t>
            </a:r>
            <a:r>
              <a:rPr lang="en-US" dirty="0" err="1" smtClean="0"/>
              <a:t>plastoquinone</a:t>
            </a:r>
            <a:r>
              <a:rPr lang="en-US" dirty="0" smtClean="0"/>
              <a:t> within the QB binding niche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947"/>
            <a:ext cx="8458200" cy="65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" y="152400"/>
            <a:ext cx="9006155" cy="5880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15950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dirty="0" err="1">
                <a:solidFill>
                  <a:prstClr val="black"/>
                </a:solidFill>
                <a:latin typeface="Arial"/>
              </a:rPr>
              <a:t>Hongming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 Ge ,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Zhifen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 Lin ,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Zhifeng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 Yao ,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Ya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 Gao ,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Yongping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 Cong ,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Hongxia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  </a:t>
            </a:r>
            <a:r>
              <a:rPr lang="en-US" sz="1000" dirty="0" smtClean="0">
                <a:solidFill>
                  <a:prstClr val="black"/>
                </a:solidFill>
                <a:latin typeface="Arial"/>
              </a:rPr>
              <a:t>Yu.  2014. </a:t>
            </a:r>
            <a:r>
              <a:rPr lang="en-US" sz="1000" b="1" dirty="0">
                <a:solidFill>
                  <a:prstClr val="black"/>
                </a:solidFill>
                <a:latin typeface="Arial"/>
              </a:rPr>
              <a:t>Balance between herbicidal activity and toxicity effect: A case study of the joint effects of </a:t>
            </a:r>
            <a:r>
              <a:rPr lang="en-US" sz="1000" b="1" dirty="0" err="1">
                <a:solidFill>
                  <a:prstClr val="black"/>
                </a:solidFill>
                <a:latin typeface="Arial"/>
              </a:rPr>
              <a:t>triazine</a:t>
            </a:r>
            <a:r>
              <a:rPr lang="en-US" sz="1000" b="1" dirty="0">
                <a:solidFill>
                  <a:prstClr val="black"/>
                </a:solidFill>
                <a:latin typeface="Arial"/>
              </a:rPr>
              <a:t> and </a:t>
            </a:r>
            <a:r>
              <a:rPr lang="en-US" sz="1000" b="1" dirty="0" err="1">
                <a:solidFill>
                  <a:prstClr val="black"/>
                </a:solidFill>
                <a:latin typeface="Arial"/>
              </a:rPr>
              <a:t>phenylurea</a:t>
            </a:r>
            <a:r>
              <a:rPr lang="en-US" sz="1000" b="1" dirty="0">
                <a:solidFill>
                  <a:prstClr val="black"/>
                </a:solidFill>
                <a:latin typeface="Arial"/>
              </a:rPr>
              <a:t> herbicides on</a:t>
            </a:r>
            <a:r>
              <a:rPr lang="en-US" sz="1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000" b="1" i="1" dirty="0" err="1">
                <a:solidFill>
                  <a:prstClr val="black"/>
                </a:solidFill>
                <a:latin typeface="Arial"/>
              </a:rPr>
              <a:t>Selenastrum</a:t>
            </a:r>
            <a:r>
              <a:rPr lang="en-US" sz="1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000" b="1" i="1" dirty="0" err="1">
                <a:solidFill>
                  <a:prstClr val="black"/>
                </a:solidFill>
                <a:latin typeface="Arial"/>
              </a:rPr>
              <a:t>capricornutum</a:t>
            </a:r>
            <a:r>
              <a:rPr lang="en-US" sz="1000" b="1" dirty="0">
                <a:solidFill>
                  <a:prstClr val="black"/>
                </a:solidFill>
                <a:latin typeface="Arial"/>
              </a:rPr>
              <a:t> and</a:t>
            </a:r>
            <a:r>
              <a:rPr lang="en-US" sz="1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000" b="1" i="1" dirty="0" err="1">
                <a:solidFill>
                  <a:prstClr val="black"/>
                </a:solidFill>
                <a:latin typeface="Arial"/>
              </a:rPr>
              <a:t>Photobacterium</a:t>
            </a:r>
            <a:r>
              <a:rPr lang="en-US" sz="1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000" b="1" i="1" dirty="0" err="1" smtClean="0">
                <a:solidFill>
                  <a:prstClr val="black"/>
                </a:solidFill>
                <a:latin typeface="Arial"/>
              </a:rPr>
              <a:t>phosphoreum</a:t>
            </a:r>
            <a:r>
              <a:rPr lang="en-US" sz="1000" b="1" i="1" dirty="0" smtClean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Aquatic Toxicology, Volume 150, 2014, 165 - 174</a:t>
            </a:r>
          </a:p>
          <a:p>
            <a:endParaRPr lang="en-US" sz="1000" b="1" i="1" dirty="0">
              <a:solidFill>
                <a:prstClr val="black"/>
              </a:solidFill>
              <a:latin typeface="Arial"/>
            </a:endParaRPr>
          </a:p>
          <a:p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000" y="527050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b="1" dirty="0">
                <a:solidFill>
                  <a:prstClr val="black"/>
                </a:solidFill>
                <a:latin typeface="Arial"/>
              </a:rPr>
              <a:t> </a:t>
            </a:r>
            <a:endParaRPr lang="en-US" sz="1000" b="1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0" y="5651500"/>
            <a:ext cx="7620000" cy="254000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00" y="6032500"/>
            <a:ext cx="7620000" cy="254000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533" y="420884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b. </a:t>
            </a:r>
            <a:r>
              <a:rPr lang="en-US" sz="2400" dirty="0" err="1" smtClean="0"/>
              <a:t>Simetryn</a:t>
            </a:r>
            <a:endParaRPr lang="en-US" sz="2400" dirty="0" smtClean="0"/>
          </a:p>
          <a:p>
            <a:r>
              <a:rPr lang="en-US" sz="2400" dirty="0" smtClean="0"/>
              <a:t>c. Atrazine</a:t>
            </a:r>
          </a:p>
          <a:p>
            <a:r>
              <a:rPr lang="en-US" sz="2400" dirty="0" smtClean="0"/>
              <a:t>d. </a:t>
            </a:r>
            <a:r>
              <a:rPr lang="en-US" sz="2400" dirty="0" err="1" smtClean="0"/>
              <a:t>Prometon</a:t>
            </a:r>
            <a:endParaRPr lang="en-US" sz="2400" dirty="0" smtClean="0"/>
          </a:p>
          <a:p>
            <a:r>
              <a:rPr lang="en-US" sz="2400" dirty="0" smtClean="0"/>
              <a:t>e. </a:t>
            </a:r>
            <a:r>
              <a:rPr lang="en-US" sz="2400" dirty="0" err="1" smtClean="0"/>
              <a:t>Prometryn</a:t>
            </a:r>
            <a:endParaRPr lang="en-US" sz="24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2363"/>
            <a:ext cx="7239000" cy="61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89" y="6324600"/>
            <a:ext cx="7075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Takahashi et al, 2010.  Structures and binding sites of phenolic herbicides in the </a:t>
            </a:r>
            <a:r>
              <a:rPr lang="en-US" sz="1600" i="1" dirty="0" err="1" smtClean="0"/>
              <a:t>Qb</a:t>
            </a:r>
            <a:r>
              <a:rPr lang="en-US" sz="1600" i="1" dirty="0" smtClean="0"/>
              <a:t> </a:t>
            </a:r>
          </a:p>
          <a:p>
            <a:r>
              <a:rPr lang="en-US" sz="1600" i="1" dirty="0" smtClean="0"/>
              <a:t>Pocket of photosystem II.  Biochemistry 49:5445-5454.</a:t>
            </a:r>
            <a:endParaRPr lang="en-US" sz="16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Mechanism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r>
              <a:rPr lang="en-US" sz="4000" dirty="0"/>
              <a:t>Blockage of electron flow inhibits formation of ATP and </a:t>
            </a:r>
            <a:r>
              <a:rPr lang="en-US" sz="4000" dirty="0" smtClean="0"/>
              <a:t>NADPH</a:t>
            </a:r>
            <a:r>
              <a:rPr lang="en-US" sz="4000" baseline="-25000" dirty="0" smtClean="0"/>
              <a:t>2</a:t>
            </a:r>
          </a:p>
          <a:p>
            <a:r>
              <a:rPr lang="en-US" sz="4000" dirty="0"/>
              <a:t>F</a:t>
            </a:r>
            <a:r>
              <a:rPr lang="en-US" sz="4000" dirty="0" smtClean="0"/>
              <a:t>ormation </a:t>
            </a:r>
            <a:r>
              <a:rPr lang="en-US" sz="4000" dirty="0"/>
              <a:t>of radical molecules in response to </a:t>
            </a:r>
            <a:r>
              <a:rPr lang="en-US" sz="4000" dirty="0" smtClean="0"/>
              <a:t>excess energy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" y="4038600"/>
            <a:ext cx="438912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4572000" cy="277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2782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162331"/>
            <a:ext cx="8839200" cy="6238469"/>
            <a:chOff x="152400" y="162331"/>
            <a:chExt cx="4191000" cy="40163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62331"/>
              <a:ext cx="4191000" cy="401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797668" y="700391"/>
              <a:ext cx="3258844" cy="2324911"/>
            </a:xfrm>
            <a:custGeom>
              <a:avLst/>
              <a:gdLst>
                <a:gd name="connsiteX0" fmla="*/ 0 w 3258844"/>
                <a:gd name="connsiteY0" fmla="*/ 2324911 h 2324911"/>
                <a:gd name="connsiteX1" fmla="*/ 9728 w 3258844"/>
                <a:gd name="connsiteY1" fmla="*/ 2227635 h 2324911"/>
                <a:gd name="connsiteX2" fmla="*/ 38911 w 3258844"/>
                <a:gd name="connsiteY2" fmla="*/ 1322962 h 2324911"/>
                <a:gd name="connsiteX3" fmla="*/ 19455 w 3258844"/>
                <a:gd name="connsiteY3" fmla="*/ 739303 h 2324911"/>
                <a:gd name="connsiteX4" fmla="*/ 38911 w 3258844"/>
                <a:gd name="connsiteY4" fmla="*/ 515566 h 2324911"/>
                <a:gd name="connsiteX5" fmla="*/ 58366 w 3258844"/>
                <a:gd name="connsiteY5" fmla="*/ 379379 h 2324911"/>
                <a:gd name="connsiteX6" fmla="*/ 68094 w 3258844"/>
                <a:gd name="connsiteY6" fmla="*/ 350196 h 2324911"/>
                <a:gd name="connsiteX7" fmla="*/ 77821 w 3258844"/>
                <a:gd name="connsiteY7" fmla="*/ 282103 h 2324911"/>
                <a:gd name="connsiteX8" fmla="*/ 97277 w 3258844"/>
                <a:gd name="connsiteY8" fmla="*/ 252920 h 2324911"/>
                <a:gd name="connsiteX9" fmla="*/ 155643 w 3258844"/>
                <a:gd name="connsiteY9" fmla="*/ 9728 h 2324911"/>
                <a:gd name="connsiteX10" fmla="*/ 214009 w 3258844"/>
                <a:gd name="connsiteY10" fmla="*/ 0 h 2324911"/>
                <a:gd name="connsiteX11" fmla="*/ 408562 w 3258844"/>
                <a:gd name="connsiteY11" fmla="*/ 19456 h 2324911"/>
                <a:gd name="connsiteX12" fmla="*/ 466928 w 3258844"/>
                <a:gd name="connsiteY12" fmla="*/ 38911 h 2324911"/>
                <a:gd name="connsiteX13" fmla="*/ 496111 w 3258844"/>
                <a:gd name="connsiteY13" fmla="*/ 48639 h 2324911"/>
                <a:gd name="connsiteX14" fmla="*/ 603115 w 3258844"/>
                <a:gd name="connsiteY14" fmla="*/ 58366 h 2324911"/>
                <a:gd name="connsiteX15" fmla="*/ 982494 w 3258844"/>
                <a:gd name="connsiteY15" fmla="*/ 48639 h 2324911"/>
                <a:gd name="connsiteX16" fmla="*/ 1040860 w 3258844"/>
                <a:gd name="connsiteY16" fmla="*/ 38911 h 2324911"/>
                <a:gd name="connsiteX17" fmla="*/ 1118681 w 3258844"/>
                <a:gd name="connsiteY17" fmla="*/ 29183 h 2324911"/>
                <a:gd name="connsiteX18" fmla="*/ 1887166 w 3258844"/>
                <a:gd name="connsiteY18" fmla="*/ 48639 h 2324911"/>
                <a:gd name="connsiteX19" fmla="*/ 1916349 w 3258844"/>
                <a:gd name="connsiteY19" fmla="*/ 58366 h 2324911"/>
                <a:gd name="connsiteX20" fmla="*/ 2149813 w 3258844"/>
                <a:gd name="connsiteY20" fmla="*/ 68094 h 2324911"/>
                <a:gd name="connsiteX21" fmla="*/ 2266545 w 3258844"/>
                <a:gd name="connsiteY21" fmla="*/ 97277 h 2324911"/>
                <a:gd name="connsiteX22" fmla="*/ 2315183 w 3258844"/>
                <a:gd name="connsiteY22" fmla="*/ 107005 h 2324911"/>
                <a:gd name="connsiteX23" fmla="*/ 2500009 w 3258844"/>
                <a:gd name="connsiteY23" fmla="*/ 116732 h 2324911"/>
                <a:gd name="connsiteX24" fmla="*/ 2626468 w 3258844"/>
                <a:gd name="connsiteY24" fmla="*/ 126460 h 2324911"/>
                <a:gd name="connsiteX25" fmla="*/ 2850204 w 3258844"/>
                <a:gd name="connsiteY25" fmla="*/ 136188 h 2324911"/>
                <a:gd name="connsiteX26" fmla="*/ 2986392 w 3258844"/>
                <a:gd name="connsiteY26" fmla="*/ 155643 h 2324911"/>
                <a:gd name="connsiteX27" fmla="*/ 3044758 w 3258844"/>
                <a:gd name="connsiteY27" fmla="*/ 165371 h 2324911"/>
                <a:gd name="connsiteX28" fmla="*/ 3103123 w 3258844"/>
                <a:gd name="connsiteY28" fmla="*/ 184826 h 2324911"/>
                <a:gd name="connsiteX29" fmla="*/ 3142034 w 3258844"/>
                <a:gd name="connsiteY29" fmla="*/ 194554 h 2324911"/>
                <a:gd name="connsiteX30" fmla="*/ 3229583 w 3258844"/>
                <a:gd name="connsiteY30" fmla="*/ 223737 h 2324911"/>
                <a:gd name="connsiteX31" fmla="*/ 3258766 w 3258844"/>
                <a:gd name="connsiteY31" fmla="*/ 243192 h 232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58844" h="2324911">
                  <a:moveTo>
                    <a:pt x="0" y="2324911"/>
                  </a:moveTo>
                  <a:cubicBezTo>
                    <a:pt x="3243" y="2292486"/>
                    <a:pt x="8731" y="2260207"/>
                    <a:pt x="9728" y="2227635"/>
                  </a:cubicBezTo>
                  <a:cubicBezTo>
                    <a:pt x="37683" y="1314453"/>
                    <a:pt x="-27265" y="1653829"/>
                    <a:pt x="38911" y="1322962"/>
                  </a:cubicBezTo>
                  <a:cubicBezTo>
                    <a:pt x="32426" y="1128409"/>
                    <a:pt x="9734" y="933721"/>
                    <a:pt x="19455" y="739303"/>
                  </a:cubicBezTo>
                  <a:cubicBezTo>
                    <a:pt x="29695" y="534508"/>
                    <a:pt x="8649" y="606349"/>
                    <a:pt x="38911" y="515566"/>
                  </a:cubicBezTo>
                  <a:cubicBezTo>
                    <a:pt x="43119" y="481901"/>
                    <a:pt x="50350" y="415450"/>
                    <a:pt x="58366" y="379379"/>
                  </a:cubicBezTo>
                  <a:cubicBezTo>
                    <a:pt x="60590" y="369369"/>
                    <a:pt x="64851" y="359924"/>
                    <a:pt x="68094" y="350196"/>
                  </a:cubicBezTo>
                  <a:cubicBezTo>
                    <a:pt x="71336" y="327498"/>
                    <a:pt x="71233" y="304064"/>
                    <a:pt x="77821" y="282103"/>
                  </a:cubicBezTo>
                  <a:cubicBezTo>
                    <a:pt x="81180" y="270905"/>
                    <a:pt x="95069" y="264401"/>
                    <a:pt x="97277" y="252920"/>
                  </a:cubicBezTo>
                  <a:cubicBezTo>
                    <a:pt x="103099" y="222648"/>
                    <a:pt x="67747" y="39027"/>
                    <a:pt x="155643" y="9728"/>
                  </a:cubicBezTo>
                  <a:cubicBezTo>
                    <a:pt x="174355" y="3491"/>
                    <a:pt x="194554" y="3243"/>
                    <a:pt x="214009" y="0"/>
                  </a:cubicBezTo>
                  <a:cubicBezTo>
                    <a:pt x="227866" y="1260"/>
                    <a:pt x="385756" y="14895"/>
                    <a:pt x="408562" y="19456"/>
                  </a:cubicBezTo>
                  <a:cubicBezTo>
                    <a:pt x="428671" y="23478"/>
                    <a:pt x="447473" y="32426"/>
                    <a:pt x="466928" y="38911"/>
                  </a:cubicBezTo>
                  <a:cubicBezTo>
                    <a:pt x="476656" y="42154"/>
                    <a:pt x="485899" y="47711"/>
                    <a:pt x="496111" y="48639"/>
                  </a:cubicBezTo>
                  <a:lnTo>
                    <a:pt x="603115" y="58366"/>
                  </a:lnTo>
                  <a:lnTo>
                    <a:pt x="982494" y="48639"/>
                  </a:lnTo>
                  <a:cubicBezTo>
                    <a:pt x="1002198" y="47763"/>
                    <a:pt x="1021335" y="41700"/>
                    <a:pt x="1040860" y="38911"/>
                  </a:cubicBezTo>
                  <a:cubicBezTo>
                    <a:pt x="1066739" y="35214"/>
                    <a:pt x="1092741" y="32426"/>
                    <a:pt x="1118681" y="29183"/>
                  </a:cubicBezTo>
                  <a:lnTo>
                    <a:pt x="1887166" y="48639"/>
                  </a:lnTo>
                  <a:cubicBezTo>
                    <a:pt x="1897403" y="49224"/>
                    <a:pt x="1906123" y="57609"/>
                    <a:pt x="1916349" y="58366"/>
                  </a:cubicBezTo>
                  <a:cubicBezTo>
                    <a:pt x="1994025" y="64120"/>
                    <a:pt x="2071992" y="64851"/>
                    <a:pt x="2149813" y="68094"/>
                  </a:cubicBezTo>
                  <a:cubicBezTo>
                    <a:pt x="2235064" y="96510"/>
                    <a:pt x="2180090" y="81557"/>
                    <a:pt x="2266545" y="97277"/>
                  </a:cubicBezTo>
                  <a:cubicBezTo>
                    <a:pt x="2282812" y="100235"/>
                    <a:pt x="2298706" y="105632"/>
                    <a:pt x="2315183" y="107005"/>
                  </a:cubicBezTo>
                  <a:cubicBezTo>
                    <a:pt x="2376664" y="112128"/>
                    <a:pt x="2438435" y="112884"/>
                    <a:pt x="2500009" y="116732"/>
                  </a:cubicBezTo>
                  <a:cubicBezTo>
                    <a:pt x="2542204" y="119369"/>
                    <a:pt x="2584256" y="124115"/>
                    <a:pt x="2626468" y="126460"/>
                  </a:cubicBezTo>
                  <a:cubicBezTo>
                    <a:pt x="2701002" y="130601"/>
                    <a:pt x="2775625" y="132945"/>
                    <a:pt x="2850204" y="136188"/>
                  </a:cubicBezTo>
                  <a:cubicBezTo>
                    <a:pt x="2989537" y="151668"/>
                    <a:pt x="2889054" y="137945"/>
                    <a:pt x="2986392" y="155643"/>
                  </a:cubicBezTo>
                  <a:cubicBezTo>
                    <a:pt x="3005798" y="159171"/>
                    <a:pt x="3025623" y="160587"/>
                    <a:pt x="3044758" y="165371"/>
                  </a:cubicBezTo>
                  <a:cubicBezTo>
                    <a:pt x="3064653" y="170345"/>
                    <a:pt x="3083228" y="179852"/>
                    <a:pt x="3103123" y="184826"/>
                  </a:cubicBezTo>
                  <a:cubicBezTo>
                    <a:pt x="3116093" y="188069"/>
                    <a:pt x="3129228" y="190712"/>
                    <a:pt x="3142034" y="194554"/>
                  </a:cubicBezTo>
                  <a:cubicBezTo>
                    <a:pt x="3142084" y="194569"/>
                    <a:pt x="3214967" y="218865"/>
                    <a:pt x="3229583" y="223737"/>
                  </a:cubicBezTo>
                  <a:cubicBezTo>
                    <a:pt x="3261842" y="234490"/>
                    <a:pt x="3258766" y="223210"/>
                    <a:pt x="3258766" y="24319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18136" y="2438023"/>
              <a:ext cx="800100" cy="416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normal</a:t>
              </a:r>
              <a:endParaRPr lang="en-US" sz="3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79490" y="392668"/>
              <a:ext cx="1763910" cy="416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PSN inhibitor</a:t>
              </a:r>
              <a:endParaRPr lang="en-US" sz="3600" dirty="0"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1727" y="388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Selectivity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Placement in perennial systems, herbicides remain in upper soil profile, do not reach roots</a:t>
            </a:r>
          </a:p>
          <a:p>
            <a:r>
              <a:rPr lang="en-US" dirty="0" smtClean="0"/>
              <a:t>Metabolism for many crops</a:t>
            </a:r>
          </a:p>
          <a:p>
            <a:pPr lvl="1"/>
            <a:r>
              <a:rPr lang="en-US" dirty="0" smtClean="0"/>
              <a:t>Glutathione conjugation in corn, cereals</a:t>
            </a:r>
          </a:p>
          <a:p>
            <a:pPr lvl="1"/>
            <a:r>
              <a:rPr lang="en-US" dirty="0" smtClean="0"/>
              <a:t>Oxidation via </a:t>
            </a:r>
            <a:r>
              <a:rPr lang="en-US" dirty="0" err="1" smtClean="0"/>
              <a:t>monooxygenases</a:t>
            </a:r>
            <a:endParaRPr lang="en-US" dirty="0" smtClean="0"/>
          </a:p>
          <a:p>
            <a:pPr lvl="1"/>
            <a:r>
              <a:rPr lang="en-US" dirty="0" smtClean="0"/>
              <a:t>Deamination via </a:t>
            </a:r>
            <a:r>
              <a:rPr lang="en-US" dirty="0" err="1" smtClean="0"/>
              <a:t>monooxygenases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Resistance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 from resistance strongly indicates differences in binding characteristics of the 3 classes of PSII inhibitors (color scheme)</a:t>
            </a:r>
          </a:p>
          <a:p>
            <a:r>
              <a:rPr lang="en-US" dirty="0" smtClean="0"/>
              <a:t>Lack of fitness associated with resistance, reduced photosynthetic efficiency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480768"/>
              </p:ext>
            </p:extLst>
          </p:nvPr>
        </p:nvGraphicFramePr>
        <p:xfrm>
          <a:off x="76200" y="4328160"/>
          <a:ext cx="899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2057400"/>
                <a:gridCol w="3770630"/>
                <a:gridCol w="21729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Substitution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PS II 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Valine</a:t>
                      </a:r>
                      <a:r>
                        <a:rPr lang="en-US" baseline="0" dirty="0" smtClean="0"/>
                        <a:t> to Isoleucine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Diuron</a:t>
                      </a:r>
                      <a:r>
                        <a:rPr lang="en-US" dirty="0" smtClean="0"/>
                        <a:t> C2, </a:t>
                      </a:r>
                      <a:r>
                        <a:rPr lang="en-US" dirty="0" err="1" smtClean="0"/>
                        <a:t>metribuzin</a:t>
                      </a:r>
                      <a:r>
                        <a:rPr lang="en-US" dirty="0" smtClean="0"/>
                        <a:t> C1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Poa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annua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Valine</a:t>
                      </a:r>
                      <a:r>
                        <a:rPr lang="en-US" baseline="0" dirty="0" smtClean="0"/>
                        <a:t> to Isoleucine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Diuron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tebuthiuron</a:t>
                      </a:r>
                      <a:r>
                        <a:rPr lang="en-US" dirty="0" smtClean="0"/>
                        <a:t> C2,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metribuzin</a:t>
                      </a:r>
                      <a:r>
                        <a:rPr lang="en-US" baseline="0" dirty="0" smtClean="0"/>
                        <a:t> C1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Kochia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scoporia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Serine to glycine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Atrazine C1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Chenopodium</a:t>
                      </a:r>
                      <a:r>
                        <a:rPr lang="en-US" i="1" baseline="0" dirty="0" smtClean="0"/>
                        <a:t> album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Serine to Threonine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Atrazine C1, </a:t>
                      </a:r>
                      <a:r>
                        <a:rPr lang="en-US" dirty="0" err="1" smtClean="0"/>
                        <a:t>diuron</a:t>
                      </a:r>
                      <a:r>
                        <a:rPr lang="en-US" dirty="0" smtClean="0"/>
                        <a:t> C2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Portulaca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oleraceae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Asparagine</a:t>
                      </a:r>
                      <a:r>
                        <a:rPr lang="en-US" baseline="0" dirty="0" smtClean="0"/>
                        <a:t> to </a:t>
                      </a:r>
                      <a:r>
                        <a:rPr lang="en-US" baseline="0" dirty="0" err="1" smtClean="0"/>
                        <a:t>Threo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Bromoxynil</a:t>
                      </a:r>
                      <a:r>
                        <a:rPr lang="en-US" dirty="0" smtClean="0"/>
                        <a:t> C3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Senacio</a:t>
                      </a:r>
                      <a:r>
                        <a:rPr lang="en-US" i="1" dirty="0" smtClean="0"/>
                        <a:t> vulgaris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735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Genetic Engineering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BXN Cotton – mid 1990’s, no longer available</a:t>
            </a:r>
          </a:p>
          <a:p>
            <a:r>
              <a:rPr lang="en-US" dirty="0" smtClean="0"/>
              <a:t>Inserted a gene from </a:t>
            </a:r>
            <a:r>
              <a:rPr lang="en-US" i="1" dirty="0" err="1"/>
              <a:t>Klebsiella</a:t>
            </a:r>
            <a:r>
              <a:rPr lang="en-US" i="1" dirty="0"/>
              <a:t> </a:t>
            </a:r>
            <a:r>
              <a:rPr lang="en-US" i="1" dirty="0" err="1"/>
              <a:t>ozaenae</a:t>
            </a:r>
            <a:r>
              <a:rPr lang="en-US" i="1" dirty="0"/>
              <a:t> </a:t>
            </a:r>
            <a:r>
              <a:rPr lang="en-US" dirty="0"/>
              <a:t>that encodes a </a:t>
            </a:r>
            <a:r>
              <a:rPr lang="en-US" dirty="0" err="1" smtClean="0"/>
              <a:t>bromoxynil</a:t>
            </a:r>
            <a:r>
              <a:rPr lang="en-US" dirty="0" smtClean="0"/>
              <a:t> </a:t>
            </a:r>
            <a:r>
              <a:rPr lang="en-US" dirty="0" err="1" smtClean="0"/>
              <a:t>nitrilase</a:t>
            </a:r>
            <a:r>
              <a:rPr lang="en-US" dirty="0" smtClean="0"/>
              <a:t> </a:t>
            </a:r>
            <a:r>
              <a:rPr lang="en-US" dirty="0"/>
              <a:t>enzyme that degrades </a:t>
            </a:r>
            <a:r>
              <a:rPr lang="en-US" dirty="0" err="1" smtClean="0"/>
              <a:t>bromoxynil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6" y="3505200"/>
            <a:ext cx="3171825" cy="261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4038600" cy="29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3802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5626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Symptomology</a:t>
            </a:r>
            <a:endParaRPr lang="en-US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2057400" cy="2057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42" y="601809"/>
            <a:ext cx="3299558" cy="3055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29050"/>
            <a:ext cx="3835400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0"/>
            <a:ext cx="4405196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3251200" cy="2438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7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486400" cy="367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3753"/>
            <a:ext cx="3276600" cy="357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8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3"/>
            <a:ext cx="9115562" cy="473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-4675" r="21011" b="4675"/>
          <a:stretch/>
        </p:blipFill>
        <p:spPr bwMode="auto">
          <a:xfrm>
            <a:off x="244407" y="2590800"/>
            <a:ext cx="3660843" cy="367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61349" r="60045" b="4992"/>
          <a:stretch/>
        </p:blipFill>
        <p:spPr bwMode="auto">
          <a:xfrm>
            <a:off x="304800" y="228600"/>
            <a:ext cx="436648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24680" r="2062" b="16597"/>
          <a:stretch/>
        </p:blipFill>
        <p:spPr bwMode="auto">
          <a:xfrm>
            <a:off x="4953000" y="2514600"/>
            <a:ext cx="356566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Photosystem II Complex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147416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416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6143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839200" cy="1470025"/>
          </a:xfrm>
        </p:spPr>
        <p:txBody>
          <a:bodyPr>
            <a:noAutofit/>
          </a:bodyPr>
          <a:lstStyle/>
          <a:p>
            <a:r>
              <a:rPr lang="en-US" sz="6600" dirty="0" smtClean="0"/>
              <a:t>Photosynthetic Inhibitors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09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285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57" y="16285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6586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668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09" y="3124200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06" y="32668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0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57" y="4905172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0657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Photosystem II Inhibitors </a:t>
            </a:r>
            <a:br>
              <a:rPr lang="en-US" sz="6000" dirty="0" smtClean="0"/>
            </a:br>
            <a:r>
              <a:rPr lang="en-US" sz="6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C1,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C2,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84582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Phenylcarbamates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desmedipham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phenmedipham</a:t>
            </a:r>
            <a:endParaRPr lang="en-US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Pyridazinones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pyrazon</a:t>
            </a:r>
            <a:endParaRPr lang="en-US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Triazines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atrazine,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simazine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prometon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prometryn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(15)</a:t>
            </a:r>
          </a:p>
          <a:p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Triazinones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hexazinone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metribuzin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metamitron</a:t>
            </a:r>
            <a:endParaRPr lang="en-US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Triazolinone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amicarbazone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Uracils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bromacil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terbacil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lenacil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Amides –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propanil</a:t>
            </a:r>
            <a:endParaRPr lang="en-US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Ureas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diuron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linuron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fluometuron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tebuthiuron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(22)</a:t>
            </a:r>
          </a:p>
          <a:p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Benzothiadiazinones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bentazon</a:t>
            </a:r>
            <a:endParaRPr lang="en-US" sz="28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Nitriles – 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bromoxynil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(3)</a:t>
            </a:r>
          </a:p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Phenyl-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pyridazines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pyridafol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pyridate</a:t>
            </a:r>
            <a:endParaRPr lang="en-US" sz="28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491</Words>
  <Application>Microsoft Office PowerPoint</Application>
  <PresentationFormat>On-screen Show (4:3)</PresentationFormat>
  <Paragraphs>81</Paragraphs>
  <Slides>22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Photosynthetic Mechanism</vt:lpstr>
      <vt:lpstr>PowerPoint Presentation</vt:lpstr>
      <vt:lpstr>PowerPoint Presentation</vt:lpstr>
      <vt:lpstr>PowerPoint Presentation</vt:lpstr>
      <vt:lpstr>PowerPoint Presentation</vt:lpstr>
      <vt:lpstr>Photosystem II Complex</vt:lpstr>
      <vt:lpstr>PowerPoint Presentation</vt:lpstr>
      <vt:lpstr>Photosynthetic Inhibitors</vt:lpstr>
      <vt:lpstr>Photosystem II Inhibitors  C1, C2, C3</vt:lpstr>
      <vt:lpstr>History</vt:lpstr>
      <vt:lpstr>Mode of Action</vt:lpstr>
      <vt:lpstr>Mechanism of Action</vt:lpstr>
      <vt:lpstr>PowerPoint Presentation</vt:lpstr>
      <vt:lpstr>PowerPoint Presentation</vt:lpstr>
      <vt:lpstr>PowerPoint Presentation</vt:lpstr>
      <vt:lpstr>Mechanism of Action</vt:lpstr>
      <vt:lpstr>PowerPoint Presentation</vt:lpstr>
      <vt:lpstr>Selectivity</vt:lpstr>
      <vt:lpstr>Resistance</vt:lpstr>
      <vt:lpstr>Genetic Engineering</vt:lpstr>
      <vt:lpstr>Symptomology</vt:lpstr>
      <vt:lpstr>PowerPoint Presentation</vt:lpstr>
    </vt:vector>
  </TitlesOfParts>
  <Company>UF/IFAS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Macdonald,Gregory E</dc:creator>
  <cp:lastModifiedBy>Greg</cp:lastModifiedBy>
  <cp:revision>54</cp:revision>
  <cp:lastPrinted>2015-01-12T13:18:24Z</cp:lastPrinted>
  <dcterms:created xsi:type="dcterms:W3CDTF">2013-02-27T12:17:53Z</dcterms:created>
  <dcterms:modified xsi:type="dcterms:W3CDTF">2015-04-07T02:01:18Z</dcterms:modified>
</cp:coreProperties>
</file>