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7" r:id="rId1"/>
  </p:sldMasterIdLst>
  <p:notesMasterIdLst>
    <p:notesMasterId r:id="rId29"/>
  </p:notesMasterIdLst>
  <p:handoutMasterIdLst>
    <p:handoutMasterId r:id="rId30"/>
  </p:handoutMasterIdLst>
  <p:sldIdLst>
    <p:sldId id="527" r:id="rId2"/>
    <p:sldId id="505" r:id="rId3"/>
    <p:sldId id="405" r:id="rId4"/>
    <p:sldId id="443" r:id="rId5"/>
    <p:sldId id="367" r:id="rId6"/>
    <p:sldId id="350" r:id="rId7"/>
    <p:sldId id="500" r:id="rId8"/>
    <p:sldId id="458" r:id="rId9"/>
    <p:sldId id="454" r:id="rId10"/>
    <p:sldId id="513" r:id="rId11"/>
    <p:sldId id="516" r:id="rId12"/>
    <p:sldId id="517" r:id="rId13"/>
    <p:sldId id="522" r:id="rId14"/>
    <p:sldId id="485" r:id="rId15"/>
    <p:sldId id="524" r:id="rId16"/>
    <p:sldId id="528" r:id="rId17"/>
    <p:sldId id="529" r:id="rId18"/>
    <p:sldId id="531" r:id="rId19"/>
    <p:sldId id="507" r:id="rId20"/>
    <p:sldId id="331" r:id="rId21"/>
    <p:sldId id="511" r:id="rId22"/>
    <p:sldId id="512" r:id="rId23"/>
    <p:sldId id="514" r:id="rId24"/>
    <p:sldId id="515" r:id="rId25"/>
    <p:sldId id="523" r:id="rId26"/>
    <p:sldId id="525" r:id="rId27"/>
    <p:sldId id="526" r:id="rId28"/>
  </p:sldIdLst>
  <p:sldSz cx="9144000" cy="6858000" type="screen4x3"/>
  <p:notesSz cx="7010400" cy="9296400"/>
  <p:defaultTextStyle>
    <a:defPPr>
      <a:defRPr lang="en-US"/>
    </a:defPPr>
    <a:lvl1pPr algn="l" rtl="0" eaLnBrk="0" fontAlgn="base" hangingPunct="0">
      <a:spcBef>
        <a:spcPct val="0"/>
      </a:spcBef>
      <a:spcAft>
        <a:spcPct val="0"/>
      </a:spcAft>
      <a:defRPr sz="2800" b="1" kern="1200">
        <a:solidFill>
          <a:srgbClr val="FF0000"/>
        </a:solidFill>
        <a:latin typeface="Times New Roman" pitchFamily="18" charset="0"/>
        <a:ea typeface="+mn-ea"/>
        <a:cs typeface="+mn-cs"/>
      </a:defRPr>
    </a:lvl1pPr>
    <a:lvl2pPr marL="457200" algn="l" rtl="0" eaLnBrk="0" fontAlgn="base" hangingPunct="0">
      <a:spcBef>
        <a:spcPct val="0"/>
      </a:spcBef>
      <a:spcAft>
        <a:spcPct val="0"/>
      </a:spcAft>
      <a:defRPr sz="2800" b="1" kern="1200">
        <a:solidFill>
          <a:srgbClr val="FF0000"/>
        </a:solidFill>
        <a:latin typeface="Times New Roman" pitchFamily="18" charset="0"/>
        <a:ea typeface="+mn-ea"/>
        <a:cs typeface="+mn-cs"/>
      </a:defRPr>
    </a:lvl2pPr>
    <a:lvl3pPr marL="914400" algn="l" rtl="0" eaLnBrk="0" fontAlgn="base" hangingPunct="0">
      <a:spcBef>
        <a:spcPct val="0"/>
      </a:spcBef>
      <a:spcAft>
        <a:spcPct val="0"/>
      </a:spcAft>
      <a:defRPr sz="2800" b="1" kern="1200">
        <a:solidFill>
          <a:srgbClr val="FF0000"/>
        </a:solidFill>
        <a:latin typeface="Times New Roman" pitchFamily="18" charset="0"/>
        <a:ea typeface="+mn-ea"/>
        <a:cs typeface="+mn-cs"/>
      </a:defRPr>
    </a:lvl3pPr>
    <a:lvl4pPr marL="1371600" algn="l" rtl="0" eaLnBrk="0" fontAlgn="base" hangingPunct="0">
      <a:spcBef>
        <a:spcPct val="0"/>
      </a:spcBef>
      <a:spcAft>
        <a:spcPct val="0"/>
      </a:spcAft>
      <a:defRPr sz="2800" b="1" kern="1200">
        <a:solidFill>
          <a:srgbClr val="FF0000"/>
        </a:solidFill>
        <a:latin typeface="Times New Roman" pitchFamily="18" charset="0"/>
        <a:ea typeface="+mn-ea"/>
        <a:cs typeface="+mn-cs"/>
      </a:defRPr>
    </a:lvl4pPr>
    <a:lvl5pPr marL="1828800" algn="l" rtl="0" eaLnBrk="0" fontAlgn="base" hangingPunct="0">
      <a:spcBef>
        <a:spcPct val="0"/>
      </a:spcBef>
      <a:spcAft>
        <a:spcPct val="0"/>
      </a:spcAft>
      <a:defRPr sz="2800" b="1" kern="1200">
        <a:solidFill>
          <a:srgbClr val="FF0000"/>
        </a:solidFill>
        <a:latin typeface="Times New Roman" pitchFamily="18" charset="0"/>
        <a:ea typeface="+mn-ea"/>
        <a:cs typeface="+mn-cs"/>
      </a:defRPr>
    </a:lvl5pPr>
    <a:lvl6pPr marL="2286000" algn="l" defTabSz="914400" rtl="0" eaLnBrk="1" latinLnBrk="0" hangingPunct="1">
      <a:defRPr sz="2800" b="1" kern="1200">
        <a:solidFill>
          <a:srgbClr val="FF0000"/>
        </a:solidFill>
        <a:latin typeface="Times New Roman" pitchFamily="18" charset="0"/>
        <a:ea typeface="+mn-ea"/>
        <a:cs typeface="+mn-cs"/>
      </a:defRPr>
    </a:lvl6pPr>
    <a:lvl7pPr marL="2743200" algn="l" defTabSz="914400" rtl="0" eaLnBrk="1" latinLnBrk="0" hangingPunct="1">
      <a:defRPr sz="2800" b="1" kern="1200">
        <a:solidFill>
          <a:srgbClr val="FF0000"/>
        </a:solidFill>
        <a:latin typeface="Times New Roman" pitchFamily="18" charset="0"/>
        <a:ea typeface="+mn-ea"/>
        <a:cs typeface="+mn-cs"/>
      </a:defRPr>
    </a:lvl7pPr>
    <a:lvl8pPr marL="3200400" algn="l" defTabSz="914400" rtl="0" eaLnBrk="1" latinLnBrk="0" hangingPunct="1">
      <a:defRPr sz="2800" b="1" kern="1200">
        <a:solidFill>
          <a:srgbClr val="FF0000"/>
        </a:solidFill>
        <a:latin typeface="Times New Roman" pitchFamily="18" charset="0"/>
        <a:ea typeface="+mn-ea"/>
        <a:cs typeface="+mn-cs"/>
      </a:defRPr>
    </a:lvl8pPr>
    <a:lvl9pPr marL="3657600" algn="l" defTabSz="914400" rtl="0" eaLnBrk="1" latinLnBrk="0" hangingPunct="1">
      <a:defRPr sz="2800" b="1" kern="1200">
        <a:solidFill>
          <a:srgbClr val="FF0000"/>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287850"/>
    <a:srgbClr val="CC0000"/>
    <a:srgbClr val="339933"/>
    <a:srgbClr val="EAEAEA"/>
    <a:srgbClr val="FF33CC"/>
    <a:srgbClr val="FF99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autoAdjust="0"/>
  </p:normalViewPr>
  <p:slideViewPr>
    <p:cSldViewPr showGuides="1">
      <p:cViewPr varScale="1">
        <p:scale>
          <a:sx n="74" d="100"/>
          <a:sy n="74" d="100"/>
        </p:scale>
        <p:origin x="-960" y="-10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80" d="100"/>
        <a:sy n="80" d="100"/>
      </p:scale>
      <p:origin x="0" y="0"/>
    </p:cViewPr>
  </p:sorterViewPr>
  <p:notesViewPr>
    <p:cSldViewPr showGuides="1">
      <p:cViewPr>
        <p:scale>
          <a:sx n="75" d="100"/>
          <a:sy n="75" d="100"/>
        </p:scale>
        <p:origin x="-1272" y="798"/>
      </p:cViewPr>
      <p:guideLst>
        <p:guide orient="horz" pos="2928"/>
        <p:guide pos="220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slide" Target="slides/slide19.xml"/><Relationship Id="rId1"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8" tIns="46554" rIns="93108" bIns="46554" numCol="1" anchor="t" anchorCtr="0" compatLnSpc="1">
            <a:prstTxWarp prst="textNoShape">
              <a:avLst/>
            </a:prstTxWarp>
          </a:bodyPr>
          <a:lstStyle>
            <a:lvl1pPr defTabSz="931863">
              <a:defRPr sz="1200" b="0">
                <a:solidFill>
                  <a:schemeClr val="tx1"/>
                </a:solidFill>
              </a:defRPr>
            </a:lvl1pPr>
          </a:lstStyle>
          <a:p>
            <a:pPr>
              <a:defRPr/>
            </a:pPr>
            <a:endParaRPr lang="en-US"/>
          </a:p>
        </p:txBody>
      </p:sp>
      <p:sp>
        <p:nvSpPr>
          <p:cNvPr id="47107" name="Rectangle 3"/>
          <p:cNvSpPr>
            <a:spLocks noGrp="1" noChangeArrowheads="1"/>
          </p:cNvSpPr>
          <p:nvPr>
            <p:ph type="dt" sz="quarter" idx="1"/>
          </p:nvPr>
        </p:nvSpPr>
        <p:spPr bwMode="auto">
          <a:xfrm>
            <a:off x="3973513" y="0"/>
            <a:ext cx="303688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8" tIns="46554" rIns="93108" bIns="46554" numCol="1" anchor="t" anchorCtr="0" compatLnSpc="1">
            <a:prstTxWarp prst="textNoShape">
              <a:avLst/>
            </a:prstTxWarp>
          </a:bodyPr>
          <a:lstStyle>
            <a:lvl1pPr algn="r" defTabSz="931863">
              <a:defRPr sz="1200" b="0">
                <a:solidFill>
                  <a:schemeClr val="tx1"/>
                </a:solidFill>
              </a:defRPr>
            </a:lvl1pPr>
          </a:lstStyle>
          <a:p>
            <a:pPr>
              <a:defRPr/>
            </a:pPr>
            <a:endParaRPr lang="en-US"/>
          </a:p>
        </p:txBody>
      </p:sp>
      <p:sp>
        <p:nvSpPr>
          <p:cNvPr id="47108" name="Rectangle 4"/>
          <p:cNvSpPr>
            <a:spLocks noGrp="1" noChangeArrowheads="1"/>
          </p:cNvSpPr>
          <p:nvPr>
            <p:ph type="ftr" sz="quarter" idx="2"/>
          </p:nvPr>
        </p:nvSpPr>
        <p:spPr bwMode="auto">
          <a:xfrm>
            <a:off x="0" y="8831263"/>
            <a:ext cx="303688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8" tIns="46554" rIns="93108" bIns="46554" numCol="1" anchor="b" anchorCtr="0" compatLnSpc="1">
            <a:prstTxWarp prst="textNoShape">
              <a:avLst/>
            </a:prstTxWarp>
          </a:bodyPr>
          <a:lstStyle>
            <a:lvl1pPr defTabSz="931863">
              <a:defRPr sz="1200" b="0">
                <a:solidFill>
                  <a:schemeClr val="tx1"/>
                </a:solidFill>
              </a:defRPr>
            </a:lvl1pPr>
          </a:lstStyle>
          <a:p>
            <a:pPr>
              <a:defRPr/>
            </a:pPr>
            <a:endParaRPr lang="en-US"/>
          </a:p>
        </p:txBody>
      </p:sp>
      <p:sp>
        <p:nvSpPr>
          <p:cNvPr id="47109" name="Rectangle 5"/>
          <p:cNvSpPr>
            <a:spLocks noGrp="1" noChangeArrowheads="1"/>
          </p:cNvSpPr>
          <p:nvPr>
            <p:ph type="sldNum" sz="quarter" idx="3"/>
          </p:nvPr>
        </p:nvSpPr>
        <p:spPr bwMode="auto">
          <a:xfrm>
            <a:off x="3973513" y="8831263"/>
            <a:ext cx="303688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8" tIns="46554" rIns="93108" bIns="46554" numCol="1" anchor="b" anchorCtr="0" compatLnSpc="1">
            <a:prstTxWarp prst="textNoShape">
              <a:avLst/>
            </a:prstTxWarp>
          </a:bodyPr>
          <a:lstStyle>
            <a:lvl1pPr algn="r" defTabSz="931863">
              <a:defRPr sz="1200" b="0">
                <a:solidFill>
                  <a:schemeClr val="tx1"/>
                </a:solidFill>
              </a:defRPr>
            </a:lvl1pPr>
          </a:lstStyle>
          <a:p>
            <a:pPr>
              <a:defRPr/>
            </a:pPr>
            <a:fld id="{656D6FFE-1185-418A-A26E-E8D687E523C2}" type="slidenum">
              <a:rPr lang="en-US"/>
              <a:pPr>
                <a:defRPr/>
              </a:pPr>
              <a:t>‹#›</a:t>
            </a:fld>
            <a:endParaRPr lang="en-US"/>
          </a:p>
        </p:txBody>
      </p:sp>
    </p:spTree>
    <p:extLst>
      <p:ext uri="{BB962C8B-B14F-4D97-AF65-F5344CB8AC3E}">
        <p14:creationId xmlns:p14="http://schemas.microsoft.com/office/powerpoint/2010/main" val="1994424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765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5" tIns="46049" rIns="92095" bIns="46049" numCol="1" anchor="t" anchorCtr="0" compatLnSpc="1">
            <a:prstTxWarp prst="textNoShape">
              <a:avLst/>
            </a:prstTxWarp>
          </a:bodyPr>
          <a:lstStyle>
            <a:lvl1pPr defTabSz="922338">
              <a:defRPr sz="1200" b="0">
                <a:solidFill>
                  <a:srgbClr val="009999"/>
                </a:solidFill>
              </a:defRPr>
            </a:lvl1pPr>
          </a:lstStyle>
          <a:p>
            <a:pPr>
              <a:defRPr/>
            </a:pPr>
            <a:endParaRPr lang="en-US"/>
          </a:p>
        </p:txBody>
      </p:sp>
      <p:sp>
        <p:nvSpPr>
          <p:cNvPr id="97283" name="Rectangle 3"/>
          <p:cNvSpPr>
            <a:spLocks noGrp="1" noChangeArrowheads="1"/>
          </p:cNvSpPr>
          <p:nvPr>
            <p:ph type="dt" idx="1"/>
          </p:nvPr>
        </p:nvSpPr>
        <p:spPr bwMode="auto">
          <a:xfrm>
            <a:off x="4000500" y="0"/>
            <a:ext cx="29987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5" tIns="46049" rIns="92095" bIns="46049" numCol="1" anchor="t" anchorCtr="0" compatLnSpc="1">
            <a:prstTxWarp prst="textNoShape">
              <a:avLst/>
            </a:prstTxWarp>
          </a:bodyPr>
          <a:lstStyle>
            <a:lvl1pPr algn="r" defTabSz="922338">
              <a:defRPr sz="1200" b="0">
                <a:solidFill>
                  <a:srgbClr val="009999"/>
                </a:solidFill>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1146175" y="690563"/>
            <a:ext cx="4706938" cy="35306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22338" y="4449763"/>
            <a:ext cx="5154612"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5" tIns="46049" rIns="92095" bIns="4604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7286" name="Rectangle 6"/>
          <p:cNvSpPr>
            <a:spLocks noGrp="1" noChangeArrowheads="1"/>
          </p:cNvSpPr>
          <p:nvPr>
            <p:ph type="ftr" sz="quarter" idx="4"/>
          </p:nvPr>
        </p:nvSpPr>
        <p:spPr bwMode="auto">
          <a:xfrm>
            <a:off x="0" y="8823325"/>
            <a:ext cx="30765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5" tIns="46049" rIns="92095" bIns="46049" numCol="1" anchor="b" anchorCtr="0" compatLnSpc="1">
            <a:prstTxWarp prst="textNoShape">
              <a:avLst/>
            </a:prstTxWarp>
          </a:bodyPr>
          <a:lstStyle>
            <a:lvl1pPr defTabSz="922338">
              <a:defRPr sz="1200" b="0">
                <a:solidFill>
                  <a:srgbClr val="009999"/>
                </a:solidFill>
              </a:defRPr>
            </a:lvl1pPr>
          </a:lstStyle>
          <a:p>
            <a:pPr>
              <a:defRPr/>
            </a:pPr>
            <a:endParaRPr lang="en-US"/>
          </a:p>
        </p:txBody>
      </p:sp>
      <p:sp>
        <p:nvSpPr>
          <p:cNvPr id="97287" name="Rectangle 7"/>
          <p:cNvSpPr>
            <a:spLocks noGrp="1" noChangeArrowheads="1"/>
          </p:cNvSpPr>
          <p:nvPr>
            <p:ph type="sldNum" sz="quarter" idx="5"/>
          </p:nvPr>
        </p:nvSpPr>
        <p:spPr bwMode="auto">
          <a:xfrm>
            <a:off x="4000500" y="8823325"/>
            <a:ext cx="29987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5" tIns="46049" rIns="92095" bIns="46049" numCol="1" anchor="b" anchorCtr="0" compatLnSpc="1">
            <a:prstTxWarp prst="textNoShape">
              <a:avLst/>
            </a:prstTxWarp>
          </a:bodyPr>
          <a:lstStyle>
            <a:lvl1pPr algn="r" defTabSz="922338">
              <a:defRPr sz="1200" b="0">
                <a:solidFill>
                  <a:srgbClr val="009999"/>
                </a:solidFill>
              </a:defRPr>
            </a:lvl1pPr>
          </a:lstStyle>
          <a:p>
            <a:pPr>
              <a:defRPr/>
            </a:pPr>
            <a:fld id="{7CDDD550-0D7F-4905-966D-67EB0A969774}" type="slidenum">
              <a:rPr lang="en-US"/>
              <a:pPr>
                <a:defRPr/>
              </a:pPr>
              <a:t>‹#›</a:t>
            </a:fld>
            <a:endParaRPr lang="en-US"/>
          </a:p>
        </p:txBody>
      </p:sp>
    </p:spTree>
    <p:extLst>
      <p:ext uri="{BB962C8B-B14F-4D97-AF65-F5344CB8AC3E}">
        <p14:creationId xmlns:p14="http://schemas.microsoft.com/office/powerpoint/2010/main" val="16268534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59AE172F-A0E1-4A9D-BE0F-206F459AD333}" type="slidenum">
              <a:rPr lang="en-US" altLang="en-US" sz="1200" b="0" smtClean="0">
                <a:solidFill>
                  <a:srgbClr val="009999"/>
                </a:solidFill>
              </a:rPr>
              <a:pPr/>
              <a:t>2</a:t>
            </a:fld>
            <a:endParaRPr lang="en-US" altLang="en-US" sz="1200" b="0" smtClean="0">
              <a:solidFill>
                <a:srgbClr val="009999"/>
              </a:solidFill>
            </a:endParaRPr>
          </a:p>
        </p:txBody>
      </p:sp>
      <p:sp>
        <p:nvSpPr>
          <p:cNvPr id="39939" name="Rectangle 2"/>
          <p:cNvSpPr>
            <a:spLocks noGrp="1" noRot="1" noChangeAspect="1" noChangeArrowheads="1" noTextEdit="1"/>
          </p:cNvSpPr>
          <p:nvPr>
            <p:ph type="sldImg"/>
          </p:nvPr>
        </p:nvSpPr>
        <p:spPr>
          <a:xfrm>
            <a:off x="1557338" y="987425"/>
            <a:ext cx="3897312" cy="2922588"/>
          </a:xfrm>
          <a:ln/>
        </p:spPr>
      </p:sp>
      <p:sp>
        <p:nvSpPr>
          <p:cNvPr id="39940" name="Rectangle 3"/>
          <p:cNvSpPr>
            <a:spLocks noGrp="1" noChangeArrowheads="1"/>
          </p:cNvSpPr>
          <p:nvPr>
            <p:ph type="body" idx="1"/>
          </p:nvPr>
        </p:nvSpPr>
        <p:spPr>
          <a:xfrm>
            <a:off x="927100" y="4414838"/>
            <a:ext cx="5153025" cy="4183062"/>
          </a:xfrm>
          <a:noFill/>
        </p:spPr>
        <p:txBody>
          <a:bodyPr lIns="92064" tIns="46034" rIns="92064" bIns="46034"/>
          <a:lstStyle/>
          <a:p>
            <a:pPr>
              <a:lnSpc>
                <a:spcPct val="90000"/>
              </a:lnSpc>
            </a:pPr>
            <a:r>
              <a:rPr lang="en-US" altLang="en-US" sz="1600" b="1" smtClean="0"/>
              <a:t>One of our standard ways</a:t>
            </a:r>
            <a:r>
              <a:rPr lang="en-US" altLang="en-US" sz="1600" smtClean="0"/>
              <a:t> to look at adjuvants where we list the </a:t>
            </a:r>
            <a:r>
              <a:rPr lang="en-US" altLang="en-US" sz="1600" b="1" i="1" smtClean="0"/>
              <a:t>various aspects of the application process that </a:t>
            </a:r>
          </a:p>
          <a:p>
            <a:pPr>
              <a:lnSpc>
                <a:spcPct val="90000"/>
              </a:lnSpc>
            </a:pPr>
            <a:r>
              <a:rPr lang="en-US" altLang="en-US" sz="1600" b="1" smtClean="0"/>
              <a:t>formulations and adjuvants influence:</a:t>
            </a:r>
          </a:p>
          <a:p>
            <a:pPr>
              <a:lnSpc>
                <a:spcPct val="90000"/>
              </a:lnSpc>
            </a:pPr>
            <a:r>
              <a:rPr lang="en-US" altLang="en-US" sz="1600" b="1" smtClean="0"/>
              <a:t>Formulation/Spray Tank: </a:t>
            </a:r>
            <a:r>
              <a:rPr lang="en-US" altLang="en-US" sz="1600" smtClean="0"/>
              <a:t>compatibility, solubility, stability, buffering, and foaming.</a:t>
            </a:r>
          </a:p>
          <a:p>
            <a:pPr>
              <a:lnSpc>
                <a:spcPct val="90000"/>
              </a:lnSpc>
            </a:pPr>
            <a:r>
              <a:rPr lang="en-US" altLang="en-US" sz="1600" smtClean="0"/>
              <a:t> </a:t>
            </a:r>
            <a:r>
              <a:rPr lang="en-US" altLang="en-US" sz="1600" b="1" smtClean="0"/>
              <a:t>Spray atomization:  </a:t>
            </a:r>
            <a:r>
              <a:rPr lang="en-US" altLang="en-US" sz="1600" smtClean="0"/>
              <a:t>drift and evaporation</a:t>
            </a:r>
            <a:endParaRPr lang="en-US" altLang="en-US" sz="1600" i="1" smtClean="0"/>
          </a:p>
          <a:p>
            <a:pPr>
              <a:lnSpc>
                <a:spcPct val="90000"/>
              </a:lnSpc>
            </a:pPr>
            <a:r>
              <a:rPr lang="en-US" altLang="en-US" sz="1600" b="1" smtClean="0"/>
              <a:t> Spray Retention:  </a:t>
            </a:r>
            <a:r>
              <a:rPr lang="en-US" altLang="en-US" sz="1600" smtClean="0"/>
              <a:t>reflection and adhesion</a:t>
            </a:r>
            <a:endParaRPr lang="en-US" altLang="en-US" sz="1600" i="1" smtClean="0"/>
          </a:p>
          <a:p>
            <a:pPr>
              <a:lnSpc>
                <a:spcPct val="90000"/>
              </a:lnSpc>
            </a:pPr>
            <a:r>
              <a:rPr lang="en-US" altLang="en-US" sz="1600" i="1" smtClean="0"/>
              <a:t> </a:t>
            </a:r>
            <a:r>
              <a:rPr lang="en-US" altLang="en-US" sz="1600" b="1" smtClean="0"/>
              <a:t>Deposit modification:  </a:t>
            </a:r>
            <a:r>
              <a:rPr lang="en-US" altLang="en-US" sz="1600" smtClean="0"/>
              <a:t> including wetting, spreading, physical form of the deposit, and effects on the solubilization of the ingredients in the deposit and the leaf surface components</a:t>
            </a:r>
            <a:endParaRPr lang="en-US" altLang="en-US" sz="1600" i="1" smtClean="0"/>
          </a:p>
          <a:p>
            <a:pPr>
              <a:lnSpc>
                <a:spcPct val="90000"/>
              </a:lnSpc>
            </a:pPr>
            <a:r>
              <a:rPr lang="en-US" altLang="en-US" sz="1600" b="1" smtClean="0"/>
              <a:t> Penetration:</a:t>
            </a:r>
          </a:p>
          <a:p>
            <a:pPr>
              <a:lnSpc>
                <a:spcPct val="90000"/>
              </a:lnSpc>
            </a:pPr>
            <a:endParaRPr lang="en-US" altLang="en-US" sz="1600" b="1" smtClean="0"/>
          </a:p>
          <a:p>
            <a:pPr>
              <a:lnSpc>
                <a:spcPct val="90000"/>
              </a:lnSpc>
            </a:pPr>
            <a:r>
              <a:rPr lang="en-US" altLang="en-US" sz="1600" b="1" smtClean="0"/>
              <a:t>and we can debate later whether adjuvants influence </a:t>
            </a:r>
          </a:p>
          <a:p>
            <a:pPr>
              <a:lnSpc>
                <a:spcPct val="90000"/>
              </a:lnSpc>
            </a:pPr>
            <a:r>
              <a:rPr lang="en-US" altLang="en-US" sz="1600" b="1" smtClean="0"/>
              <a:t>TRANSLOCATION DIRECTLY.</a:t>
            </a:r>
            <a:endParaRPr lang="en-US" altLang="en-US" sz="16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25F7ADE9-A768-40D7-B9DD-12DB572004A0}" type="slidenum">
              <a:rPr lang="en-US" altLang="en-US" sz="1200" b="0" smtClean="0">
                <a:solidFill>
                  <a:srgbClr val="009999"/>
                </a:solidFill>
              </a:rPr>
              <a:pPr/>
              <a:t>11</a:t>
            </a:fld>
            <a:endParaRPr lang="en-US" altLang="en-US" sz="1200" b="0" smtClean="0">
              <a:solidFill>
                <a:srgbClr val="009999"/>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lIns="91415" tIns="45708" rIns="91415" bIns="45708"/>
          <a:lstStyle/>
          <a:p>
            <a:r>
              <a:rPr lang="en-US" altLang="en-US" sz="1800" b="1" i="1" smtClean="0">
                <a:cs typeface="Times New Roman" pitchFamily="18" charset="0"/>
              </a:rPr>
              <a:t>As we all know, biologicals can be very susceptible to degradation.</a:t>
            </a:r>
          </a:p>
          <a:p>
            <a:endParaRPr lang="en-US" altLang="en-US" sz="1800" b="1" smtClean="0">
              <a:cs typeface="Times New Roman" pitchFamily="18" charset="0"/>
            </a:endParaRPr>
          </a:p>
          <a:p>
            <a:r>
              <a:rPr lang="en-US" altLang="en-US" sz="1800" b="1" smtClean="0">
                <a:cs typeface="Times New Roman" pitchFamily="18" charset="0"/>
              </a:rPr>
              <a:t>This is a “WOW” formulation!   “WOW” means great excitement in English.  </a:t>
            </a:r>
            <a:r>
              <a:rPr lang="en-US" altLang="en-US" sz="1800" smtClean="0">
                <a:cs typeface="Times New Roman" pitchFamily="18" charset="0"/>
              </a:rPr>
              <a:t> I am not sure this formulation will bring great excitement.  The “WOW”  means forming a </a:t>
            </a:r>
            <a:r>
              <a:rPr lang="en-US" altLang="en-US" sz="1800" b="1" smtClean="0">
                <a:cs typeface="Times New Roman" pitchFamily="18" charset="0"/>
              </a:rPr>
              <a:t>w</a:t>
            </a:r>
            <a:r>
              <a:rPr lang="en-US" altLang="en-US" sz="1800" smtClean="0">
                <a:cs typeface="Times New Roman" pitchFamily="18" charset="0"/>
              </a:rPr>
              <a:t>ater droplet inside an </a:t>
            </a:r>
            <a:r>
              <a:rPr lang="en-US" altLang="en-US" sz="1800" b="1" smtClean="0">
                <a:cs typeface="Times New Roman" pitchFamily="18" charset="0"/>
              </a:rPr>
              <a:t>o</a:t>
            </a:r>
            <a:r>
              <a:rPr lang="en-US" altLang="en-US" sz="1800" smtClean="0">
                <a:cs typeface="Times New Roman" pitchFamily="18" charset="0"/>
              </a:rPr>
              <a:t>il droplet that is in </a:t>
            </a:r>
            <a:r>
              <a:rPr lang="en-US" altLang="en-US" sz="1800" b="1" smtClean="0">
                <a:cs typeface="Times New Roman" pitchFamily="18" charset="0"/>
              </a:rPr>
              <a:t>w</a:t>
            </a:r>
            <a:r>
              <a:rPr lang="en-US" altLang="en-US" sz="1800" smtClean="0">
                <a:cs typeface="Times New Roman" pitchFamily="18" charset="0"/>
              </a:rPr>
              <a:t>ater.</a:t>
            </a:r>
            <a:endParaRPr lang="en-US" altLang="en-US" sz="1800" b="1" smtClean="0">
              <a:cs typeface="Times New Roman" pitchFamily="18" charset="0"/>
            </a:endParaRPr>
          </a:p>
          <a:p>
            <a:r>
              <a:rPr lang="en-US" altLang="en-US" sz="1800" b="1" smtClean="0">
                <a:cs typeface="Times New Roman" pitchFamily="18" charset="0"/>
              </a:rPr>
              <a:t>It gives you the opportunity to put you active inside the innermost droplet</a:t>
            </a:r>
            <a:r>
              <a:rPr lang="en-US" altLang="en-US" sz="1800" smtClean="0">
                <a:cs typeface="Times New Roman" pitchFamily="18" charset="0"/>
              </a:rPr>
              <a:t> and </a:t>
            </a:r>
            <a:r>
              <a:rPr lang="en-US" altLang="en-US" sz="1800" b="1" smtClean="0">
                <a:cs typeface="Times New Roman" pitchFamily="18" charset="0"/>
              </a:rPr>
              <a:t>protect it.</a:t>
            </a:r>
            <a:endParaRPr lang="en-US" altLang="en-US" sz="1800" smtClean="0">
              <a:cs typeface="Times New Roman" pitchFamily="18" charset="0"/>
            </a:endParaRPr>
          </a:p>
          <a:p>
            <a:r>
              <a:rPr lang="en-US" altLang="en-US" sz="1800" smtClean="0">
                <a:cs typeface="Times New Roman" pitchFamily="18" charset="0"/>
              </a:rPr>
              <a:t>A biological pesticide may need that protection.</a:t>
            </a:r>
            <a:endParaRPr lang="en-US" altLang="en-US" sz="1800" b="1" smtClean="0">
              <a:cs typeface="Times New Roman" pitchFamily="18" charset="0"/>
            </a:endParaRPr>
          </a:p>
          <a:p>
            <a:endParaRPr lang="en-US" altLang="en-US" sz="1800" b="1" smtClean="0">
              <a:cs typeface="Times New Roman" pitchFamily="18" charset="0"/>
            </a:endParaRPr>
          </a:p>
          <a:p>
            <a:r>
              <a:rPr lang="en-US" altLang="en-US" sz="1600" smtClean="0">
                <a:cs typeface="Times New Roman" pitchFamily="18" charset="0"/>
              </a:rPr>
              <a:t> </a:t>
            </a:r>
          </a:p>
          <a:p>
            <a:endParaRPr lang="en-US" altLang="en-US" sz="16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A2406F54-A539-43FB-9E81-99630FE48A2D}" type="slidenum">
              <a:rPr lang="en-US" altLang="en-US" sz="1200" b="0" smtClean="0">
                <a:solidFill>
                  <a:srgbClr val="009999"/>
                </a:solidFill>
              </a:rPr>
              <a:pPr/>
              <a:t>12</a:t>
            </a:fld>
            <a:endParaRPr lang="en-US" altLang="en-US" sz="1200" b="0" smtClean="0">
              <a:solidFill>
                <a:srgbClr val="009999"/>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lIns="91415" tIns="45708" rIns="91415" bIns="45708"/>
          <a:lstStyle/>
          <a:p>
            <a:r>
              <a:rPr lang="en-US" altLang="en-US" sz="1800" b="1" i="1" smtClean="0">
                <a:cs typeface="Times New Roman" pitchFamily="18" charset="0"/>
              </a:rPr>
              <a:t>Biotechnology has made its way into the agricultural adjuvant world!</a:t>
            </a:r>
          </a:p>
          <a:p>
            <a:endParaRPr lang="en-US" altLang="en-US" sz="1800" smtClean="0">
              <a:cs typeface="Times New Roman" pitchFamily="18" charset="0"/>
            </a:endParaRPr>
          </a:p>
          <a:p>
            <a:r>
              <a:rPr lang="en-US" altLang="en-US" sz="1800" smtClean="0">
                <a:cs typeface="Times New Roman" pitchFamily="18" charset="0"/>
              </a:rPr>
              <a:t>This is and interesting new development that definitely can be considered as bringing </a:t>
            </a:r>
            <a:r>
              <a:rPr lang="en-US" altLang="en-US" sz="1800" b="1" smtClean="0">
                <a:cs typeface="Times New Roman" pitchFamily="18" charset="0"/>
              </a:rPr>
              <a:t>biotechnology </a:t>
            </a:r>
            <a:r>
              <a:rPr lang="en-US" altLang="en-US" sz="1800" smtClean="0">
                <a:cs typeface="Times New Roman" pitchFamily="18" charset="0"/>
              </a:rPr>
              <a:t>to </a:t>
            </a:r>
            <a:r>
              <a:rPr lang="en-US" altLang="en-US" sz="1800" b="1" smtClean="0">
                <a:cs typeface="Times New Roman" pitchFamily="18" charset="0"/>
              </a:rPr>
              <a:t>adjuvant technology. </a:t>
            </a:r>
          </a:p>
          <a:p>
            <a:endParaRPr lang="en-US" altLang="en-US" sz="1800" b="1" smtClean="0">
              <a:cs typeface="Times New Roman" pitchFamily="18" charset="0"/>
            </a:endParaRPr>
          </a:p>
          <a:p>
            <a:r>
              <a:rPr lang="en-US" altLang="en-US" sz="1800" b="1" smtClean="0">
                <a:cs typeface="Times New Roman" pitchFamily="18" charset="0"/>
              </a:rPr>
              <a:t>You attach a protein to the pesticide that can specifically target or bind to the location on the plant that you want it delivered to!   Biotechnology may help us get ‘specific targeting’.</a:t>
            </a:r>
          </a:p>
          <a:p>
            <a:r>
              <a:rPr lang="en-US" altLang="en-US" sz="1800" smtClean="0">
                <a:cs typeface="Times New Roman" pitchFamily="18" charset="0"/>
              </a:rPr>
              <a:t> </a:t>
            </a:r>
          </a:p>
          <a:p>
            <a:endParaRPr lang="en-US" altLang="en-US" sz="18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AA192966-AAC9-4721-AC74-69D4819A792A}" type="slidenum">
              <a:rPr lang="en-US" altLang="en-US" sz="1200" b="0" smtClean="0">
                <a:solidFill>
                  <a:srgbClr val="009999"/>
                </a:solidFill>
              </a:rPr>
              <a:pPr/>
              <a:t>13</a:t>
            </a:fld>
            <a:endParaRPr lang="en-US" altLang="en-US" sz="1200" b="0" smtClean="0">
              <a:solidFill>
                <a:srgbClr val="009999"/>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r>
              <a:rPr lang="en-US" altLang="en-US" sz="1800" smtClean="0">
                <a:solidFill>
                  <a:srgbClr val="333333"/>
                </a:solidFill>
              </a:rPr>
              <a:t>This technology make uniformly sized granules with improved stability so that exactly formed blends can be made in small quantities to user specifications.  </a:t>
            </a:r>
          </a:p>
          <a:p>
            <a:endParaRPr lang="en-US" altLang="en-US" sz="18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9776A47E-5419-4240-80A6-78D1144000EB}" type="slidenum">
              <a:rPr lang="en-US" altLang="en-US" sz="1200" b="0" smtClean="0">
                <a:solidFill>
                  <a:srgbClr val="009999"/>
                </a:solidFill>
              </a:rPr>
              <a:pPr/>
              <a:t>14</a:t>
            </a:fld>
            <a:endParaRPr lang="en-US" altLang="en-US" sz="1200" b="0" smtClean="0">
              <a:solidFill>
                <a:srgbClr val="009999"/>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r>
              <a:rPr lang="en-US" altLang="en-US" sz="1800" smtClean="0"/>
              <a:t>New microemulsion surfactant technologythat can microemulsify a wide variety of oil-phase chemistries under a wide range of conditions.  It allows water insoluble herbicides to be formulated in water.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2CE62397-DE72-4D7E-9308-1DFD0030DB9E}" type="slidenum">
              <a:rPr lang="en-US" altLang="en-US" sz="1200" b="0" smtClean="0">
                <a:solidFill>
                  <a:srgbClr val="009999"/>
                </a:solidFill>
              </a:rPr>
              <a:pPr/>
              <a:t>15</a:t>
            </a:fld>
            <a:endParaRPr lang="en-US" altLang="en-US" sz="1200" b="0" smtClean="0">
              <a:solidFill>
                <a:srgbClr val="009999"/>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r>
              <a:rPr lang="en-US" altLang="en-US" sz="1800" b="1" smtClean="0"/>
              <a:t>Without doubt, </a:t>
            </a:r>
            <a:r>
              <a:rPr lang="en-US" altLang="en-US" sz="1800" smtClean="0"/>
              <a:t>the biggest combination product was …</a:t>
            </a:r>
          </a:p>
          <a:p>
            <a:r>
              <a:rPr lang="en-US" altLang="en-US" sz="1800" smtClean="0"/>
              <a:t>(read slide)</a:t>
            </a:r>
          </a:p>
          <a:p>
            <a:endParaRPr lang="en-US" altLang="en-US" sz="1800" smtClean="0"/>
          </a:p>
          <a:p>
            <a:r>
              <a:rPr lang="en-US" altLang="en-US" sz="1800" smtClean="0"/>
              <a:t>Today we have products that combine all these features into one product.</a:t>
            </a:r>
          </a:p>
          <a:p>
            <a:endParaRPr lang="en-US" altLang="en-US" sz="1800" smtClean="0"/>
          </a:p>
          <a:p>
            <a:r>
              <a:rPr lang="en-US" altLang="en-US" sz="900" smtClean="0"/>
              <a:t>Combination products are often just for convenience.</a:t>
            </a:r>
          </a:p>
          <a:p>
            <a:endParaRPr lang="en-US" altLang="en-US" sz="900" smtClean="0"/>
          </a:p>
          <a:p>
            <a:r>
              <a:rPr lang="en-US" altLang="en-US" sz="900" smtClean="0"/>
              <a:t>Combinations can be convenient and help ovovercome mixing issues, but </a:t>
            </a:r>
          </a:p>
          <a:p>
            <a:r>
              <a:rPr lang="en-US" altLang="en-US" sz="900" smtClean="0"/>
              <a:t>often combination products are even more difficult to understand their chemical compositions </a:t>
            </a:r>
          </a:p>
          <a:p>
            <a:r>
              <a:rPr lang="en-US" altLang="en-US" sz="900" smtClean="0"/>
              <a:t>and </a:t>
            </a:r>
          </a:p>
          <a:p>
            <a:r>
              <a:rPr lang="en-US" altLang="en-US" sz="900" smtClean="0"/>
              <a:t>pesticide labels recommend adjuvant types, not combination types, so it can be more difficult to follow label instructions.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B5957CD2-F4A8-4F29-8190-092E21433D8C}" type="slidenum">
              <a:rPr lang="en-US" altLang="en-US" sz="1200" b="0" smtClean="0">
                <a:solidFill>
                  <a:srgbClr val="009999"/>
                </a:solidFill>
              </a:rPr>
              <a:pPr/>
              <a:t>19</a:t>
            </a:fld>
            <a:endParaRPr lang="en-US" altLang="en-US" sz="1200" b="0" smtClean="0">
              <a:solidFill>
                <a:srgbClr val="009999"/>
              </a:solidFill>
            </a:endParaRPr>
          </a:p>
        </p:txBody>
      </p:sp>
      <p:sp>
        <p:nvSpPr>
          <p:cNvPr id="53251" name="Rectangle 2"/>
          <p:cNvSpPr>
            <a:spLocks noGrp="1" noRot="1" noChangeAspect="1" noChangeArrowheads="1" noTextEdit="1"/>
          </p:cNvSpPr>
          <p:nvPr>
            <p:ph type="sldImg"/>
          </p:nvPr>
        </p:nvSpPr>
        <p:spPr>
          <a:xfrm>
            <a:off x="1182688" y="698500"/>
            <a:ext cx="4643437" cy="3482975"/>
          </a:xfrm>
          <a:ln w="12700" cap="flat"/>
        </p:spPr>
      </p:sp>
      <p:sp>
        <p:nvSpPr>
          <p:cNvPr id="53252" name="Rectangle 3"/>
          <p:cNvSpPr>
            <a:spLocks noGrp="1" noChangeArrowheads="1"/>
          </p:cNvSpPr>
          <p:nvPr>
            <p:ph type="body" idx="1"/>
          </p:nvPr>
        </p:nvSpPr>
        <p:spPr>
          <a:xfrm>
            <a:off x="933450" y="4416425"/>
            <a:ext cx="5143500" cy="4183063"/>
          </a:xfrm>
          <a:noFill/>
        </p:spPr>
        <p:txBody>
          <a:bodyPr lIns="93703" tIns="46849" rIns="93703" bIns="46849"/>
          <a:lstStyle/>
          <a:p>
            <a:r>
              <a:rPr lang="en-US" altLang="en-US" sz="1700" smtClean="0"/>
              <a:t>A few years ago, this slide was used to quantify pesticide loss from </a:t>
            </a:r>
            <a:r>
              <a:rPr lang="en-US" altLang="en-US" sz="1700" b="1" smtClean="0"/>
              <a:t>drift at 15%, rebound at 30%, and runoff at 20%.  </a:t>
            </a:r>
            <a:endParaRPr lang="en-US" altLang="en-US" sz="1700" smtClean="0"/>
          </a:p>
          <a:p>
            <a:r>
              <a:rPr lang="en-US" altLang="en-US" sz="1700" smtClean="0"/>
              <a:t>I think we all would agree these processes are important but these numbers are not exact.  They are interesting guesstimates for illustration.</a:t>
            </a:r>
          </a:p>
          <a:p>
            <a:endParaRPr lang="en-US" altLang="en-US" sz="1700" smtClean="0"/>
          </a:p>
          <a:p>
            <a:r>
              <a:rPr lang="en-US" altLang="en-US" sz="1700" smtClean="0"/>
              <a:t>There are four types of deposition aids:</a:t>
            </a:r>
          </a:p>
          <a:p>
            <a:r>
              <a:rPr lang="en-US" altLang="en-US" sz="1700" smtClean="0"/>
              <a:t>2 polymeric: polyacrylamide and guar  </a:t>
            </a:r>
          </a:p>
          <a:p>
            <a:r>
              <a:rPr lang="en-US" altLang="en-US" sz="1700" smtClean="0"/>
              <a:t>And</a:t>
            </a:r>
          </a:p>
          <a:p>
            <a:r>
              <a:rPr lang="en-US" altLang="en-US" sz="1700" smtClean="0"/>
              <a:t>2 non-polymeric: lecithin and evaporation retardants.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EE88A810-CE96-4707-9E7A-032875253CE9}" type="slidenum">
              <a:rPr lang="en-US" altLang="en-US" sz="1200" b="0" smtClean="0">
                <a:solidFill>
                  <a:srgbClr val="009999"/>
                </a:solidFill>
              </a:rPr>
              <a:pPr/>
              <a:t>20</a:t>
            </a:fld>
            <a:endParaRPr lang="en-US" altLang="en-US" sz="1200" b="0" smtClean="0">
              <a:solidFill>
                <a:srgbClr val="009999"/>
              </a:solidFill>
            </a:endParaRPr>
          </a:p>
        </p:txBody>
      </p:sp>
      <p:sp>
        <p:nvSpPr>
          <p:cNvPr id="54275" name="Rectangle 2"/>
          <p:cNvSpPr>
            <a:spLocks noGrp="1" noRot="1" noChangeAspect="1" noChangeArrowheads="1" noTextEdit="1"/>
          </p:cNvSpPr>
          <p:nvPr>
            <p:ph type="sldImg"/>
          </p:nvPr>
        </p:nvSpPr>
        <p:spPr>
          <a:xfrm>
            <a:off x="1317625" y="814388"/>
            <a:ext cx="4405313" cy="3303587"/>
          </a:xfrm>
          <a:ln w="12700" cap="flat">
            <a:solidFill>
              <a:schemeClr val="accent1"/>
            </a:solidFill>
          </a:ln>
        </p:spPr>
      </p:sp>
      <p:sp>
        <p:nvSpPr>
          <p:cNvPr id="54276" name="Rectangle 3"/>
          <p:cNvSpPr>
            <a:spLocks noGrp="1" noChangeArrowheads="1"/>
          </p:cNvSpPr>
          <p:nvPr>
            <p:ph type="body" idx="1"/>
          </p:nvPr>
        </p:nvSpPr>
        <p:spPr>
          <a:xfrm>
            <a:off x="933450" y="4378325"/>
            <a:ext cx="5143500" cy="4227513"/>
          </a:xfrm>
          <a:noFill/>
        </p:spPr>
        <p:txBody>
          <a:bodyPr lIns="93728" tIns="46861" rIns="93728" bIns="46861"/>
          <a:lstStyle/>
          <a:p>
            <a:r>
              <a:rPr lang="en-US" altLang="en-US" sz="1800" smtClean="0"/>
              <a:t>One very interesting technology to control droplet bounce </a:t>
            </a:r>
          </a:p>
          <a:p>
            <a:r>
              <a:rPr lang="en-US" altLang="en-US" sz="1800" smtClean="0"/>
              <a:t>is the guar-based adjuvant from Rhodia.  </a:t>
            </a:r>
          </a:p>
          <a:p>
            <a:r>
              <a:rPr lang="en-US" altLang="en-US" sz="1800" smtClean="0"/>
              <a:t>This adjuvant changes the viscosity or thickness of the spray droplets and prevent the bounce.</a:t>
            </a:r>
          </a:p>
          <a:p>
            <a:endParaRPr lang="en-US" altLang="en-US" sz="1600" smtClean="0"/>
          </a:p>
          <a:p>
            <a:endParaRPr lang="en-US" altLang="en-US" sz="1000" smtClean="0"/>
          </a:p>
          <a:p>
            <a:r>
              <a:rPr lang="en-US" altLang="en-US" sz="900" smtClean="0"/>
              <a:t>Some adjuvants are very good at influencing these processes.  </a:t>
            </a:r>
          </a:p>
          <a:p>
            <a:r>
              <a:rPr lang="en-US" altLang="en-US" sz="900" smtClean="0"/>
              <a:t>Rhodia published a paper in Nature on guar that received a lot of attention and led to claims of up to 50% reduction in pesticide rates in the popular press.  It made headlines when I was in Brazil at the IWCC and I was asked to comment on it.</a:t>
            </a:r>
          </a:p>
          <a:p>
            <a:r>
              <a:rPr lang="en-US" altLang="en-US" sz="900" smtClean="0"/>
              <a:t>Very interesting technology, but we are not ready to reduce pesticide rates that much yet.</a:t>
            </a:r>
          </a:p>
          <a:p>
            <a:r>
              <a:rPr lang="en-US" altLang="en-US" sz="900" smtClean="0"/>
              <a:t> </a:t>
            </a:r>
            <a:r>
              <a:rPr lang="en-US" altLang="en-US" sz="900" smtClean="0">
                <a:cs typeface="Times New Roman" pitchFamily="18" charset="0"/>
              </a:rPr>
              <a:t>Guar gum and guar derivatives along with fertilizer will control drift and enhance efficacy. These compositions are added to the spray tank.</a:t>
            </a:r>
          </a:p>
          <a:p>
            <a:r>
              <a:rPr lang="en-US" altLang="en-US" sz="900" smtClean="0">
                <a:cs typeface="Times New Roman" pitchFamily="18" charset="0"/>
              </a:rPr>
              <a:t>	US 6,534,563  Claims many types of polymers of specified flow and elongational viscosities. These include Polysaccharides,  PV-OH,  PV-phenylOH, EOs, POs, EO/POs, LS and many other polymer types.  </a:t>
            </a:r>
            <a:r>
              <a:rPr lang="en-US" altLang="en-US" sz="900" b="1" i="1" smtClean="0">
                <a:cs typeface="Times New Roman" pitchFamily="18" charset="0"/>
              </a:rPr>
              <a:t>This next patent teaches a novel particulate sticker that is very interesting</a:t>
            </a:r>
          </a:p>
          <a:p>
            <a:endParaRPr lang="en-US" altLang="en-US" sz="9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4FFF811E-F471-40AE-AB52-6FC43BF2884D}" type="slidenum">
              <a:rPr lang="en-US" altLang="en-US" sz="1200" b="0" smtClean="0">
                <a:solidFill>
                  <a:srgbClr val="009999"/>
                </a:solidFill>
              </a:rPr>
              <a:pPr/>
              <a:t>21</a:t>
            </a:fld>
            <a:endParaRPr lang="en-US" altLang="en-US" sz="1200" b="0" smtClean="0">
              <a:solidFill>
                <a:srgbClr val="009999"/>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lIns="91402" tIns="45701" rIns="91402" bIns="45701"/>
          <a:lstStyle/>
          <a:p>
            <a:r>
              <a:rPr lang="en-US" altLang="en-US" sz="1800" smtClean="0"/>
              <a:t>Sugar surfactants are very safe and can be very effective.  Their use is growing!</a:t>
            </a:r>
          </a:p>
          <a:p>
            <a:endParaRPr lang="en-US" altLang="en-US" sz="1800" smtClean="0"/>
          </a:p>
          <a:p>
            <a:r>
              <a:rPr lang="en-US" altLang="en-US" sz="1800" smtClean="0"/>
              <a:t>They are considered </a:t>
            </a:r>
            <a:r>
              <a:rPr lang="en-US" altLang="en-US" sz="1800" b="1" smtClean="0"/>
              <a:t>‘green surfactants’</a:t>
            </a:r>
            <a:r>
              <a:rPr lang="en-US" altLang="en-US" sz="1800" smtClean="0"/>
              <a:t> because they are safe to the environment.</a:t>
            </a:r>
          </a:p>
          <a:p>
            <a:endParaRPr lang="en-US" altLang="en-US" sz="18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93D75EFF-86FE-40F1-ACE2-3BF992988BC7}" type="slidenum">
              <a:rPr lang="en-US" altLang="en-US" sz="1200" b="0" smtClean="0">
                <a:solidFill>
                  <a:srgbClr val="009999"/>
                </a:solidFill>
              </a:rPr>
              <a:pPr/>
              <a:t>22</a:t>
            </a:fld>
            <a:endParaRPr lang="en-US" altLang="en-US" sz="1200" b="0" smtClean="0">
              <a:solidFill>
                <a:srgbClr val="009999"/>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r>
              <a:rPr lang="en-US" altLang="en-US" sz="1600" b="1" i="1" smtClean="0">
                <a:cs typeface="Times New Roman" pitchFamily="18" charset="0"/>
              </a:rPr>
              <a:t>Because of a “perceived” toxicity issue, we see patents for Alkylphenol ethoxylate replacements.</a:t>
            </a:r>
          </a:p>
          <a:p>
            <a:endParaRPr lang="en-US" altLang="en-US" sz="1600" b="1" i="1" smtClean="0">
              <a:cs typeface="Times New Roman" pitchFamily="18" charset="0"/>
            </a:endParaRPr>
          </a:p>
          <a:p>
            <a:r>
              <a:rPr lang="en-US" altLang="en-US" sz="1600" b="1" i="1" smtClean="0">
                <a:cs typeface="Times New Roman" pitchFamily="18" charset="0"/>
              </a:rPr>
              <a:t>These are new chemistries being promoted to be just as good as alkyl or nonyl phenol surfactants.</a:t>
            </a:r>
          </a:p>
          <a:p>
            <a:endParaRPr lang="en-US" altLang="en-US" sz="1600" b="1" i="1" smtClean="0">
              <a:cs typeface="Times New Roman" pitchFamily="18" charset="0"/>
            </a:endParaRPr>
          </a:p>
          <a:p>
            <a:r>
              <a:rPr lang="en-US" altLang="en-US" sz="1000" smtClean="0">
                <a:cs typeface="Times New Roman" pitchFamily="18" charset="0"/>
              </a:rPr>
              <a:t>This patent and application show Alkoxylated alkyl amine surfactants neutralized with Aromatic sulfonic acids or Tristyrylphenol EO Sulfate. The neutralized fatty acid amine ethoxylate or propoxylates like tallow amine ethoxylate or coco amine ethoxylate/propoxylate are for General Ag use in all types of formulations</a:t>
            </a:r>
          </a:p>
          <a:p>
            <a:r>
              <a:rPr lang="en-US" altLang="en-US" sz="1600" smtClean="0">
                <a:cs typeface="Times New Roman" pitchFamily="18" charset="0"/>
              </a:rPr>
              <a:t> </a:t>
            </a:r>
          </a:p>
          <a:p>
            <a:endParaRPr lang="en-US" altLang="en-US" sz="16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278526C5-2EBF-4AE6-8082-07D9E162DFE3}" type="slidenum">
              <a:rPr lang="en-US" altLang="en-US" sz="1200" b="0" smtClean="0">
                <a:solidFill>
                  <a:srgbClr val="009999"/>
                </a:solidFill>
              </a:rPr>
              <a:pPr/>
              <a:t>23</a:t>
            </a:fld>
            <a:endParaRPr lang="en-US" altLang="en-US" sz="1200" b="0" smtClean="0">
              <a:solidFill>
                <a:srgbClr val="009999"/>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r>
              <a:rPr lang="en-US" altLang="en-US" sz="1800" smtClean="0">
                <a:cs typeface="Times New Roman" pitchFamily="18" charset="0"/>
              </a:rPr>
              <a:t>If you do not like stickers – here is a patent that repels the application from leaf surfaces.</a:t>
            </a:r>
          </a:p>
          <a:p>
            <a:r>
              <a:rPr lang="en-US" altLang="en-US" sz="1800" smtClean="0">
                <a:cs typeface="Times New Roman" pitchFamily="18" charset="0"/>
              </a:rPr>
              <a:t>It is the opposite of what we usually try to do with silicones and is not such an outrageous idea. </a:t>
            </a:r>
          </a:p>
          <a:p>
            <a:r>
              <a:rPr lang="en-US" altLang="en-US" sz="1800" smtClean="0">
                <a:cs typeface="Times New Roman" pitchFamily="18" charset="0"/>
              </a:rPr>
              <a:t>Its for soil applied herbicides that you do not want to be lost on the leaves.</a:t>
            </a:r>
          </a:p>
          <a:p>
            <a:r>
              <a:rPr lang="en-US" altLang="en-US" sz="1800" smtClean="0">
                <a:cs typeface="Times New Roman" pitchFamily="18" charset="0"/>
              </a:rPr>
              <a:t>They are called “Repellant Adjuvants”.</a:t>
            </a:r>
          </a:p>
          <a:p>
            <a:endParaRPr lang="en-US" altLang="en-US" sz="1800" smtClean="0">
              <a:cs typeface="Times New Roman" pitchFamily="18" charset="0"/>
            </a:endParaRPr>
          </a:p>
          <a:p>
            <a:endParaRPr lang="en-US" altLang="en-US" sz="1800" smtClean="0">
              <a:cs typeface="Times New Roman" pitchFamily="18" charset="0"/>
            </a:endParaRPr>
          </a:p>
          <a:p>
            <a:r>
              <a:rPr lang="en-US" altLang="en-US" smtClean="0">
                <a:cs typeface="Times New Roman" pitchFamily="18" charset="0"/>
              </a:rPr>
              <a:t>2002 Application 10,096 Repellant adjuvant like Ethyl trimethoxy silane And a Coupling agent N-(2-aminoethyl)-3-aminopropyltriethgoxysilane or sodium methyl siliconate.</a:t>
            </a:r>
          </a:p>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C2E9F418-76CE-4BF1-86CE-E5CDB525B70E}" type="slidenum">
              <a:rPr lang="en-US" altLang="en-US" sz="1200" b="0" smtClean="0">
                <a:solidFill>
                  <a:srgbClr val="009999"/>
                </a:solidFill>
              </a:rPr>
              <a:pPr/>
              <a:t>3</a:t>
            </a:fld>
            <a:endParaRPr lang="en-US" altLang="en-US" sz="1200" b="0" smtClean="0">
              <a:solidFill>
                <a:srgbClr val="009999"/>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r>
              <a:rPr lang="en-US" altLang="en-US" sz="1600" i="1" smtClean="0">
                <a:latin typeface="Arial" charset="0"/>
                <a:cs typeface="Times New Roman" pitchFamily="18" charset="0"/>
              </a:rPr>
              <a:t>This slide shows some of the many categories of patent applications for adjuvants and formulations made during the last two years.   </a:t>
            </a:r>
          </a:p>
          <a:p>
            <a:r>
              <a:rPr lang="en-US" altLang="en-US" sz="1600" i="1" smtClean="0">
                <a:latin typeface="Arial" charset="0"/>
                <a:cs typeface="Times New Roman" pitchFamily="18" charset="0"/>
              </a:rPr>
              <a:t>I will review some these categories today.  </a:t>
            </a:r>
          </a:p>
          <a:p>
            <a:endParaRPr lang="en-US" altLang="en-US" sz="1600" i="1" smtClean="0">
              <a:latin typeface="Arial" charset="0"/>
              <a:cs typeface="Times New Roman" pitchFamily="18" charset="0"/>
            </a:endParaRPr>
          </a:p>
          <a:p>
            <a:endParaRPr lang="en-US" altLang="en-US" smtClean="0">
              <a:latin typeface="Arial Unicode MS"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85D3ECF2-FA53-4108-9288-00839B252C62}" type="slidenum">
              <a:rPr lang="en-US" altLang="en-US" sz="1200" b="0" smtClean="0">
                <a:solidFill>
                  <a:srgbClr val="009999"/>
                </a:solidFill>
              </a:rPr>
              <a:pPr/>
              <a:t>24</a:t>
            </a:fld>
            <a:endParaRPr lang="en-US" altLang="en-US" sz="1200" b="0" smtClean="0">
              <a:solidFill>
                <a:srgbClr val="009999"/>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r>
              <a:rPr lang="en-US" altLang="en-US" sz="1600" smtClean="0">
                <a:cs typeface="Times New Roman" pitchFamily="18" charset="0"/>
              </a:rPr>
              <a:t> </a:t>
            </a:r>
          </a:p>
          <a:p>
            <a:r>
              <a:rPr lang="en-US" altLang="en-US" sz="1800" smtClean="0"/>
              <a:t>There are other non-spreading silicone adjuvant patents to make pesticides rainfast.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385FDD83-9026-4232-8ACD-487545178111}" type="slidenum">
              <a:rPr lang="en-US" altLang="en-US" sz="1200" b="0" smtClean="0">
                <a:solidFill>
                  <a:srgbClr val="009999"/>
                </a:solidFill>
              </a:rPr>
              <a:pPr/>
              <a:t>25</a:t>
            </a:fld>
            <a:endParaRPr lang="en-US" altLang="en-US" sz="1200" b="0" smtClean="0">
              <a:solidFill>
                <a:srgbClr val="009999"/>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r>
              <a:rPr lang="en-US" altLang="en-US" sz="1600" smtClean="0"/>
              <a:t>Another example of combining adjuvant types are the new high load surfactant oil concentrates.</a:t>
            </a:r>
          </a:p>
          <a:p>
            <a:endParaRPr lang="en-US" altLang="en-US" sz="1600" smtClean="0"/>
          </a:p>
          <a:p>
            <a:r>
              <a:rPr lang="en-US" altLang="en-US" sz="1600" smtClean="0"/>
              <a:t>(read from slide)</a:t>
            </a:r>
          </a:p>
          <a:p>
            <a:endParaRPr lang="en-US" altLang="en-US" sz="1600" smtClean="0"/>
          </a:p>
          <a:p>
            <a:r>
              <a:rPr lang="en-US" altLang="en-US" sz="1600" smtClean="0"/>
              <a:t>These products are hybrids of surfactant and traditional COC (crop oil concentrate) technology.</a:t>
            </a:r>
          </a:p>
          <a:p>
            <a:endParaRPr lang="en-US" altLang="en-US" sz="1600" smtClean="0"/>
          </a:p>
          <a:p>
            <a:r>
              <a:rPr lang="en-US" altLang="en-US" sz="900" smtClean="0"/>
              <a:t>This hybrid nature and lack of an official definition creates a problem on how to prescribe on officially approved pesticide labels.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26773123-1C31-40C7-B5B1-CD726F8FE302}" type="slidenum">
              <a:rPr lang="en-US" altLang="en-US" sz="1200" b="0" smtClean="0">
                <a:solidFill>
                  <a:srgbClr val="009999"/>
                </a:solidFill>
              </a:rPr>
              <a:pPr/>
              <a:t>26</a:t>
            </a:fld>
            <a:endParaRPr lang="en-US" altLang="en-US" sz="1200" b="0" smtClean="0">
              <a:solidFill>
                <a:srgbClr val="009999"/>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lIns="91407" tIns="45704" rIns="91407" bIns="45704"/>
          <a:lstStyle/>
          <a:p>
            <a:r>
              <a:rPr lang="en-US" altLang="en-US" sz="1800" b="1" smtClean="0"/>
              <a:t>We often want to change the physical forms of our products.</a:t>
            </a:r>
          </a:p>
          <a:p>
            <a:endParaRPr lang="en-US" altLang="en-US" sz="1800" smtClean="0"/>
          </a:p>
          <a:p>
            <a:r>
              <a:rPr lang="en-US" altLang="en-US" sz="1800" smtClean="0"/>
              <a:t>There are </a:t>
            </a:r>
            <a:r>
              <a:rPr lang="en-US" altLang="en-US" sz="1800" b="1" smtClean="0"/>
              <a:t>several ways to make good liquid adjuvants into dry products </a:t>
            </a:r>
          </a:p>
          <a:p>
            <a:r>
              <a:rPr lang="en-US" altLang="en-US" sz="1800" smtClean="0"/>
              <a:t>such as silica, clays, urea clathrates, lignosulfonates, etc;</a:t>
            </a:r>
          </a:p>
          <a:p>
            <a:endParaRPr lang="en-US" altLang="en-US" sz="1800" smtClean="0"/>
          </a:p>
          <a:p>
            <a:endParaRPr lang="en-US" altLang="en-US" sz="18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EA898023-408C-4BF4-BACD-6E79411D4486}" type="slidenum">
              <a:rPr lang="en-US" altLang="en-US" sz="1200" b="0" smtClean="0">
                <a:solidFill>
                  <a:srgbClr val="009999"/>
                </a:solidFill>
              </a:rPr>
              <a:pPr/>
              <a:t>27</a:t>
            </a:fld>
            <a:endParaRPr lang="en-US" altLang="en-US" sz="1200" b="0" smtClean="0">
              <a:solidFill>
                <a:srgbClr val="009999"/>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lIns="91407" tIns="45704" rIns="91407" bIns="45704"/>
          <a:lstStyle/>
          <a:p>
            <a:r>
              <a:rPr lang="en-US" altLang="en-US" sz="1600" smtClean="0"/>
              <a:t>Similarly, there are </a:t>
            </a:r>
            <a:r>
              <a:rPr lang="en-US" altLang="en-US" sz="1600" b="1" smtClean="0"/>
              <a:t>ways to make good waxy or solid adjuvants into liquid products</a:t>
            </a:r>
            <a:r>
              <a:rPr lang="en-US" altLang="en-US" sz="1600" smtClean="0"/>
              <a:t> </a:t>
            </a:r>
          </a:p>
          <a:p>
            <a:r>
              <a:rPr lang="en-US" altLang="en-US" sz="1600" smtClean="0"/>
              <a:t>such as adding propylene oxide to the ethylene oxide chain.   We are seeing advantages with </a:t>
            </a:r>
          </a:p>
          <a:p>
            <a:r>
              <a:rPr lang="en-US" altLang="en-US" sz="1600" smtClean="0"/>
              <a:t>the above product from Huntsman.  </a:t>
            </a:r>
          </a:p>
          <a:p>
            <a:endParaRPr lang="en-US" altLang="en-US" sz="1600" smtClean="0"/>
          </a:p>
          <a:p>
            <a:endParaRPr lang="en-US" altLang="en-US" sz="1000" smtClean="0"/>
          </a:p>
          <a:p>
            <a:r>
              <a:rPr lang="en-US" altLang="en-US" sz="1000" smtClean="0"/>
              <a:t>It is </a:t>
            </a:r>
            <a:r>
              <a:rPr lang="en-US" altLang="en-US" sz="1000" b="1" smtClean="0"/>
              <a:t>logical that for maximum uptake</a:t>
            </a:r>
            <a:r>
              <a:rPr lang="en-US" altLang="en-US" sz="1000" smtClean="0"/>
              <a:t>,  the spray deposit to be liquid on the leaf surface so the spray deposits makes better contact with the leaf.</a:t>
            </a:r>
          </a:p>
          <a:p>
            <a:endParaRPr lang="en-US" altLang="en-US" sz="10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5339DCB0-90F0-4ACC-B94D-35B0CCA61C9A}" type="slidenum">
              <a:rPr lang="en-US" altLang="en-US" sz="1200" b="0" smtClean="0">
                <a:solidFill>
                  <a:srgbClr val="009999"/>
                </a:solidFill>
              </a:rPr>
              <a:pPr/>
              <a:t>4</a:t>
            </a:fld>
            <a:endParaRPr lang="en-US" altLang="en-US" sz="1200" b="0" smtClean="0">
              <a:solidFill>
                <a:srgbClr val="009999"/>
              </a:solidFill>
            </a:endParaRPr>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miter lim="800000"/>
            <a:headEnd/>
            <a:tailEnd/>
          </a:ln>
        </p:spPr>
        <p:txBody>
          <a:bodyPr lIns="91407" tIns="45704" rIns="91407" bIns="45704"/>
          <a:lstStyle/>
          <a:p>
            <a:r>
              <a:rPr lang="en-US" altLang="en-US" sz="1600" b="1" i="1" smtClean="0"/>
              <a:t>A common theme today for both pesticide and adjuvant formulations</a:t>
            </a:r>
            <a:r>
              <a:rPr lang="en-US" altLang="en-US" sz="1600" smtClean="0"/>
              <a:t> is to </a:t>
            </a:r>
            <a:r>
              <a:rPr lang="en-US" altLang="en-US" sz="1600" b="1" smtClean="0"/>
              <a:t>modify the pH</a:t>
            </a:r>
            <a:r>
              <a:rPr lang="en-US" altLang="en-US" sz="1600" smtClean="0"/>
              <a:t>.  </a:t>
            </a:r>
          </a:p>
          <a:p>
            <a:r>
              <a:rPr lang="en-US" altLang="en-US" sz="1600" smtClean="0"/>
              <a:t>There are products that </a:t>
            </a:r>
          </a:p>
          <a:p>
            <a:r>
              <a:rPr lang="en-US" altLang="en-US" sz="1600" smtClean="0"/>
              <a:t>acidify or lower pH,</a:t>
            </a:r>
          </a:p>
          <a:p>
            <a:r>
              <a:rPr lang="en-US" altLang="en-US" sz="1600" smtClean="0"/>
              <a:t>raise pH or make alkaline, and </a:t>
            </a:r>
          </a:p>
          <a:p>
            <a:r>
              <a:rPr lang="en-US" altLang="en-US" sz="1600" smtClean="0"/>
              <a:t>some buffer at neutral pH.</a:t>
            </a:r>
          </a:p>
          <a:p>
            <a:endParaRPr lang="en-US" altLang="en-US" sz="1600" smtClean="0"/>
          </a:p>
          <a:p>
            <a:r>
              <a:rPr lang="en-US" altLang="en-US" sz="1600" b="1" smtClean="0"/>
              <a:t>Changing pH can change the ionic state of the pesticide, </a:t>
            </a:r>
            <a:r>
              <a:rPr lang="en-US" altLang="en-US" sz="1600" smtClean="0"/>
              <a:t>  </a:t>
            </a:r>
          </a:p>
          <a:p>
            <a:r>
              <a:rPr lang="en-US" altLang="en-US" sz="1600" smtClean="0"/>
              <a:t>its compatibility with other pesticides,</a:t>
            </a:r>
          </a:p>
          <a:p>
            <a:r>
              <a:rPr lang="en-US" altLang="en-US" sz="1600" smtClean="0"/>
              <a:t>Stability, </a:t>
            </a:r>
          </a:p>
          <a:p>
            <a:r>
              <a:rPr lang="en-US" altLang="en-US" sz="1600" smtClean="0"/>
              <a:t>solubility,</a:t>
            </a:r>
          </a:p>
          <a:p>
            <a:r>
              <a:rPr lang="en-US" altLang="en-US" sz="1600" smtClean="0"/>
              <a:t>Biological activity and</a:t>
            </a:r>
          </a:p>
          <a:p>
            <a:r>
              <a:rPr lang="en-US" altLang="en-US" sz="1600" smtClean="0"/>
              <a:t>hard water antagonism!</a:t>
            </a:r>
          </a:p>
          <a:p>
            <a:r>
              <a:rPr lang="en-US" altLang="en-US" sz="1600" smtClean="0"/>
              <a:t>...</a:t>
            </a:r>
          </a:p>
          <a:p>
            <a:endParaRPr lang="en-US" altLang="en-US" sz="1600" smtClean="0"/>
          </a:p>
          <a:p>
            <a:endParaRPr lang="en-US" altLang="en-US" sz="16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C9503191-CDA7-4DB3-9F33-136D043D0401}" type="slidenum">
              <a:rPr lang="en-US" altLang="en-US" sz="1200" b="0" smtClean="0">
                <a:solidFill>
                  <a:srgbClr val="009999"/>
                </a:solidFill>
              </a:rPr>
              <a:pPr/>
              <a:t>5</a:t>
            </a:fld>
            <a:endParaRPr lang="en-US" altLang="en-US" sz="1200" b="0" smtClean="0">
              <a:solidFill>
                <a:srgbClr val="009999"/>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r>
              <a:rPr lang="en-US" altLang="en-US" sz="1600" smtClean="0"/>
              <a:t>Maybe the most impact of pH is with the various glyphosate formulations.  </a:t>
            </a:r>
          </a:p>
          <a:p>
            <a:r>
              <a:rPr lang="en-US" altLang="en-US" sz="1600" smtClean="0"/>
              <a:t>You can tell the pH of glyphosate if you know whether it is an acid, mono-(substituted) or di-salt.</a:t>
            </a:r>
          </a:p>
          <a:p>
            <a:r>
              <a:rPr lang="en-US" altLang="en-US" sz="1600" smtClean="0"/>
              <a:t>All of the above at commercial products. </a:t>
            </a:r>
          </a:p>
          <a:p>
            <a:endParaRPr lang="en-US" altLang="en-US" sz="1600" smtClean="0"/>
          </a:p>
          <a:p>
            <a:r>
              <a:rPr lang="en-US" altLang="en-US" sz="1600" i="1" smtClean="0"/>
              <a:t>(read slide)</a:t>
            </a:r>
            <a:endParaRPr lang="en-US" altLang="en-US" sz="1600" smtClean="0"/>
          </a:p>
          <a:p>
            <a:endParaRPr lang="en-US" altLang="en-US" sz="1600" smtClean="0"/>
          </a:p>
          <a:p>
            <a:r>
              <a:rPr lang="en-US" altLang="en-US" sz="1600" smtClean="0"/>
              <a:t>Someday we may see an alkaline glyphosate because you can make a tri-substituted salt!</a:t>
            </a:r>
          </a:p>
          <a:p>
            <a:endParaRPr lang="en-US" altLang="en-US" sz="1600" smtClean="0"/>
          </a:p>
          <a:p>
            <a:endParaRPr lang="en-US" altLang="en-US" sz="900" smtClean="0"/>
          </a:p>
          <a:p>
            <a:r>
              <a:rPr lang="en-US" altLang="en-US" sz="1000" smtClean="0"/>
              <a:t>Glyphosate has 4 dissociation points, it primarily </a:t>
            </a:r>
          </a:p>
          <a:p>
            <a:r>
              <a:rPr lang="en-US" altLang="en-US" sz="1000" smtClean="0"/>
              <a:t>acid &lt; 2.2, mono-salt &lt; 5.8, tri-salt &lt; 10.2, </a:t>
            </a:r>
          </a:p>
          <a:p>
            <a:r>
              <a:rPr lang="en-US" altLang="en-US" sz="1000" smtClean="0"/>
              <a:t>and gets rid of positively charged nitrogen above 10.5 above</a:t>
            </a:r>
          </a:p>
          <a:p>
            <a:r>
              <a:rPr lang="en-US" altLang="en-US" sz="1000" smtClean="0"/>
              <a:t>4 ionization points at pH 0.3, 2.2, 5.6, 8 and 10.2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EE961497-AADC-4CC1-943A-49F12964CAFA}" type="slidenum">
              <a:rPr lang="en-US" altLang="en-US" sz="1200" b="0" smtClean="0">
                <a:solidFill>
                  <a:srgbClr val="009999"/>
                </a:solidFill>
              </a:rPr>
              <a:pPr/>
              <a:t>6</a:t>
            </a:fld>
            <a:endParaRPr lang="en-US" altLang="en-US" sz="1200" b="0" smtClean="0">
              <a:solidFill>
                <a:srgbClr val="009999"/>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r>
              <a:rPr lang="en-US" altLang="en-US" sz="1600" smtClean="0"/>
              <a:t>Lots of adjuvants modify pH too!  </a:t>
            </a:r>
          </a:p>
          <a:p>
            <a:endParaRPr lang="en-US" altLang="en-US" sz="1600" smtClean="0"/>
          </a:p>
          <a:p>
            <a:r>
              <a:rPr lang="en-US" altLang="en-US" sz="1000" smtClean="0"/>
              <a:t>pH modification is important for </a:t>
            </a:r>
            <a:r>
              <a:rPr lang="en-US" altLang="en-US" sz="1000" b="1" i="1" smtClean="0"/>
              <a:t>many different functions.</a:t>
            </a:r>
            <a:endParaRPr lang="en-US" altLang="en-US" sz="1000" smtClean="0"/>
          </a:p>
          <a:p>
            <a:endParaRPr lang="en-US" altLang="en-US" sz="1000" smtClean="0"/>
          </a:p>
          <a:p>
            <a:r>
              <a:rPr lang="en-US" altLang="en-US" sz="1600" b="1" i="1" smtClean="0"/>
              <a:t>Sometimes </a:t>
            </a:r>
            <a:r>
              <a:rPr lang="en-US" altLang="en-US" sz="1600" smtClean="0"/>
              <a:t>adjuvants clearly indicate they modify pH,</a:t>
            </a:r>
          </a:p>
          <a:p>
            <a:r>
              <a:rPr lang="en-US" altLang="en-US" sz="1600" b="1" i="1" smtClean="0"/>
              <a:t>Sometimes</a:t>
            </a:r>
            <a:r>
              <a:rPr lang="en-US" altLang="en-US" sz="1600" smtClean="0"/>
              <a:t> adjuvants promote they modify pH, BUT</a:t>
            </a:r>
          </a:p>
          <a:p>
            <a:r>
              <a:rPr lang="en-US" altLang="en-US" sz="1600" b="1" i="1" smtClean="0"/>
              <a:t>MOSTLY </a:t>
            </a:r>
            <a:r>
              <a:rPr lang="en-US" altLang="en-US" sz="1600" smtClean="0"/>
              <a:t>adjuvants do not indicate that they modify or buffer pH! </a:t>
            </a:r>
          </a:p>
          <a:p>
            <a:endParaRPr lang="en-US" altLang="en-US" sz="1600" smtClean="0"/>
          </a:p>
          <a:p>
            <a:r>
              <a:rPr lang="en-US" altLang="en-US" sz="1600" smtClean="0"/>
              <a:t>DO NOT ASSUME that anything you add to a spray mixture is pH neutral. </a:t>
            </a:r>
          </a:p>
          <a:p>
            <a:r>
              <a:rPr lang="en-US" altLang="en-US" sz="1600" b="1" i="1" smtClean="0"/>
              <a:t>Agrochemicals are fighting to control the pH of the spray tank!</a:t>
            </a:r>
            <a:endParaRPr lang="en-US" altLang="en-US" sz="16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04A02277-372F-418E-B8F5-3922D9465612}" type="slidenum">
              <a:rPr lang="en-US" altLang="en-US" sz="1200" b="0" smtClean="0">
                <a:solidFill>
                  <a:srgbClr val="009999"/>
                </a:solidFill>
              </a:rPr>
              <a:pPr/>
              <a:t>7</a:t>
            </a:fld>
            <a:endParaRPr lang="en-US" altLang="en-US" sz="1200" b="0" smtClean="0">
              <a:solidFill>
                <a:srgbClr val="009999"/>
              </a:solidFill>
            </a:endParaRPr>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p:spPr>
        <p:txBody>
          <a:bodyPr/>
          <a:lstStyle/>
          <a:p>
            <a:r>
              <a:rPr lang="en-US" altLang="en-US" sz="1800" smtClean="0"/>
              <a:t>We can see the effect of pH on solubilization!  </a:t>
            </a:r>
          </a:p>
          <a:p>
            <a:r>
              <a:rPr lang="en-US" altLang="en-US" sz="1800" b="1" smtClean="0"/>
              <a:t>On the left,</a:t>
            </a:r>
          </a:p>
          <a:p>
            <a:r>
              <a:rPr lang="en-US" altLang="en-US" sz="1800" smtClean="0"/>
              <a:t>The low pH spray mixture is a </a:t>
            </a:r>
            <a:r>
              <a:rPr lang="en-US" altLang="en-US" sz="1800" b="1" smtClean="0"/>
              <a:t>dispersion of small particles</a:t>
            </a:r>
            <a:r>
              <a:rPr lang="en-US" altLang="en-US" sz="1800" smtClean="0"/>
              <a:t>.  </a:t>
            </a:r>
          </a:p>
          <a:p>
            <a:r>
              <a:rPr lang="en-US" altLang="en-US" sz="1800" smtClean="0"/>
              <a:t>The water looks cloudy because it has </a:t>
            </a:r>
            <a:r>
              <a:rPr lang="en-US" altLang="en-US" sz="1800" b="1" i="1" smtClean="0"/>
              <a:t>small particles dispersed</a:t>
            </a:r>
            <a:r>
              <a:rPr lang="en-US" altLang="en-US" sz="1800" smtClean="0"/>
              <a:t> in it.  </a:t>
            </a:r>
          </a:p>
          <a:p>
            <a:r>
              <a:rPr lang="en-US" altLang="en-US" sz="1800" smtClean="0"/>
              <a:t>On the right, the higher pH </a:t>
            </a:r>
            <a:r>
              <a:rPr lang="en-US" altLang="en-US" sz="1800" b="1" i="1" smtClean="0"/>
              <a:t>solubilizes</a:t>
            </a:r>
            <a:r>
              <a:rPr lang="en-US" altLang="en-US" sz="1800" smtClean="0"/>
              <a:t> the herbicide particles.</a:t>
            </a:r>
          </a:p>
          <a:p>
            <a:r>
              <a:rPr lang="en-US" altLang="en-US" sz="1800" smtClean="0"/>
              <a:t>The water is </a:t>
            </a:r>
            <a:r>
              <a:rPr lang="en-US" altLang="en-US" sz="1800" b="1" smtClean="0"/>
              <a:t>clear and is fully dissolved.</a:t>
            </a:r>
          </a:p>
          <a:p>
            <a:r>
              <a:rPr lang="en-US" altLang="en-US" sz="1800" b="1" smtClean="0"/>
              <a:t>It is a true solution.  </a:t>
            </a:r>
          </a:p>
          <a:p>
            <a:endParaRPr lang="en-US" altLang="en-US" sz="18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184810A1-7BB7-4AA7-B40B-E208B241A02B}" type="slidenum">
              <a:rPr lang="en-US" altLang="en-US" sz="1200" b="0" smtClean="0">
                <a:solidFill>
                  <a:srgbClr val="009999"/>
                </a:solidFill>
              </a:rPr>
              <a:pPr/>
              <a:t>8</a:t>
            </a:fld>
            <a:endParaRPr lang="en-US" altLang="en-US" sz="1200" b="0" smtClean="0">
              <a:solidFill>
                <a:srgbClr val="009999"/>
              </a:solidFill>
            </a:endParaRPr>
          </a:p>
        </p:txBody>
      </p:sp>
      <p:sp>
        <p:nvSpPr>
          <p:cNvPr id="49155" name="Rectangle 3074"/>
          <p:cNvSpPr>
            <a:spLocks noGrp="1" noRot="1" noChangeAspect="1" noChangeArrowheads="1" noTextEdit="1"/>
          </p:cNvSpPr>
          <p:nvPr>
            <p:ph type="sldImg"/>
          </p:nvPr>
        </p:nvSpPr>
        <p:spPr>
          <a:ln/>
        </p:spPr>
      </p:sp>
      <p:sp>
        <p:nvSpPr>
          <p:cNvPr id="49156" name="Rectangle 3075"/>
          <p:cNvSpPr>
            <a:spLocks noGrp="1" noChangeArrowheads="1"/>
          </p:cNvSpPr>
          <p:nvPr>
            <p:ph type="body" idx="1"/>
          </p:nvPr>
        </p:nvSpPr>
        <p:spPr>
          <a:noFill/>
        </p:spPr>
        <p:txBody>
          <a:bodyPr/>
          <a:lstStyle/>
          <a:p>
            <a:r>
              <a:rPr lang="en-US" altLang="en-US" sz="1800" smtClean="0"/>
              <a:t>As a final point on pH, </a:t>
            </a:r>
          </a:p>
          <a:p>
            <a:r>
              <a:rPr lang="en-US" altLang="en-US" sz="1800" smtClean="0"/>
              <a:t>Helena has also applied for patents with low pH technology to make glyphosate and other herbicides compatible with important adjuvant technology.</a:t>
            </a:r>
          </a:p>
          <a:p>
            <a:r>
              <a:rPr lang="en-US" altLang="en-US" sz="1800" smtClean="0"/>
              <a:t>They can acidify a weak acid herbicide like 2,4-D and make it neutral so they can load it at high concentrations in the oily inside of surfactant micelles.  These formulations are concentrated with the odor/volatility and fertilizer compatibility issues.   It is also reported to be more biologically active.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AC881867-F635-4402-865C-92B04E8795CD}" type="slidenum">
              <a:rPr lang="en-US" altLang="en-US" sz="1200" b="0" smtClean="0">
                <a:solidFill>
                  <a:srgbClr val="009999"/>
                </a:solidFill>
              </a:rPr>
              <a:pPr/>
              <a:t>9</a:t>
            </a:fld>
            <a:endParaRPr lang="en-US" altLang="en-US" sz="1200" b="0" smtClean="0">
              <a:solidFill>
                <a:srgbClr val="009999"/>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r>
              <a:rPr lang="en-US" altLang="en-US" sz="1600" smtClean="0"/>
              <a:t>If you use pH correctly to dissolve the herbicide, you do not have to formulate the herbicide.</a:t>
            </a:r>
          </a:p>
          <a:p>
            <a:r>
              <a:rPr lang="en-US" altLang="en-US" sz="1600" smtClean="0"/>
              <a:t>This has been commercialized in Canada.  </a:t>
            </a:r>
          </a:p>
          <a:p>
            <a:r>
              <a:rPr lang="en-US" altLang="en-US" sz="1600" b="1" smtClean="0"/>
              <a:t>Tec ‘N Tank</a:t>
            </a:r>
            <a:r>
              <a:rPr lang="en-US" altLang="en-US" sz="1600" smtClean="0"/>
              <a:t> let’s you put unformulated “technical” directly in the tank.</a:t>
            </a:r>
          </a:p>
          <a:p>
            <a:r>
              <a:rPr lang="en-US" altLang="en-US" sz="1600" smtClean="0"/>
              <a:t>If you can buy technical near the manufacturing costs, this approach could save you a lot of money.  </a:t>
            </a:r>
          </a:p>
          <a:p>
            <a:pPr>
              <a:spcBef>
                <a:spcPct val="50000"/>
              </a:spcBef>
            </a:pPr>
            <a:endParaRPr lang="en-US" altLang="en-US" sz="1800" i="1" smtClean="0">
              <a:latin typeface="Arial" charset="0"/>
            </a:endParaRPr>
          </a:p>
          <a:p>
            <a:pPr>
              <a:spcBef>
                <a:spcPct val="50000"/>
              </a:spcBef>
            </a:pPr>
            <a:endParaRPr lang="en-US" altLang="en-US" sz="1800" i="1" smtClean="0">
              <a:latin typeface="Arial" charset="0"/>
            </a:endParaRPr>
          </a:p>
          <a:p>
            <a:pPr>
              <a:spcBef>
                <a:spcPct val="50000"/>
              </a:spcBef>
            </a:pPr>
            <a:endParaRPr lang="en-US" altLang="en-US" sz="1800" i="1" smtClean="0">
              <a:latin typeface="Arial" charset="0"/>
            </a:endParaRPr>
          </a:p>
          <a:p>
            <a:pPr>
              <a:spcBef>
                <a:spcPct val="50000"/>
              </a:spcBef>
            </a:pPr>
            <a:r>
              <a:rPr lang="en-US" altLang="en-US" sz="1400" i="1" smtClean="0">
                <a:latin typeface="Arial" charset="0"/>
              </a:rPr>
              <a:t>Penner, D., Michael, J., Brown, W. G., and Sikkema, P., 2003.  Biologically active in-tank formulation of acid herbicides.  Pesticide Formulation and Application Systems: 23</a:t>
            </a:r>
            <a:r>
              <a:rPr lang="en-US" altLang="en-US" sz="1400" i="1" baseline="30000" smtClean="0">
                <a:latin typeface="Arial" charset="0"/>
              </a:rPr>
              <a:t>rd</a:t>
            </a:r>
            <a:r>
              <a:rPr lang="en-US" altLang="en-US" sz="1400" i="1" smtClean="0">
                <a:latin typeface="Arial" charset="0"/>
              </a:rPr>
              <a:t> International Symposium, ASTM STP 1449, G. Volgas, R. Downer, and H. Lopez, Eds.  ASTM International, West Conshohocken, PA.</a:t>
            </a:r>
          </a:p>
          <a:p>
            <a:endParaRPr lang="en-US" altLang="en-US" sz="14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22338">
              <a:defRPr sz="2800" b="1">
                <a:solidFill>
                  <a:srgbClr val="FF0000"/>
                </a:solidFill>
                <a:latin typeface="Times New Roman" pitchFamily="18" charset="0"/>
              </a:defRPr>
            </a:lvl1pPr>
            <a:lvl2pPr marL="742950" indent="-285750" defTabSz="922338">
              <a:defRPr sz="2800" b="1">
                <a:solidFill>
                  <a:srgbClr val="FF0000"/>
                </a:solidFill>
                <a:latin typeface="Times New Roman" pitchFamily="18" charset="0"/>
              </a:defRPr>
            </a:lvl2pPr>
            <a:lvl3pPr marL="1143000" indent="-228600" defTabSz="922338">
              <a:defRPr sz="2800" b="1">
                <a:solidFill>
                  <a:srgbClr val="FF0000"/>
                </a:solidFill>
                <a:latin typeface="Times New Roman" pitchFamily="18" charset="0"/>
              </a:defRPr>
            </a:lvl3pPr>
            <a:lvl4pPr marL="1600200" indent="-228600" defTabSz="922338">
              <a:defRPr sz="2800" b="1">
                <a:solidFill>
                  <a:srgbClr val="FF0000"/>
                </a:solidFill>
                <a:latin typeface="Times New Roman" pitchFamily="18" charset="0"/>
              </a:defRPr>
            </a:lvl4pPr>
            <a:lvl5pPr marL="2057400" indent="-228600" defTabSz="922338">
              <a:defRPr sz="2800" b="1">
                <a:solidFill>
                  <a:srgbClr val="FF0000"/>
                </a:solidFill>
                <a:latin typeface="Times New Roman" pitchFamily="18" charset="0"/>
              </a:defRPr>
            </a:lvl5pPr>
            <a:lvl6pPr marL="2514600" indent="-228600" defTabSz="922338" eaLnBrk="0" fontAlgn="base" hangingPunct="0">
              <a:spcBef>
                <a:spcPct val="0"/>
              </a:spcBef>
              <a:spcAft>
                <a:spcPct val="0"/>
              </a:spcAft>
              <a:defRPr sz="2800" b="1">
                <a:solidFill>
                  <a:srgbClr val="FF0000"/>
                </a:solidFill>
                <a:latin typeface="Times New Roman" pitchFamily="18" charset="0"/>
              </a:defRPr>
            </a:lvl6pPr>
            <a:lvl7pPr marL="2971800" indent="-228600" defTabSz="922338" eaLnBrk="0" fontAlgn="base" hangingPunct="0">
              <a:spcBef>
                <a:spcPct val="0"/>
              </a:spcBef>
              <a:spcAft>
                <a:spcPct val="0"/>
              </a:spcAft>
              <a:defRPr sz="2800" b="1">
                <a:solidFill>
                  <a:srgbClr val="FF0000"/>
                </a:solidFill>
                <a:latin typeface="Times New Roman" pitchFamily="18" charset="0"/>
              </a:defRPr>
            </a:lvl7pPr>
            <a:lvl8pPr marL="3429000" indent="-228600" defTabSz="922338" eaLnBrk="0" fontAlgn="base" hangingPunct="0">
              <a:spcBef>
                <a:spcPct val="0"/>
              </a:spcBef>
              <a:spcAft>
                <a:spcPct val="0"/>
              </a:spcAft>
              <a:defRPr sz="2800" b="1">
                <a:solidFill>
                  <a:srgbClr val="FF0000"/>
                </a:solidFill>
                <a:latin typeface="Times New Roman" pitchFamily="18" charset="0"/>
              </a:defRPr>
            </a:lvl8pPr>
            <a:lvl9pPr marL="3886200" indent="-228600" defTabSz="922338" eaLnBrk="0" fontAlgn="base" hangingPunct="0">
              <a:spcBef>
                <a:spcPct val="0"/>
              </a:spcBef>
              <a:spcAft>
                <a:spcPct val="0"/>
              </a:spcAft>
              <a:defRPr sz="2800" b="1">
                <a:solidFill>
                  <a:srgbClr val="FF0000"/>
                </a:solidFill>
                <a:latin typeface="Times New Roman" pitchFamily="18" charset="0"/>
              </a:defRPr>
            </a:lvl9pPr>
          </a:lstStyle>
          <a:p>
            <a:fld id="{32A40912-C424-4205-B61B-0BDDE9A0A258}" type="slidenum">
              <a:rPr lang="en-US" altLang="en-US" sz="1200" b="0" smtClean="0">
                <a:solidFill>
                  <a:srgbClr val="009999"/>
                </a:solidFill>
              </a:rPr>
              <a:pPr/>
              <a:t>10</a:t>
            </a:fld>
            <a:endParaRPr lang="en-US" altLang="en-US" sz="1200" b="0" smtClean="0">
              <a:solidFill>
                <a:srgbClr val="009999"/>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r>
              <a:rPr lang="en-US" altLang="en-US" sz="1500" smtClean="0">
                <a:latin typeface="Arial" charset="0"/>
                <a:cs typeface="Arial" charset="0"/>
              </a:rPr>
              <a:t>A new paraquat formulation with more than 10-fold less oral toxicity has just been commercialized (Atkins et al., 2005).  This patent pending formulation is based on alginate, a seaweed extract composed of a non-toxic carbohydrates commonly used in food and pharmaceuticals.  Alginate gels under very acidic conditions so even if ingested, it will gel in the stomach and paraquat absorption will be greatly reduced.  This formulation also contains an emetic and purgative agent to further reduce absorption. Thus, three processes (gelling, emesis, and purgation) act together to greatly reduce the toxicity of paraquat if it is ingested accidentally or deliberately.  The formulation also has an offensive odorant to discourage ingestion. </a:t>
            </a:r>
          </a:p>
          <a:p>
            <a:r>
              <a:rPr lang="en-US" altLang="en-US" sz="1500" smtClean="0">
                <a:latin typeface="Arial" charset="0"/>
                <a:cs typeface="Arial" charset="0"/>
              </a:rPr>
              <a:t>Emetic – induces vomiting</a:t>
            </a:r>
          </a:p>
          <a:p>
            <a:r>
              <a:rPr lang="en-US" altLang="en-US" sz="1500" smtClean="0">
                <a:latin typeface="Arial" charset="0"/>
                <a:cs typeface="Arial" charset="0"/>
              </a:rPr>
              <a:t>Purgative – purge from bowels</a:t>
            </a:r>
          </a:p>
          <a:p>
            <a:endParaRPr lang="en-US" altLang="en-US" sz="150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8E5FCD-2B21-404B-A11D-1F6C1795D0CB}" type="slidenum">
              <a:rPr lang="en-US"/>
              <a:pPr>
                <a:defRPr/>
              </a:pPr>
              <a:t>‹#›</a:t>
            </a:fld>
            <a:endParaRPr lang="en-US"/>
          </a:p>
        </p:txBody>
      </p:sp>
    </p:spTree>
    <p:extLst>
      <p:ext uri="{BB962C8B-B14F-4D97-AF65-F5344CB8AC3E}">
        <p14:creationId xmlns:p14="http://schemas.microsoft.com/office/powerpoint/2010/main" val="4170573065"/>
      </p:ext>
    </p:extLst>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897315-CC48-42D3-97E2-28D2939B385E}" type="slidenum">
              <a:rPr lang="en-US"/>
              <a:pPr>
                <a:defRPr/>
              </a:pPr>
              <a:t>‹#›</a:t>
            </a:fld>
            <a:endParaRPr lang="en-US"/>
          </a:p>
        </p:txBody>
      </p:sp>
    </p:spTree>
    <p:extLst>
      <p:ext uri="{BB962C8B-B14F-4D97-AF65-F5344CB8AC3E}">
        <p14:creationId xmlns:p14="http://schemas.microsoft.com/office/powerpoint/2010/main" val="1219991322"/>
      </p:ext>
    </p:extLst>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B046AB-A40C-4C9F-875F-2B7BA940D286}" type="slidenum">
              <a:rPr lang="en-US"/>
              <a:pPr>
                <a:defRPr/>
              </a:pPr>
              <a:t>‹#›</a:t>
            </a:fld>
            <a:endParaRPr lang="en-US"/>
          </a:p>
        </p:txBody>
      </p:sp>
    </p:spTree>
    <p:extLst>
      <p:ext uri="{BB962C8B-B14F-4D97-AF65-F5344CB8AC3E}">
        <p14:creationId xmlns:p14="http://schemas.microsoft.com/office/powerpoint/2010/main" val="2003613492"/>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9120E2-23F5-4DA7-846D-1D9C3BCB3FC0}" type="slidenum">
              <a:rPr lang="en-US"/>
              <a:pPr>
                <a:defRPr/>
              </a:pPr>
              <a:t>‹#›</a:t>
            </a:fld>
            <a:endParaRPr lang="en-US"/>
          </a:p>
        </p:txBody>
      </p:sp>
    </p:spTree>
    <p:extLst>
      <p:ext uri="{BB962C8B-B14F-4D97-AF65-F5344CB8AC3E}">
        <p14:creationId xmlns:p14="http://schemas.microsoft.com/office/powerpoint/2010/main" val="3344995068"/>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F60ED7-ED40-4E4F-91CE-B53829116CCE}" type="slidenum">
              <a:rPr lang="en-US"/>
              <a:pPr>
                <a:defRPr/>
              </a:pPr>
              <a:t>‹#›</a:t>
            </a:fld>
            <a:endParaRPr lang="en-US"/>
          </a:p>
        </p:txBody>
      </p:sp>
    </p:spTree>
    <p:extLst>
      <p:ext uri="{BB962C8B-B14F-4D97-AF65-F5344CB8AC3E}">
        <p14:creationId xmlns:p14="http://schemas.microsoft.com/office/powerpoint/2010/main" val="2520482743"/>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153C4C-D61C-4A7A-B8CD-3C064271F125}" type="slidenum">
              <a:rPr lang="en-US"/>
              <a:pPr>
                <a:defRPr/>
              </a:pPr>
              <a:t>‹#›</a:t>
            </a:fld>
            <a:endParaRPr lang="en-US"/>
          </a:p>
        </p:txBody>
      </p:sp>
    </p:spTree>
    <p:extLst>
      <p:ext uri="{BB962C8B-B14F-4D97-AF65-F5344CB8AC3E}">
        <p14:creationId xmlns:p14="http://schemas.microsoft.com/office/powerpoint/2010/main" val="336197298"/>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1351374-A528-41D3-8A18-531DD8A341FD}" type="slidenum">
              <a:rPr lang="en-US"/>
              <a:pPr>
                <a:defRPr/>
              </a:pPr>
              <a:t>‹#›</a:t>
            </a:fld>
            <a:endParaRPr lang="en-US"/>
          </a:p>
        </p:txBody>
      </p:sp>
    </p:spTree>
    <p:extLst>
      <p:ext uri="{BB962C8B-B14F-4D97-AF65-F5344CB8AC3E}">
        <p14:creationId xmlns:p14="http://schemas.microsoft.com/office/powerpoint/2010/main" val="874930548"/>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C8442F-1760-473F-A183-B031D968646D}" type="slidenum">
              <a:rPr lang="en-US"/>
              <a:pPr>
                <a:defRPr/>
              </a:pPr>
              <a:t>‹#›</a:t>
            </a:fld>
            <a:endParaRPr lang="en-US"/>
          </a:p>
        </p:txBody>
      </p:sp>
    </p:spTree>
    <p:extLst>
      <p:ext uri="{BB962C8B-B14F-4D97-AF65-F5344CB8AC3E}">
        <p14:creationId xmlns:p14="http://schemas.microsoft.com/office/powerpoint/2010/main" val="3248177417"/>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A676640-0148-4F1C-A646-4D79ED5E4C10}" type="slidenum">
              <a:rPr lang="en-US"/>
              <a:pPr>
                <a:defRPr/>
              </a:pPr>
              <a:t>‹#›</a:t>
            </a:fld>
            <a:endParaRPr lang="en-US"/>
          </a:p>
        </p:txBody>
      </p:sp>
    </p:spTree>
    <p:extLst>
      <p:ext uri="{BB962C8B-B14F-4D97-AF65-F5344CB8AC3E}">
        <p14:creationId xmlns:p14="http://schemas.microsoft.com/office/powerpoint/2010/main" val="3953617941"/>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C8B0C7-EC42-46AA-A35F-05B365677BB3}" type="slidenum">
              <a:rPr lang="en-US"/>
              <a:pPr>
                <a:defRPr/>
              </a:pPr>
              <a:t>‹#›</a:t>
            </a:fld>
            <a:endParaRPr lang="en-US"/>
          </a:p>
        </p:txBody>
      </p:sp>
    </p:spTree>
    <p:extLst>
      <p:ext uri="{BB962C8B-B14F-4D97-AF65-F5344CB8AC3E}">
        <p14:creationId xmlns:p14="http://schemas.microsoft.com/office/powerpoint/2010/main" val="3739146452"/>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ABF208-BDB4-4599-8CAD-69822614C871}" type="slidenum">
              <a:rPr lang="en-US"/>
              <a:pPr>
                <a:defRPr/>
              </a:pPr>
              <a:t>‹#›</a:t>
            </a:fld>
            <a:endParaRPr lang="en-US"/>
          </a:p>
        </p:txBody>
      </p:sp>
    </p:spTree>
    <p:extLst>
      <p:ext uri="{BB962C8B-B14F-4D97-AF65-F5344CB8AC3E}">
        <p14:creationId xmlns:p14="http://schemas.microsoft.com/office/powerpoint/2010/main" val="349071483"/>
      </p:ext>
    </p:extLst>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3078371-9CF1-43C2-ABF0-3CA3F3350B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med">
    <p:zoom/>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2.png"/><Relationship Id="rId2" Type="http://schemas.microsoft.com/office/2007/relationships/media" Target="../media/media1.wav"/><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media10.wav"/><Relationship Id="rId7" Type="http://schemas.openxmlformats.org/officeDocument/2006/relationships/image" Target="../media/image20.emf"/><Relationship Id="rId2" Type="http://schemas.microsoft.com/office/2007/relationships/media" Target="../media/media10.wav"/><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5.wmf"/><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4.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5.wav"/><Relationship Id="rId7" Type="http://schemas.openxmlformats.org/officeDocument/2006/relationships/oleObject" Target="../embeddings/oleObject7.bin"/><Relationship Id="rId2" Type="http://schemas.microsoft.com/office/2007/relationships/media" Target="../media/media15.wav"/><Relationship Id="rId1" Type="http://schemas.openxmlformats.org/officeDocument/2006/relationships/vmlDrawing" Target="../drawings/vmlDrawing5.vml"/><Relationship Id="rId6" Type="http://schemas.openxmlformats.org/officeDocument/2006/relationships/image" Target="../media/image27.png"/><Relationship Id="rId5" Type="http://schemas.openxmlformats.org/officeDocument/2006/relationships/notesSlide" Target="../notesSlides/notesSlide14.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image" Target="../media/image38.wmf"/><Relationship Id="rId18" Type="http://schemas.openxmlformats.org/officeDocument/2006/relationships/image" Target="../media/image41.wmf"/><Relationship Id="rId26" Type="http://schemas.openxmlformats.org/officeDocument/2006/relationships/image" Target="../media/image49.wmf"/><Relationship Id="rId3" Type="http://schemas.openxmlformats.org/officeDocument/2006/relationships/audio" Target="../media/media19.wav"/><Relationship Id="rId21" Type="http://schemas.openxmlformats.org/officeDocument/2006/relationships/image" Target="../media/image44.wmf"/><Relationship Id="rId7" Type="http://schemas.openxmlformats.org/officeDocument/2006/relationships/image" Target="../media/image32.wmf"/><Relationship Id="rId12" Type="http://schemas.openxmlformats.org/officeDocument/2006/relationships/image" Target="../media/image37.wmf"/><Relationship Id="rId17" Type="http://schemas.openxmlformats.org/officeDocument/2006/relationships/image" Target="../media/image40.wmf"/><Relationship Id="rId25" Type="http://schemas.openxmlformats.org/officeDocument/2006/relationships/image" Target="../media/image48.wmf"/><Relationship Id="rId2" Type="http://schemas.microsoft.com/office/2007/relationships/media" Target="../media/media19.wav"/><Relationship Id="rId16" Type="http://schemas.openxmlformats.org/officeDocument/2006/relationships/image" Target="../media/image39.wmf"/><Relationship Id="rId20" Type="http://schemas.openxmlformats.org/officeDocument/2006/relationships/image" Target="../media/image43.wmf"/><Relationship Id="rId29" Type="http://schemas.openxmlformats.org/officeDocument/2006/relationships/image" Target="../media/image52.wmf"/><Relationship Id="rId1" Type="http://schemas.openxmlformats.org/officeDocument/2006/relationships/vmlDrawing" Target="../drawings/vmlDrawing6.vml"/><Relationship Id="rId6" Type="http://schemas.openxmlformats.org/officeDocument/2006/relationships/image" Target="../media/image31.wmf"/><Relationship Id="rId11" Type="http://schemas.openxmlformats.org/officeDocument/2006/relationships/image" Target="../media/image36.wmf"/><Relationship Id="rId24" Type="http://schemas.openxmlformats.org/officeDocument/2006/relationships/image" Target="../media/image47.wmf"/><Relationship Id="rId32" Type="http://schemas.openxmlformats.org/officeDocument/2006/relationships/image" Target="../media/image4.png"/><Relationship Id="rId5" Type="http://schemas.openxmlformats.org/officeDocument/2006/relationships/notesSlide" Target="../notesSlides/notesSlide15.xml"/><Relationship Id="rId15" Type="http://schemas.openxmlformats.org/officeDocument/2006/relationships/image" Target="../media/image30.wmf"/><Relationship Id="rId23" Type="http://schemas.openxmlformats.org/officeDocument/2006/relationships/image" Target="../media/image46.wmf"/><Relationship Id="rId28" Type="http://schemas.openxmlformats.org/officeDocument/2006/relationships/image" Target="../media/image51.wmf"/><Relationship Id="rId10" Type="http://schemas.openxmlformats.org/officeDocument/2006/relationships/image" Target="../media/image35.wmf"/><Relationship Id="rId19" Type="http://schemas.openxmlformats.org/officeDocument/2006/relationships/image" Target="../media/image42.wmf"/><Relationship Id="rId31" Type="http://schemas.openxmlformats.org/officeDocument/2006/relationships/image" Target="../media/image54.wmf"/><Relationship Id="rId4" Type="http://schemas.openxmlformats.org/officeDocument/2006/relationships/slideLayout" Target="../slideLayouts/slideLayout7.xml"/><Relationship Id="rId9" Type="http://schemas.openxmlformats.org/officeDocument/2006/relationships/image" Target="../media/image34.wmf"/><Relationship Id="rId14" Type="http://schemas.openxmlformats.org/officeDocument/2006/relationships/oleObject" Target="../embeddings/oleObject8.bin"/><Relationship Id="rId22" Type="http://schemas.openxmlformats.org/officeDocument/2006/relationships/image" Target="../media/image45.wmf"/><Relationship Id="rId27" Type="http://schemas.openxmlformats.org/officeDocument/2006/relationships/image" Target="../media/image50.wmf"/><Relationship Id="rId30" Type="http://schemas.openxmlformats.org/officeDocument/2006/relationships/image" Target="../media/image53.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image" Target="../media/image62.wmf"/><Relationship Id="rId18" Type="http://schemas.openxmlformats.org/officeDocument/2006/relationships/image" Target="../media/image58.wmf"/><Relationship Id="rId3" Type="http://schemas.openxmlformats.org/officeDocument/2006/relationships/audio" Target="../media/media20.wav"/><Relationship Id="rId7" Type="http://schemas.openxmlformats.org/officeDocument/2006/relationships/image" Target="../media/image55.wmf"/><Relationship Id="rId12" Type="http://schemas.openxmlformats.org/officeDocument/2006/relationships/image" Target="../media/image56.wmf"/><Relationship Id="rId17" Type="http://schemas.openxmlformats.org/officeDocument/2006/relationships/oleObject" Target="../embeddings/oleObject12.bin"/><Relationship Id="rId2" Type="http://schemas.microsoft.com/office/2007/relationships/media" Target="../media/media20.wav"/><Relationship Id="rId16" Type="http://schemas.openxmlformats.org/officeDocument/2006/relationships/image" Target="../media/image57.wmf"/><Relationship Id="rId1" Type="http://schemas.openxmlformats.org/officeDocument/2006/relationships/vmlDrawing" Target="../drawings/vmlDrawing7.vml"/><Relationship Id="rId6" Type="http://schemas.openxmlformats.org/officeDocument/2006/relationships/oleObject" Target="../embeddings/oleObject9.bin"/><Relationship Id="rId11" Type="http://schemas.openxmlformats.org/officeDocument/2006/relationships/oleObject" Target="../embeddings/oleObject10.bin"/><Relationship Id="rId5" Type="http://schemas.openxmlformats.org/officeDocument/2006/relationships/notesSlide" Target="../notesSlides/notesSlide16.xml"/><Relationship Id="rId15" Type="http://schemas.openxmlformats.org/officeDocument/2006/relationships/oleObject" Target="../embeddings/oleObject11.bin"/><Relationship Id="rId10" Type="http://schemas.openxmlformats.org/officeDocument/2006/relationships/image" Target="../media/image61.wmf"/><Relationship Id="rId19" Type="http://schemas.openxmlformats.org/officeDocument/2006/relationships/image" Target="../media/image4.png"/><Relationship Id="rId4" Type="http://schemas.openxmlformats.org/officeDocument/2006/relationships/slideLayout" Target="../slideLayouts/slideLayout6.xml"/><Relationship Id="rId9" Type="http://schemas.openxmlformats.org/officeDocument/2006/relationships/image" Target="../media/image60.wmf"/><Relationship Id="rId14" Type="http://schemas.openxmlformats.org/officeDocument/2006/relationships/image" Target="../media/image63.w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4.png"/><Relationship Id="rId5" Type="http://schemas.openxmlformats.org/officeDocument/2006/relationships/image" Target="../media/image66.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67.gif"/><Relationship Id="rId5" Type="http://schemas.openxmlformats.org/officeDocument/2006/relationships/image" Target="../media/image66.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hyperlink" Target="http://www.helenachemical.com/proprietary/homeset.htm" TargetMode="Externa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22.xml"/><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4.wav"/><Relationship Id="rId7" Type="http://schemas.openxmlformats.org/officeDocument/2006/relationships/image" Target="../media/image5.wmf"/><Relationship Id="rId2" Type="http://schemas.microsoft.com/office/2007/relationships/media" Target="../media/media4.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audio" Target="../media/media5.wav"/><Relationship Id="rId7" Type="http://schemas.openxmlformats.org/officeDocument/2006/relationships/image" Target="../media/image7.wmf"/><Relationship Id="rId12" Type="http://schemas.openxmlformats.org/officeDocument/2006/relationships/image" Target="../media/image2.png"/><Relationship Id="rId2" Type="http://schemas.microsoft.com/office/2007/relationships/media" Target="../media/media5.wav"/><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9.png"/><Relationship Id="rId5" Type="http://schemas.openxmlformats.org/officeDocument/2006/relationships/notesSlide" Target="../notesSlides/notesSlide4.xml"/><Relationship Id="rId10" Type="http://schemas.openxmlformats.org/officeDocument/2006/relationships/oleObject" Target="../embeddings/oleObject5.bin"/><Relationship Id="rId4" Type="http://schemas.openxmlformats.org/officeDocument/2006/relationships/slideLayout" Target="../slideLayouts/slideLayout7.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066800"/>
            <a:ext cx="7772400" cy="1470025"/>
          </a:xfrm>
        </p:spPr>
        <p:txBody>
          <a:bodyPr/>
          <a:lstStyle/>
          <a:p>
            <a:pPr eaLnBrk="1" hangingPunct="1"/>
            <a:r>
              <a:rPr lang="en-US" altLang="en-US" sz="7200" dirty="0" smtClean="0"/>
              <a:t>Formulations, Adjuvants, Surfactants, etc.</a:t>
            </a:r>
          </a:p>
        </p:txBody>
      </p:sp>
      <p:sp>
        <p:nvSpPr>
          <p:cNvPr id="3" name="Subtitle 2"/>
          <p:cNvSpPr>
            <a:spLocks noGrp="1"/>
          </p:cNvSpPr>
          <p:nvPr>
            <p:ph type="subTitle" idx="1"/>
          </p:nvPr>
        </p:nvSpPr>
        <p:spPr>
          <a:xfrm>
            <a:off x="381000" y="3886200"/>
            <a:ext cx="8458200" cy="1752600"/>
          </a:xfrm>
        </p:spPr>
        <p:txBody>
          <a:bodyPr rtlCol="0">
            <a:noAutofit/>
          </a:bodyPr>
          <a:lstStyle/>
          <a:p>
            <a:pPr eaLnBrk="1" fontAlgn="auto" hangingPunct="1">
              <a:spcAft>
                <a:spcPts val="0"/>
              </a:spcAft>
              <a:buFont typeface="Arial" panose="020B0604020202020204" pitchFamily="34" charset="0"/>
              <a:buNone/>
              <a:defRPr/>
            </a:pPr>
            <a:r>
              <a:rPr lang="en-US" sz="4800" dirty="0" smtClean="0"/>
              <a:t>‘anything else beside water and the active ingredient’</a:t>
            </a:r>
          </a:p>
          <a:p>
            <a:pPr algn="l" eaLnBrk="1" fontAlgn="auto" hangingPunct="1">
              <a:spcAft>
                <a:spcPts val="0"/>
              </a:spcAft>
              <a:buFont typeface="Arial" panose="020B0604020202020204" pitchFamily="34" charset="0"/>
              <a:buNone/>
              <a:defRPr/>
            </a:pPr>
            <a:r>
              <a:rPr lang="en-US" sz="2400" i="1" dirty="0" smtClean="0">
                <a:solidFill>
                  <a:schemeClr val="tx1"/>
                </a:solidFill>
              </a:rPr>
              <a:t>*Acknowledge Jerry Green – </a:t>
            </a:r>
            <a:r>
              <a:rPr lang="en-US" sz="2400" i="1" dirty="0" err="1" smtClean="0">
                <a:solidFill>
                  <a:schemeClr val="tx1"/>
                </a:solidFill>
              </a:rPr>
              <a:t>Dupont</a:t>
            </a:r>
            <a:r>
              <a:rPr lang="en-US" sz="2400" i="1" dirty="0" smtClean="0">
                <a:solidFill>
                  <a:schemeClr val="tx1"/>
                </a:solidFill>
              </a:rPr>
              <a:t> (Florida Weed Science Society presentation in 2003) for several slides in this lecture set</a:t>
            </a:r>
            <a:endParaRPr lang="en-US" sz="2000" i="1" dirty="0">
              <a:solidFill>
                <a:schemeClr val="tx1"/>
              </a:solidFill>
            </a:endParaRPr>
          </a:p>
        </p:txBody>
      </p:sp>
      <p:graphicFrame>
        <p:nvGraphicFramePr>
          <p:cNvPr id="2052" name="Object 4"/>
          <p:cNvGraphicFramePr>
            <a:graphicFrameLocks/>
          </p:cNvGraphicFramePr>
          <p:nvPr/>
        </p:nvGraphicFramePr>
        <p:xfrm>
          <a:off x="7696200" y="5845175"/>
          <a:ext cx="1295400" cy="990600"/>
        </p:xfrm>
        <a:graphic>
          <a:graphicData uri="http://schemas.openxmlformats.org/presentationml/2006/ole">
            <mc:AlternateContent xmlns:mc="http://schemas.openxmlformats.org/markup-compatibility/2006">
              <mc:Choice xmlns:v="urn:schemas-microsoft-com:vml" Requires="v">
                <p:oleObj spid="_x0000_s2062" name="Clip" r:id="rId5" imgW="3522663" imgH="2120900" progId="MS_ClipArt_Gallery.2">
                  <p:embed/>
                </p:oleObj>
              </mc:Choice>
              <mc:Fallback>
                <p:oleObj name="Clip" r:id="rId5" imgW="3522663" imgH="2120900" progId="MS_ClipArt_Gallery.2">
                  <p:embed/>
                  <p:pic>
                    <p:nvPicPr>
                      <p:cNvPr id="0" name="Object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5845175"/>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5"/>
          <p:cNvSpPr>
            <a:spLocks noChangeArrowheads="1"/>
          </p:cNvSpPr>
          <p:nvPr/>
        </p:nvSpPr>
        <p:spPr bwMode="auto">
          <a:xfrm rot="19275702">
            <a:off x="7934839" y="5854607"/>
            <a:ext cx="846138"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566" tIns="40283" rIns="80566" bIns="40283">
            <a:spAutoFit/>
          </a:bodyPr>
          <a:lstStyle/>
          <a:p>
            <a:pPr defTabSz="800100">
              <a:defRPr/>
            </a:pPr>
            <a:r>
              <a:rPr lang="en-US" sz="1600" dirty="0">
                <a:solidFill>
                  <a:schemeClr val="tx1"/>
                </a:solidFill>
                <a:effectLst>
                  <a:outerShdw blurRad="38100" dist="38100" dir="2700000" algn="tl">
                    <a:srgbClr val="C0C0C0"/>
                  </a:outerShdw>
                </a:effectLst>
                <a:latin typeface="Arial" charset="0"/>
              </a:rPr>
              <a:t>FWSS</a:t>
            </a:r>
          </a:p>
          <a:p>
            <a:pPr defTabSz="800100">
              <a:defRPr/>
            </a:pPr>
            <a:r>
              <a:rPr lang="en-US" sz="1600" dirty="0">
                <a:solidFill>
                  <a:schemeClr val="tx1"/>
                </a:solidFill>
                <a:effectLst>
                  <a:outerShdw blurRad="38100" dist="38100" dir="2700000" algn="tl">
                    <a:srgbClr val="C0C0C0"/>
                  </a:outerShdw>
                </a:effectLst>
                <a:latin typeface="Arial" charset="0"/>
              </a:rPr>
              <a:t>2003</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1600200" y="-1524000"/>
          <a:ext cx="11390313" cy="8915400"/>
        </p:xfrm>
        <a:graphic>
          <a:graphicData uri="http://schemas.openxmlformats.org/presentationml/2006/ole">
            <mc:AlternateContent xmlns:mc="http://schemas.openxmlformats.org/markup-compatibility/2006">
              <mc:Choice xmlns:v="urn:schemas-microsoft-com:vml" Requires="v">
                <p:oleObj spid="_x0000_s24594" name="Slide" r:id="rId6" imgW="4548526" imgH="3407297" progId="PowerPoint.Slide.8">
                  <p:embed/>
                </p:oleObj>
              </mc:Choice>
              <mc:Fallback>
                <p:oleObj name="Slide" r:id="rId6" imgW="4548526" imgH="3407297" progId="PowerPoint.Slide.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1524000"/>
                        <a:ext cx="11390313" cy="891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79" name="Rectangle 3"/>
          <p:cNvSpPr>
            <a:spLocks noChangeArrowheads="1"/>
          </p:cNvSpPr>
          <p:nvPr/>
        </p:nvSpPr>
        <p:spPr bwMode="auto">
          <a:xfrm>
            <a:off x="2971800" y="5010150"/>
            <a:ext cx="6019800" cy="146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Clr>
                <a:schemeClr val="accent1"/>
              </a:buClr>
              <a:buSzPct val="70000"/>
              <a:buFont typeface="Monotype Sorts" charset="2"/>
              <a:buNone/>
            </a:pPr>
            <a:r>
              <a:rPr kumimoji="1" lang="en-US" altLang="en-US" sz="1800" b="0">
                <a:latin typeface="Arial" charset="0"/>
              </a:rPr>
              <a:t>   </a:t>
            </a:r>
            <a:r>
              <a:rPr kumimoji="1" lang="en-US" altLang="en-US" sz="1800">
                <a:latin typeface="Arial" charset="0"/>
              </a:rPr>
              <a:t>Reference:</a:t>
            </a:r>
            <a:r>
              <a:rPr kumimoji="1" lang="en-US" altLang="en-US" sz="1800" b="0">
                <a:latin typeface="Arial" charset="0"/>
              </a:rPr>
              <a:t> </a:t>
            </a:r>
          </a:p>
          <a:p>
            <a:pPr>
              <a:buClr>
                <a:schemeClr val="accent1"/>
              </a:buClr>
              <a:buSzPct val="70000"/>
              <a:buFont typeface="Monotype Sorts" charset="2"/>
              <a:buNone/>
            </a:pPr>
            <a:r>
              <a:rPr kumimoji="1" lang="en-US" altLang="en-US" sz="1800" b="0">
                <a:latin typeface="Arial" charset="0"/>
              </a:rPr>
              <a:t>	</a:t>
            </a:r>
            <a:r>
              <a:rPr kumimoji="1" lang="en-US" altLang="en-US" sz="1700" b="0">
                <a:latin typeface="Arial" charset="0"/>
                <a:cs typeface="Arial" charset="0"/>
              </a:rPr>
              <a:t>Atkins, J. M., Foresman, C., Vitolo, D. B., Clap, M. J.L., Heylings, J.R., 2005.  Gramoxone® Inteon: Innovative formulation technology to reduce hazard potential. Proceedings Weed Science Society of America 45:363. </a:t>
            </a:r>
            <a:endParaRPr kumimoji="1" lang="en-US" altLang="en-US" sz="1700" b="0">
              <a:latin typeface="Arial" charset="0"/>
              <a:ea typeface="Arial Unicode MS" pitchFamily="34" charset="-128"/>
              <a:cs typeface="Arial Unicode MS" pitchFamily="34" charset="-128"/>
            </a:endParaRPr>
          </a:p>
          <a:p>
            <a:pPr>
              <a:buClr>
                <a:schemeClr val="accent1"/>
              </a:buClr>
              <a:buSzPct val="70000"/>
              <a:buFont typeface="Monotype Sorts" charset="2"/>
              <a:buNone/>
            </a:pPr>
            <a:endParaRPr kumimoji="1" lang="en-US" altLang="en-US" sz="1700" b="0">
              <a:latin typeface="Arial" charset="0"/>
            </a:endParaRPr>
          </a:p>
          <a:p>
            <a:pPr>
              <a:buClr>
                <a:schemeClr val="accent1"/>
              </a:buClr>
              <a:buSzPct val="70000"/>
              <a:buFont typeface="Monotype Sorts" charset="2"/>
              <a:buNone/>
            </a:pPr>
            <a:endParaRPr kumimoji="1" lang="en-US" altLang="en-US" sz="1800" b="0">
              <a:latin typeface="Arial" charset="0"/>
            </a:endParaRPr>
          </a:p>
          <a:p>
            <a:pPr>
              <a:buClr>
                <a:schemeClr val="accent1"/>
              </a:buClr>
              <a:buSzPct val="70000"/>
              <a:buFont typeface="Monotype Sorts" charset="2"/>
              <a:buNone/>
            </a:pPr>
            <a:r>
              <a:rPr kumimoji="1" lang="en-US" altLang="en-US" sz="1800" b="0">
                <a:latin typeface="Arial" charset="0"/>
              </a:rPr>
              <a:t> </a:t>
            </a:r>
          </a:p>
        </p:txBody>
      </p:sp>
      <p:sp>
        <p:nvSpPr>
          <p:cNvPr id="24580" name="Rectangle 4"/>
          <p:cNvSpPr>
            <a:spLocks noChangeArrowheads="1"/>
          </p:cNvSpPr>
          <p:nvPr/>
        </p:nvSpPr>
        <p:spPr bwMode="auto">
          <a:xfrm>
            <a:off x="3352800" y="4552950"/>
            <a:ext cx="5867400" cy="146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Clr>
                <a:schemeClr val="accent1"/>
              </a:buClr>
              <a:buSzPct val="70000"/>
              <a:buFont typeface="Monotype Sorts" charset="2"/>
              <a:buNone/>
            </a:pPr>
            <a:r>
              <a:rPr kumimoji="1" lang="en-US" altLang="en-US" sz="3600">
                <a:latin typeface="Arial" charset="0"/>
              </a:rPr>
              <a:t>  </a:t>
            </a:r>
            <a:endParaRPr kumimoji="1" lang="en-US" altLang="en-US" sz="3500">
              <a:latin typeface="Arial" charset="0"/>
            </a:endParaRPr>
          </a:p>
          <a:p>
            <a:pPr>
              <a:buClr>
                <a:schemeClr val="accent1"/>
              </a:buClr>
              <a:buSzPct val="70000"/>
              <a:buFont typeface="Monotype Sorts" charset="2"/>
              <a:buNone/>
            </a:pPr>
            <a:r>
              <a:rPr kumimoji="1" lang="en-US" altLang="en-US" sz="3600">
                <a:latin typeface="Arial" charset="0"/>
              </a:rPr>
              <a:t> </a:t>
            </a:r>
          </a:p>
        </p:txBody>
      </p:sp>
      <p:grpSp>
        <p:nvGrpSpPr>
          <p:cNvPr id="24581" name="Group 5"/>
          <p:cNvGrpSpPr>
            <a:grpSpLocks/>
          </p:cNvGrpSpPr>
          <p:nvPr/>
        </p:nvGrpSpPr>
        <p:grpSpPr bwMode="auto">
          <a:xfrm>
            <a:off x="1898650" y="2922588"/>
            <a:ext cx="5348288" cy="679450"/>
            <a:chOff x="0" y="0"/>
            <a:chExt cx="3369" cy="423"/>
          </a:xfrm>
        </p:grpSpPr>
        <p:sp>
          <p:nvSpPr>
            <p:cNvPr id="24585" name="Rectangle 6"/>
            <p:cNvSpPr>
              <a:spLocks noChangeArrowheads="1"/>
            </p:cNvSpPr>
            <p:nvPr/>
          </p:nvSpPr>
          <p:spPr bwMode="auto">
            <a:xfrm>
              <a:off x="0" y="0"/>
              <a:ext cx="336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4586" name="Rectangle 7"/>
            <p:cNvSpPr>
              <a:spLocks noChangeArrowheads="1"/>
            </p:cNvSpPr>
            <p:nvPr/>
          </p:nvSpPr>
          <p:spPr bwMode="auto">
            <a:xfrm>
              <a:off x="0" y="0"/>
              <a:ext cx="3369" cy="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800" b="0">
                  <a:latin typeface="Verdana" pitchFamily="34" charset="0"/>
                </a:rPr>
                <a:t>  </a:t>
              </a:r>
              <a:r>
                <a:rPr lang="en-US" altLang="en-US" sz="3800" b="0">
                  <a:latin typeface="Verdana" pitchFamily="34" charset="0"/>
                </a:rPr>
                <a:t> </a:t>
              </a:r>
              <a:r>
                <a:rPr lang="en-US" altLang="en-US" sz="800" b="0">
                  <a:latin typeface="Verdana" pitchFamily="34" charset="0"/>
                </a:rPr>
                <a:t>                                             </a:t>
              </a:r>
            </a:p>
          </p:txBody>
        </p:sp>
      </p:grpSp>
      <p:pic>
        <p:nvPicPr>
          <p:cNvPr id="24582" name="Picture 8" descr="gramoxone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552450"/>
            <a:ext cx="3048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9"/>
          <p:cNvSpPr>
            <a:spLocks noChangeArrowheads="1"/>
          </p:cNvSpPr>
          <p:nvPr/>
        </p:nvSpPr>
        <p:spPr bwMode="auto">
          <a:xfrm>
            <a:off x="3276600" y="2038350"/>
            <a:ext cx="6019800" cy="415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Clr>
                <a:srgbClr val="287850"/>
              </a:buClr>
              <a:buFont typeface="Monotype Sorts" charset="2"/>
              <a:buChar char="n"/>
            </a:pPr>
            <a:r>
              <a:rPr kumimoji="1" lang="en-US" altLang="en-US" sz="2800" b="0">
                <a:latin typeface="Arial" charset="0"/>
              </a:rPr>
              <a:t> Alginate formulation that gels at very low pH and prevents absorption in the stomach.</a:t>
            </a:r>
          </a:p>
          <a:p>
            <a:pPr>
              <a:buClr>
                <a:srgbClr val="287850"/>
              </a:buClr>
              <a:buFont typeface="Monotype Sorts" charset="2"/>
              <a:buChar char="n"/>
            </a:pPr>
            <a:r>
              <a:rPr kumimoji="1" lang="en-US" altLang="en-US" sz="2800" b="0">
                <a:latin typeface="Arial" charset="0"/>
              </a:rPr>
              <a:t>Combines gel, emetic, purgative, and odorant to prevent accidental death by ingestion. </a:t>
            </a:r>
            <a:endParaRPr kumimoji="1" lang="en-US" altLang="en-US" sz="2000" b="0">
              <a:latin typeface="Arial" charset="0"/>
            </a:endParaRPr>
          </a:p>
        </p:txBody>
      </p:sp>
      <p:sp>
        <p:nvSpPr>
          <p:cNvPr id="22536" name="Rectangle 10"/>
          <p:cNvSpPr>
            <a:spLocks noGrp="1" noChangeArrowheads="1"/>
          </p:cNvSpPr>
          <p:nvPr>
            <p:ph idx="1"/>
          </p:nvPr>
        </p:nvSpPr>
        <p:spPr>
          <a:xfrm>
            <a:off x="0" y="819150"/>
            <a:ext cx="9296400" cy="923925"/>
          </a:xfrm>
        </p:spPr>
        <p:txBody>
          <a:bodyPr rtlCol="0">
            <a:normAutofit fontScale="85000" lnSpcReduction="20000"/>
          </a:bodyPr>
          <a:lstStyle/>
          <a:p>
            <a:pPr eaLnBrk="1" fontAlgn="auto" hangingPunct="1">
              <a:lnSpc>
                <a:spcPct val="90000"/>
              </a:lnSpc>
              <a:spcAft>
                <a:spcPts val="0"/>
              </a:spcAft>
              <a:buFont typeface="Monotype Sorts" charset="2"/>
              <a:buNone/>
              <a:defRPr/>
            </a:pPr>
            <a:r>
              <a:rPr lang="en-US" altLang="en-US" sz="4000" b="1" i="1" smtClean="0">
                <a:solidFill>
                  <a:srgbClr val="287850"/>
                </a:solidFill>
              </a:rPr>
              <a:t>Gramoxone</a:t>
            </a:r>
            <a:r>
              <a:rPr lang="en-US" altLang="en-US" sz="4000" b="1" i="1" smtClean="0">
                <a:solidFill>
                  <a:srgbClr val="287850"/>
                </a:solidFill>
                <a:cs typeface="Arial" charset="0"/>
              </a:rPr>
              <a:t>®</a:t>
            </a:r>
            <a:r>
              <a:rPr lang="en-US" altLang="en-US" sz="4000" b="1" i="1" smtClean="0">
                <a:solidFill>
                  <a:srgbClr val="287850"/>
                </a:solidFill>
              </a:rPr>
              <a:t> Inteon</a:t>
            </a:r>
            <a:r>
              <a:rPr lang="en-US" altLang="en-US" sz="4000" b="1" i="1" smtClean="0">
                <a:solidFill>
                  <a:srgbClr val="287850"/>
                </a:solidFill>
                <a:cs typeface="Arial" charset="0"/>
              </a:rPr>
              <a:t>™</a:t>
            </a:r>
            <a:endParaRPr lang="en-US" altLang="en-US" sz="4000" b="1" smtClean="0">
              <a:solidFill>
                <a:srgbClr val="287850"/>
              </a:solidFill>
            </a:endParaRPr>
          </a:p>
          <a:p>
            <a:pPr eaLnBrk="1" fontAlgn="auto" hangingPunct="1">
              <a:lnSpc>
                <a:spcPct val="90000"/>
              </a:lnSpc>
              <a:spcAft>
                <a:spcPts val="0"/>
              </a:spcAft>
              <a:buFont typeface="Monotype Sorts" charset="2"/>
              <a:buNone/>
              <a:defRPr/>
            </a:pPr>
            <a:r>
              <a:rPr lang="en-US" altLang="en-US" sz="4000" b="1" smtClean="0">
                <a:solidFill>
                  <a:srgbClr val="287850"/>
                </a:solidFill>
              </a:rPr>
              <a:t>					</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6200"/>
            <a:ext cx="9144000" cy="1143000"/>
          </a:xfrm>
        </p:spPr>
        <p:txBody>
          <a:bodyPr/>
          <a:lstStyle/>
          <a:p>
            <a:pPr eaLnBrk="1" hangingPunct="1"/>
            <a:r>
              <a:rPr lang="en-US" altLang="en-US" b="1" smtClean="0">
                <a:solidFill>
                  <a:srgbClr val="287850"/>
                </a:solidFill>
                <a:latin typeface="Arial" charset="0"/>
              </a:rPr>
              <a:t>New Bioherbicide Formulation</a:t>
            </a:r>
          </a:p>
        </p:txBody>
      </p:sp>
      <p:sp>
        <p:nvSpPr>
          <p:cNvPr id="27651" name="Rectangle 3"/>
          <p:cNvSpPr>
            <a:spLocks noGrp="1" noChangeArrowheads="1"/>
          </p:cNvSpPr>
          <p:nvPr>
            <p:ph idx="1"/>
          </p:nvPr>
        </p:nvSpPr>
        <p:spPr>
          <a:xfrm>
            <a:off x="533400" y="1371600"/>
            <a:ext cx="8412163" cy="1905000"/>
          </a:xfrm>
        </p:spPr>
        <p:txBody>
          <a:bodyPr/>
          <a:lstStyle/>
          <a:p>
            <a:pPr eaLnBrk="1" hangingPunct="1">
              <a:buClr>
                <a:srgbClr val="287850"/>
              </a:buClr>
            </a:pPr>
            <a:r>
              <a:rPr lang="en-US" altLang="en-US" smtClean="0"/>
              <a:t>WOW Formulation or water in oil in water emulsion.  It is &lt; 5% oil with microscopic oil droplets in continuous water phase. </a:t>
            </a:r>
          </a:p>
          <a:p>
            <a:pPr eaLnBrk="1" hangingPunct="1">
              <a:buClr>
                <a:srgbClr val="287850"/>
              </a:buClr>
            </a:pPr>
            <a:endParaRPr lang="en-US" altLang="en-US" smtClean="0"/>
          </a:p>
          <a:p>
            <a:pPr eaLnBrk="1" hangingPunct="1">
              <a:buClr>
                <a:srgbClr val="287850"/>
              </a:buClr>
              <a:buFont typeface="Monotype Sorts" charset="2"/>
              <a:buNone/>
            </a:pPr>
            <a:endParaRPr lang="en-US" altLang="en-US" smtClean="0"/>
          </a:p>
        </p:txBody>
      </p:sp>
      <p:pic>
        <p:nvPicPr>
          <p:cNvPr id="27652" name="Picture 4" descr="w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900" y="3124200"/>
            <a:ext cx="38989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4876800" y="3910013"/>
            <a:ext cx="4114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Clr>
                <a:schemeClr val="accent1"/>
              </a:buClr>
              <a:buSzPct val="70000"/>
              <a:buFont typeface="Monotype Sorts" charset="2"/>
              <a:buNone/>
            </a:pPr>
            <a:r>
              <a:rPr kumimoji="1" lang="en-US" altLang="en-US" sz="1800">
                <a:latin typeface="Arial" charset="0"/>
              </a:rPr>
              <a:t>References:</a:t>
            </a:r>
            <a:r>
              <a:rPr kumimoji="1" lang="en-US" altLang="en-US" sz="1800" b="0">
                <a:latin typeface="Arial" charset="0"/>
              </a:rPr>
              <a:t>  </a:t>
            </a:r>
          </a:p>
          <a:p>
            <a:pPr>
              <a:buClr>
                <a:schemeClr val="accent1"/>
              </a:buClr>
              <a:buSzPct val="70000"/>
              <a:buFont typeface="Monotype Sorts" charset="2"/>
              <a:buNone/>
            </a:pPr>
            <a:r>
              <a:rPr kumimoji="1" lang="en-US" altLang="en-US" sz="1700" b="0" i="1">
                <a:latin typeface="Arial" charset="0"/>
              </a:rPr>
              <a:t>Auld, B. A. 2002.  Bioherbicidal formulation.  Australian Patent Appl. 952,094.</a:t>
            </a:r>
          </a:p>
          <a:p>
            <a:pPr>
              <a:buClr>
                <a:schemeClr val="accent1"/>
              </a:buClr>
              <a:buSzPct val="70000"/>
              <a:buFont typeface="Monotype Sorts" charset="2"/>
              <a:buNone/>
            </a:pPr>
            <a:r>
              <a:rPr kumimoji="1" lang="en-US" altLang="en-US" sz="1700" b="0" i="1">
                <a:latin typeface="Arial" charset="0"/>
              </a:rPr>
              <a:t>Auld, B. A., Hetherington, S. D., and Smith, H. E.  2003. Advances in bioherbicide formulation. Weed Biology and Management 3:61-67.  </a:t>
            </a:r>
            <a:endParaRPr lang="en-US" altLang="en-US" sz="1700" b="0">
              <a:solidFill>
                <a:srgbClr val="FF0000"/>
              </a:solidFill>
              <a:latin typeface="DupontOv" pitchFamily="2"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lid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9906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p:cNvSpPr>
            <a:spLocks noGrp="1" noChangeArrowheads="1"/>
          </p:cNvSpPr>
          <p:nvPr>
            <p:ph type="title"/>
          </p:nvPr>
        </p:nvSpPr>
        <p:spPr>
          <a:xfrm>
            <a:off x="0" y="228600"/>
            <a:ext cx="9144000" cy="1143000"/>
          </a:xfrm>
        </p:spPr>
        <p:txBody>
          <a:bodyPr rtlCol="0">
            <a:normAutofit fontScale="90000"/>
          </a:bodyPr>
          <a:lstStyle/>
          <a:p>
            <a:pPr eaLnBrk="1" fontAlgn="auto" hangingPunct="1">
              <a:spcAft>
                <a:spcPts val="0"/>
              </a:spcAft>
              <a:defRPr/>
            </a:pPr>
            <a:r>
              <a:rPr lang="en-US" altLang="en-US" sz="4200" b="1" smtClean="0">
                <a:solidFill>
                  <a:srgbClr val="287850"/>
                </a:solidFill>
                <a:latin typeface="Arial" charset="0"/>
              </a:rPr>
              <a:t>Biotechnology for Site Specific Targeting</a:t>
            </a:r>
          </a:p>
        </p:txBody>
      </p:sp>
      <p:sp>
        <p:nvSpPr>
          <p:cNvPr id="28676" name="Rectangle 3"/>
          <p:cNvSpPr>
            <a:spLocks noGrp="1" noChangeArrowheads="1"/>
          </p:cNvSpPr>
          <p:nvPr>
            <p:ph idx="1"/>
          </p:nvPr>
        </p:nvSpPr>
        <p:spPr>
          <a:xfrm>
            <a:off x="228600" y="1905000"/>
            <a:ext cx="5486400" cy="3352800"/>
          </a:xfrm>
        </p:spPr>
        <p:txBody>
          <a:bodyPr/>
          <a:lstStyle/>
          <a:p>
            <a:pPr eaLnBrk="1" hangingPunct="1">
              <a:buClr>
                <a:srgbClr val="287850"/>
              </a:buClr>
              <a:buFont typeface="Monotype Sorts" charset="2"/>
              <a:buNone/>
            </a:pPr>
            <a:r>
              <a:rPr lang="en-US" altLang="en-US" smtClean="0"/>
              <a:t>	Use camelid antibodies to develop a ‘fusion’ protein to carry a high load of agrochemical and bind at specific cellulose target.  </a:t>
            </a:r>
          </a:p>
          <a:p>
            <a:pPr eaLnBrk="1" hangingPunct="1">
              <a:buClr>
                <a:srgbClr val="287850"/>
              </a:buClr>
              <a:buFont typeface="Monotype Sorts" charset="2"/>
              <a:buNone/>
            </a:pPr>
            <a:r>
              <a:rPr lang="en-US" altLang="en-US" smtClean="0"/>
              <a:t>    </a:t>
            </a:r>
          </a:p>
          <a:p>
            <a:pPr eaLnBrk="1" hangingPunct="1">
              <a:buClr>
                <a:srgbClr val="287850"/>
              </a:buClr>
              <a:buFont typeface="Monotype Sorts" charset="2"/>
              <a:buNone/>
            </a:pPr>
            <a:endParaRPr lang="en-US" altLang="en-US" smtClean="0"/>
          </a:p>
          <a:p>
            <a:pPr eaLnBrk="1" hangingPunct="1">
              <a:buClr>
                <a:srgbClr val="287850"/>
              </a:buClr>
              <a:buFont typeface="Monotype Sorts" charset="2"/>
              <a:buNone/>
            </a:pPr>
            <a:endParaRPr lang="en-US" altLang="en-US" sz="1800" b="1" smtClean="0"/>
          </a:p>
          <a:p>
            <a:pPr eaLnBrk="1" hangingPunct="1">
              <a:buClr>
                <a:srgbClr val="287850"/>
              </a:buClr>
              <a:buFont typeface="Monotype Sorts" charset="2"/>
              <a:buNone/>
            </a:pPr>
            <a:endParaRPr lang="en-US" altLang="en-US" sz="1800" b="1" smtClean="0"/>
          </a:p>
          <a:p>
            <a:pPr eaLnBrk="1" hangingPunct="1">
              <a:buClr>
                <a:srgbClr val="287850"/>
              </a:buClr>
              <a:buFont typeface="Monotype Sorts" charset="2"/>
              <a:buNone/>
            </a:pPr>
            <a:endParaRPr lang="en-US" altLang="en-US" sz="1800" smtClean="0"/>
          </a:p>
          <a:p>
            <a:pPr eaLnBrk="1" hangingPunct="1">
              <a:buClr>
                <a:srgbClr val="287850"/>
              </a:buClr>
              <a:buFont typeface="Monotype Sorts" charset="2"/>
              <a:buNone/>
            </a:pPr>
            <a:endParaRPr lang="en-US" altLang="en-US" sz="2400" b="1" smtClean="0"/>
          </a:p>
        </p:txBody>
      </p:sp>
      <p:sp>
        <p:nvSpPr>
          <p:cNvPr id="28677" name="Text Box 5"/>
          <p:cNvSpPr txBox="1">
            <a:spLocks noChangeArrowheads="1"/>
          </p:cNvSpPr>
          <p:nvPr/>
        </p:nvSpPr>
        <p:spPr bwMode="auto">
          <a:xfrm>
            <a:off x="381000" y="5105400"/>
            <a:ext cx="6477000"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Clr>
                <a:srgbClr val="287850"/>
              </a:buClr>
              <a:buSzPct val="70000"/>
              <a:buFont typeface="Monotype Sorts" charset="2"/>
              <a:buNone/>
            </a:pPr>
            <a:r>
              <a:rPr kumimoji="1" lang="en-US" altLang="en-US" sz="1800">
                <a:latin typeface="Arial" charset="0"/>
              </a:rPr>
              <a:t>Reference:</a:t>
            </a:r>
            <a:r>
              <a:rPr kumimoji="1" lang="en-US" altLang="en-US" sz="1800" b="0">
                <a:latin typeface="Arial" charset="0"/>
              </a:rPr>
              <a:t>  </a:t>
            </a:r>
          </a:p>
          <a:p>
            <a:pPr>
              <a:buClr>
                <a:srgbClr val="287850"/>
              </a:buClr>
              <a:buSzPct val="70000"/>
              <a:buFont typeface="Monotype Sorts" charset="2"/>
              <a:buNone/>
            </a:pPr>
            <a:r>
              <a:rPr kumimoji="1" lang="en-US" altLang="en-US" sz="1700" b="0" i="1">
                <a:latin typeface="Arial" charset="0"/>
              </a:rPr>
              <a:t>Barnwell, S. G. and Parry, N. J.  2003.  Carbohydrate-binding domain-containing fusion protein for delivery of therapeutic compositions containing them.  WO 200301477.</a:t>
            </a:r>
          </a:p>
        </p:txBody>
      </p:sp>
      <p:sp>
        <p:nvSpPr>
          <p:cNvPr id="28678" name="Text Box 6"/>
          <p:cNvSpPr txBox="1">
            <a:spLocks noChangeArrowheads="1"/>
          </p:cNvSpPr>
          <p:nvPr/>
        </p:nvSpPr>
        <p:spPr bwMode="auto">
          <a:xfrm>
            <a:off x="6400800" y="1508125"/>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800">
                <a:solidFill>
                  <a:srgbClr val="FF0000"/>
                </a:solidFill>
                <a:latin typeface="Times New Roman" pitchFamily="18" charset="0"/>
              </a:rPr>
              <a:t>Microcapsule</a:t>
            </a:r>
          </a:p>
        </p:txBody>
      </p:sp>
      <p:sp>
        <p:nvSpPr>
          <p:cNvPr id="28679" name="Text Box 7"/>
          <p:cNvSpPr txBox="1">
            <a:spLocks noChangeArrowheads="1"/>
          </p:cNvSpPr>
          <p:nvPr/>
        </p:nvSpPr>
        <p:spPr bwMode="auto">
          <a:xfrm>
            <a:off x="7620000" y="32766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800">
                <a:solidFill>
                  <a:srgbClr val="FF0000"/>
                </a:solidFill>
                <a:latin typeface="Times New Roman" pitchFamily="18" charset="0"/>
              </a:rPr>
              <a:t>Fusion protein</a:t>
            </a:r>
          </a:p>
        </p:txBody>
      </p:sp>
      <p:sp>
        <p:nvSpPr>
          <p:cNvPr id="28680" name="Text Box 8"/>
          <p:cNvSpPr txBox="1">
            <a:spLocks noChangeArrowheads="1"/>
          </p:cNvSpPr>
          <p:nvPr/>
        </p:nvSpPr>
        <p:spPr bwMode="auto">
          <a:xfrm>
            <a:off x="6705600" y="50292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800">
                <a:solidFill>
                  <a:srgbClr val="FF0000"/>
                </a:solidFill>
                <a:latin typeface="Times New Roman" pitchFamily="18" charset="0"/>
              </a:rPr>
              <a:t>Target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295400"/>
            <a:ext cx="4876800"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4038600" y="1219200"/>
            <a:ext cx="1135063" cy="701675"/>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000" b="0">
                <a:latin typeface="Times New Roman" pitchFamily="18" charset="0"/>
              </a:rPr>
              <a:t>Make the</a:t>
            </a:r>
          </a:p>
          <a:p>
            <a:pPr>
              <a:spcBef>
                <a:spcPct val="0"/>
              </a:spcBef>
              <a:buFontTx/>
              <a:buNone/>
            </a:pPr>
            <a:r>
              <a:rPr lang="en-US" altLang="en-US" sz="2000" b="0">
                <a:latin typeface="Times New Roman" pitchFamily="18" charset="0"/>
              </a:rPr>
              <a:t>granules</a:t>
            </a:r>
          </a:p>
        </p:txBody>
      </p:sp>
      <p:sp>
        <p:nvSpPr>
          <p:cNvPr id="33796" name="Line 4"/>
          <p:cNvSpPr>
            <a:spLocks noChangeShapeType="1"/>
          </p:cNvSpPr>
          <p:nvPr/>
        </p:nvSpPr>
        <p:spPr bwMode="auto">
          <a:xfrm flipH="1">
            <a:off x="3581400" y="1752600"/>
            <a:ext cx="4572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7" name="Line 5"/>
          <p:cNvSpPr>
            <a:spLocks noChangeShapeType="1"/>
          </p:cNvSpPr>
          <p:nvPr/>
        </p:nvSpPr>
        <p:spPr bwMode="auto">
          <a:xfrm>
            <a:off x="5181600" y="1752600"/>
            <a:ext cx="45720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574" name="Line 6"/>
          <p:cNvSpPr>
            <a:spLocks noChangeShapeType="1"/>
          </p:cNvSpPr>
          <p:nvPr/>
        </p:nvSpPr>
        <p:spPr bwMode="auto">
          <a:xfrm flipH="1">
            <a:off x="4572000" y="3733800"/>
            <a:ext cx="0" cy="9144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575" name="AutoShape 7"/>
          <p:cNvSpPr>
            <a:spLocks noChangeArrowheads="1"/>
          </p:cNvSpPr>
          <p:nvPr/>
        </p:nvSpPr>
        <p:spPr bwMode="auto">
          <a:xfrm>
            <a:off x="3505200" y="2209800"/>
            <a:ext cx="2286000" cy="2057400"/>
          </a:xfrm>
          <a:prstGeom prst="irregularSeal2">
            <a:avLst/>
          </a:prstGeom>
          <a:solidFill>
            <a:srgbClr val="C3EEB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000" b="0">
                <a:latin typeface="Times New Roman" pitchFamily="18" charset="0"/>
              </a:rPr>
              <a:t>Control</a:t>
            </a:r>
          </a:p>
          <a:p>
            <a:pPr algn="ctr">
              <a:spcBef>
                <a:spcPct val="0"/>
              </a:spcBef>
              <a:buFontTx/>
              <a:buNone/>
            </a:pPr>
            <a:r>
              <a:rPr lang="en-US" altLang="en-US" sz="2000" b="0">
                <a:latin typeface="Times New Roman" pitchFamily="18" charset="0"/>
              </a:rPr>
              <a:t>  Size and </a:t>
            </a:r>
          </a:p>
          <a:p>
            <a:pPr algn="ctr">
              <a:spcBef>
                <a:spcPct val="0"/>
              </a:spcBef>
              <a:buFontTx/>
              <a:buNone/>
            </a:pPr>
            <a:r>
              <a:rPr lang="en-US" altLang="en-US" sz="2000" b="0">
                <a:latin typeface="Times New Roman" pitchFamily="18" charset="0"/>
              </a:rPr>
              <a:t>Breaking</a:t>
            </a:r>
          </a:p>
        </p:txBody>
      </p:sp>
      <p:sp>
        <p:nvSpPr>
          <p:cNvPr id="621576" name="Line 8"/>
          <p:cNvSpPr>
            <a:spLocks noChangeShapeType="1"/>
          </p:cNvSpPr>
          <p:nvPr/>
        </p:nvSpPr>
        <p:spPr bwMode="auto">
          <a:xfrm>
            <a:off x="3505200" y="2819400"/>
            <a:ext cx="381000" cy="609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577" name="Line 9"/>
          <p:cNvSpPr>
            <a:spLocks noChangeShapeType="1"/>
          </p:cNvSpPr>
          <p:nvPr/>
        </p:nvSpPr>
        <p:spPr bwMode="auto">
          <a:xfrm flipH="1">
            <a:off x="5257800" y="2819400"/>
            <a:ext cx="304800" cy="685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2157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0" y="4648200"/>
            <a:ext cx="15303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3" name="Text Box 11"/>
          <p:cNvSpPr txBox="1">
            <a:spLocks noChangeArrowheads="1"/>
          </p:cNvSpPr>
          <p:nvPr/>
        </p:nvSpPr>
        <p:spPr bwMode="auto">
          <a:xfrm>
            <a:off x="381000" y="5995988"/>
            <a:ext cx="8610600" cy="101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Clr>
                <a:srgbClr val="287850"/>
              </a:buClr>
              <a:buFont typeface="Monotype Sorts" charset="2"/>
              <a:buNone/>
            </a:pPr>
            <a:r>
              <a:rPr kumimoji="1" lang="en-US" altLang="en-US" sz="1800" i="1">
                <a:latin typeface="Arial" charset="0"/>
              </a:rPr>
              <a:t>Reference:</a:t>
            </a:r>
            <a:r>
              <a:rPr kumimoji="1" lang="en-US" altLang="en-US" sz="1800" b="0" i="1">
                <a:latin typeface="Arial" charset="0"/>
              </a:rPr>
              <a:t>  </a:t>
            </a:r>
            <a:r>
              <a:rPr kumimoji="1" lang="en-US" altLang="en-US" sz="1700" b="0" i="1">
                <a:latin typeface="Arial" charset="0"/>
              </a:rPr>
              <a:t>Geigle, W. L and Gleich, S. I. 2001. Apparatus for breaking and separating particles. U.S. 6,270,025.</a:t>
            </a:r>
          </a:p>
          <a:p>
            <a:pPr>
              <a:spcBef>
                <a:spcPct val="50000"/>
              </a:spcBef>
              <a:buFontTx/>
              <a:buNone/>
            </a:pPr>
            <a:endParaRPr lang="en-US" altLang="en-US" sz="1700">
              <a:solidFill>
                <a:srgbClr val="FF0000"/>
              </a:solidFill>
              <a:latin typeface="Times New Roman" pitchFamily="18" charset="0"/>
            </a:endParaRPr>
          </a:p>
        </p:txBody>
      </p:sp>
      <p:sp>
        <p:nvSpPr>
          <p:cNvPr id="33804" name="Rectangle 12"/>
          <p:cNvSpPr>
            <a:spLocks noChangeArrowheads="1"/>
          </p:cNvSpPr>
          <p:nvPr/>
        </p:nvSpPr>
        <p:spPr bwMode="auto">
          <a:xfrm>
            <a:off x="0" y="15240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kumimoji="1" lang="en-US" altLang="en-US" sz="4200">
                <a:solidFill>
                  <a:srgbClr val="287850"/>
                </a:solidFill>
                <a:latin typeface="Arial" charset="0"/>
              </a:rPr>
              <a:t>Homogenous Granular Blends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21575"/>
                                        </p:tgtEl>
                                        <p:attrNameLst>
                                          <p:attrName>style.visibility</p:attrName>
                                        </p:attrNameLst>
                                      </p:cBhvr>
                                      <p:to>
                                        <p:strVal val="visible"/>
                                      </p:to>
                                    </p:set>
                                    <p:animEffect transition="in" filter="box(out)">
                                      <p:cBhvr>
                                        <p:cTn id="7" dur="500"/>
                                        <p:tgtEl>
                                          <p:spTgt spid="621575"/>
                                        </p:tgtEl>
                                      </p:cBhvr>
                                    </p:animEffect>
                                  </p:childTnLst>
                                  <p:subTnLst>
                                    <p:audio>
                                      <p:cMediaNode>
                                        <p:cTn display="0" masterRel="sameClick">
                                          <p:stCondLst>
                                            <p:cond evt="begin" delay="0">
                                              <p:tn val="5"/>
                                            </p:cond>
                                          </p:stCondLst>
                                          <p:endCondLst>
                                            <p:cond evt="onStopAudio" delay="0">
                                              <p:tgtEl>
                                                <p:sldTgt/>
                                              </p:tgtEl>
                                            </p:cond>
                                          </p:endCondLst>
                                        </p:cTn>
                                        <p:tgtEl>
                                          <p:sndTgt r:embed="rId5" name="CAMERA.WAV"/>
                                        </p:tgtEl>
                                      </p:cMediaNode>
                                    </p:audio>
                                  </p:subTnLst>
                                </p:cTn>
                              </p:par>
                            </p:childTnLst>
                          </p:cTn>
                        </p:par>
                        <p:par>
                          <p:cTn id="8" fill="hold" nodeType="afterGroup">
                            <p:stCondLst>
                              <p:cond delay="500"/>
                            </p:stCondLst>
                            <p:childTnLst>
                              <p:par>
                                <p:cTn id="9" presetID="4" presetClass="entr" presetSubtype="32" fill="hold" grpId="0" nodeType="afterEffect">
                                  <p:stCondLst>
                                    <p:cond delay="1000"/>
                                  </p:stCondLst>
                                  <p:childTnLst>
                                    <p:set>
                                      <p:cBhvr>
                                        <p:cTn id="10" dur="1" fill="hold">
                                          <p:stCondLst>
                                            <p:cond delay="0"/>
                                          </p:stCondLst>
                                        </p:cTn>
                                        <p:tgtEl>
                                          <p:spTgt spid="621576"/>
                                        </p:tgtEl>
                                        <p:attrNameLst>
                                          <p:attrName>style.visibility</p:attrName>
                                        </p:attrNameLst>
                                      </p:cBhvr>
                                      <p:to>
                                        <p:strVal val="visible"/>
                                      </p:to>
                                    </p:set>
                                    <p:animEffect transition="in" filter="box(out)">
                                      <p:cBhvr>
                                        <p:cTn id="11" dur="500"/>
                                        <p:tgtEl>
                                          <p:spTgt spid="621576"/>
                                        </p:tgtEl>
                                      </p:cBhvr>
                                    </p:animEffect>
                                  </p:childTnLst>
                                  <p:subTnLst>
                                    <p:audio>
                                      <p:cMediaNode>
                                        <p:cTn display="0" masterRel="sameClick">
                                          <p:stCondLst>
                                            <p:cond evt="begin" delay="0">
                                              <p:tn val="9"/>
                                            </p:cond>
                                          </p:stCondLst>
                                          <p:endCondLst>
                                            <p:cond evt="onStopAudio" delay="0">
                                              <p:tgtEl>
                                                <p:sldTgt/>
                                              </p:tgtEl>
                                            </p:cond>
                                          </p:endCondLst>
                                        </p:cTn>
                                        <p:tgtEl>
                                          <p:sndTgt r:embed="rId5" name="CAMERA.WAV"/>
                                        </p:tgtEl>
                                      </p:cMediaNode>
                                    </p:audio>
                                  </p:subTnLst>
                                </p:cTn>
                              </p:par>
                            </p:childTnLst>
                          </p:cTn>
                        </p:par>
                        <p:par>
                          <p:cTn id="12" fill="hold" nodeType="afterGroup">
                            <p:stCondLst>
                              <p:cond delay="2000"/>
                            </p:stCondLst>
                            <p:childTnLst>
                              <p:par>
                                <p:cTn id="13" presetID="4" presetClass="entr" presetSubtype="32" fill="hold" grpId="0" nodeType="afterEffect">
                                  <p:stCondLst>
                                    <p:cond delay="0"/>
                                  </p:stCondLst>
                                  <p:childTnLst>
                                    <p:set>
                                      <p:cBhvr>
                                        <p:cTn id="14" dur="1" fill="hold">
                                          <p:stCondLst>
                                            <p:cond delay="0"/>
                                          </p:stCondLst>
                                        </p:cTn>
                                        <p:tgtEl>
                                          <p:spTgt spid="621577"/>
                                        </p:tgtEl>
                                        <p:attrNameLst>
                                          <p:attrName>style.visibility</p:attrName>
                                        </p:attrNameLst>
                                      </p:cBhvr>
                                      <p:to>
                                        <p:strVal val="visible"/>
                                      </p:to>
                                    </p:set>
                                    <p:animEffect transition="in" filter="box(out)">
                                      <p:cBhvr>
                                        <p:cTn id="15" dur="500"/>
                                        <p:tgtEl>
                                          <p:spTgt spid="621577"/>
                                        </p:tgtEl>
                                      </p:cBhvr>
                                    </p:animEffect>
                                  </p:childTnLst>
                                  <p:subTnLst>
                                    <p:audio>
                                      <p:cMediaNode>
                                        <p:cTn display="0" masterRel="sameClick">
                                          <p:stCondLst>
                                            <p:cond evt="begin" delay="0">
                                              <p:tn val="13"/>
                                            </p:cond>
                                          </p:stCondLst>
                                          <p:endCondLst>
                                            <p:cond evt="onStopAudio" delay="0">
                                              <p:tgtEl>
                                                <p:sldTgt/>
                                              </p:tgtEl>
                                            </p:cond>
                                          </p:endCondLst>
                                        </p:cTn>
                                        <p:tgtEl>
                                          <p:sndTgt r:embed="rId5" name="CAMERA.WAV"/>
                                        </p:tgtEl>
                                      </p:cMediaNode>
                                    </p:audio>
                                  </p:subTnLst>
                                </p:cTn>
                              </p:par>
                            </p:childTnLst>
                          </p:cTn>
                        </p:par>
                        <p:par>
                          <p:cTn id="16" fill="hold" nodeType="afterGroup">
                            <p:stCondLst>
                              <p:cond delay="2500"/>
                            </p:stCondLst>
                            <p:childTnLst>
                              <p:par>
                                <p:cTn id="17" presetID="4" presetClass="entr" presetSubtype="32" fill="hold" grpId="0" nodeType="afterEffect">
                                  <p:stCondLst>
                                    <p:cond delay="2000"/>
                                  </p:stCondLst>
                                  <p:childTnLst>
                                    <p:set>
                                      <p:cBhvr>
                                        <p:cTn id="18" dur="1" fill="hold">
                                          <p:stCondLst>
                                            <p:cond delay="0"/>
                                          </p:stCondLst>
                                        </p:cTn>
                                        <p:tgtEl>
                                          <p:spTgt spid="621574"/>
                                        </p:tgtEl>
                                        <p:attrNameLst>
                                          <p:attrName>style.visibility</p:attrName>
                                        </p:attrNameLst>
                                      </p:cBhvr>
                                      <p:to>
                                        <p:strVal val="visible"/>
                                      </p:to>
                                    </p:set>
                                    <p:animEffect transition="in" filter="box(out)">
                                      <p:cBhvr>
                                        <p:cTn id="19" dur="500"/>
                                        <p:tgtEl>
                                          <p:spTgt spid="621574"/>
                                        </p:tgtEl>
                                      </p:cBhvr>
                                    </p:animEffect>
                                  </p:childTnLst>
                                  <p:subTnLst>
                                    <p:audio>
                                      <p:cMediaNode>
                                        <p:cTn display="0" masterRel="sameClick">
                                          <p:stCondLst>
                                            <p:cond evt="begin" delay="0">
                                              <p:tn val="17"/>
                                            </p:cond>
                                          </p:stCondLst>
                                          <p:endCondLst>
                                            <p:cond evt="onStopAudio" delay="0">
                                              <p:tgtEl>
                                                <p:sldTgt/>
                                              </p:tgtEl>
                                            </p:cond>
                                          </p:endCondLst>
                                        </p:cTn>
                                        <p:tgtEl>
                                          <p:sndTgt r:embed="rId5" name="CAMERA.WAV"/>
                                        </p:tgtEl>
                                      </p:cMediaNode>
                                    </p:audio>
                                  </p:subTnLst>
                                </p:cTn>
                              </p:par>
                            </p:childTnLst>
                          </p:cTn>
                        </p:par>
                        <p:par>
                          <p:cTn id="20" fill="hold" nodeType="afterGroup">
                            <p:stCondLst>
                              <p:cond delay="5000"/>
                            </p:stCondLst>
                            <p:childTnLst>
                              <p:par>
                                <p:cTn id="21" presetID="4" presetClass="entr" presetSubtype="32" fill="hold" nodeType="afterEffect">
                                  <p:stCondLst>
                                    <p:cond delay="1000"/>
                                  </p:stCondLst>
                                  <p:childTnLst>
                                    <p:set>
                                      <p:cBhvr>
                                        <p:cTn id="22" dur="1" fill="hold">
                                          <p:stCondLst>
                                            <p:cond delay="0"/>
                                          </p:stCondLst>
                                        </p:cTn>
                                        <p:tgtEl>
                                          <p:spTgt spid="621578"/>
                                        </p:tgtEl>
                                        <p:attrNameLst>
                                          <p:attrName>style.visibility</p:attrName>
                                        </p:attrNameLst>
                                      </p:cBhvr>
                                      <p:to>
                                        <p:strVal val="visible"/>
                                      </p:to>
                                    </p:set>
                                    <p:animEffect transition="in" filter="box(out)">
                                      <p:cBhvr>
                                        <p:cTn id="23" dur="500"/>
                                        <p:tgtEl>
                                          <p:spTgt spid="621578"/>
                                        </p:tgtEl>
                                      </p:cBhvr>
                                    </p:animEffect>
                                  </p:childTnLst>
                                  <p:subTnLst>
                                    <p:audio>
                                      <p:cMediaNode>
                                        <p:cTn display="0" masterRel="sameClick">
                                          <p:stCondLst>
                                            <p:cond evt="begin" delay="0">
                                              <p:tn val="21"/>
                                            </p:cond>
                                          </p:stCondLst>
                                          <p:endCondLst>
                                            <p:cond evt="onStopAudio" delay="0">
                                              <p:tgtEl>
                                                <p:sldTgt/>
                                              </p:tgtEl>
                                            </p:cond>
                                          </p:endCondLst>
                                        </p:cTn>
                                        <p:tgtEl>
                                          <p:sndTgt r:embed="rId5"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55750" fill="hold"/>
                                        <p:tgtEl>
                                          <p:spTgt spid="2"/>
                                        </p:tgtEl>
                                      </p:cBhvr>
                                    </p:cmd>
                                  </p:childTnLst>
                                </p:cTn>
                              </p:par>
                            </p:childTnLst>
                          </p:cTn>
                        </p:par>
                      </p:childTnLst>
                    </p:cTn>
                  </p:par>
                </p:childTnLst>
              </p:cTn>
              <p:nextCondLst>
                <p:cond evt="onClick" delay="0">
                  <p:tgtEl>
                    <p:spTgt spid="2"/>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621574" grpId="0" animBg="1"/>
      <p:bldP spid="621575" grpId="0" animBg="1" autoUpdateAnimBg="0"/>
      <p:bldP spid="621576" grpId="0" animBg="1"/>
      <p:bldP spid="6215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8"/>
          <p:cNvSpPr>
            <a:spLocks noChangeArrowheads="1"/>
          </p:cNvSpPr>
          <p:nvPr/>
        </p:nvSpPr>
        <p:spPr bwMode="auto">
          <a:xfrm>
            <a:off x="0" y="30480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kumimoji="1" lang="en-US" altLang="en-US" sz="4400">
                <a:solidFill>
                  <a:srgbClr val="287850"/>
                </a:solidFill>
                <a:latin typeface="Arial" charset="0"/>
              </a:rPr>
              <a:t>Microemulsions for Water Insoluble Herbicides </a:t>
            </a:r>
          </a:p>
        </p:txBody>
      </p:sp>
      <p:sp>
        <p:nvSpPr>
          <p:cNvPr id="18435" name="Rectangle 1030"/>
          <p:cNvSpPr>
            <a:spLocks noGrp="1" noChangeArrowheads="1"/>
          </p:cNvSpPr>
          <p:nvPr>
            <p:ph idx="1"/>
          </p:nvPr>
        </p:nvSpPr>
        <p:spPr>
          <a:xfrm>
            <a:off x="457200" y="2057400"/>
            <a:ext cx="5638800" cy="2971800"/>
          </a:xfrm>
        </p:spPr>
        <p:txBody>
          <a:bodyPr/>
          <a:lstStyle/>
          <a:p>
            <a:pPr eaLnBrk="1" hangingPunct="1">
              <a:lnSpc>
                <a:spcPct val="90000"/>
              </a:lnSpc>
              <a:buFont typeface="Monotype Sorts" charset="2"/>
              <a:buNone/>
            </a:pPr>
            <a:r>
              <a:rPr lang="en-US" altLang="en-US" smtClean="0"/>
              <a:t>	New microemulsion technology comprised of two nonionic surfactants that will microemulsify a wide variety of water insoluble herbicides.  </a:t>
            </a:r>
          </a:p>
        </p:txBody>
      </p:sp>
      <p:sp>
        <p:nvSpPr>
          <p:cNvPr id="18436" name="Rectangle 1031"/>
          <p:cNvSpPr>
            <a:spLocks noChangeArrowheads="1"/>
          </p:cNvSpPr>
          <p:nvPr/>
        </p:nvSpPr>
        <p:spPr bwMode="auto">
          <a:xfrm>
            <a:off x="533400" y="5029200"/>
            <a:ext cx="77724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Clr>
                <a:schemeClr val="accent1"/>
              </a:buClr>
              <a:buSzPct val="70000"/>
              <a:buFont typeface="Monotype Sorts" charset="2"/>
              <a:buNone/>
            </a:pPr>
            <a:r>
              <a:rPr lang="en-US" altLang="en-US" sz="1700">
                <a:latin typeface="Arial" charset="0"/>
              </a:rPr>
              <a:t>Reference:</a:t>
            </a:r>
            <a:r>
              <a:rPr lang="en-US" altLang="en-US" sz="1700" b="0" i="1">
                <a:latin typeface="Arial" charset="0"/>
              </a:rPr>
              <a:t>   						        </a:t>
            </a:r>
            <a:r>
              <a:rPr kumimoji="1" lang="en-US" altLang="en-US" sz="1700" b="0" i="1">
                <a:latin typeface="Arial" charset="0"/>
              </a:rPr>
              <a:t>Foerster, Class, and Wollenweber. 2001.  U.S. Patent 6,255,253. </a:t>
            </a:r>
          </a:p>
          <a:p>
            <a:pPr>
              <a:buClr>
                <a:schemeClr val="accent1"/>
              </a:buClr>
              <a:buSzPct val="70000"/>
              <a:buFont typeface="Monotype Sorts" charset="2"/>
              <a:buNone/>
            </a:pPr>
            <a:r>
              <a:rPr kumimoji="1" lang="en-US" altLang="en-US" sz="1700" b="0" i="1">
                <a:latin typeface="Arial" charset="0"/>
                <a:cs typeface="Times New Roman" pitchFamily="18" charset="0"/>
              </a:rPr>
              <a:t>	T. H. Anderson and P. M. McMullan.  2003. Biological Performance of Methylated Seed Oil Microemulsions.  Presentation at ASTM.</a:t>
            </a:r>
          </a:p>
          <a:p>
            <a:pPr>
              <a:buClr>
                <a:schemeClr val="accent1"/>
              </a:buClr>
              <a:buSzPct val="70000"/>
              <a:buFont typeface="Monotype Sorts" charset="2"/>
              <a:buChar char="n"/>
            </a:pPr>
            <a:endParaRPr kumimoji="1" lang="en-US" altLang="en-US" sz="1700" b="0" i="1">
              <a:latin typeface="Arial" charset="0"/>
              <a:cs typeface="Times New Roman" pitchFamily="18" charset="0"/>
            </a:endParaRPr>
          </a:p>
          <a:p>
            <a:pPr>
              <a:buClr>
                <a:schemeClr val="accent1"/>
              </a:buClr>
              <a:buSzPct val="70000"/>
              <a:buFont typeface="Monotype Sorts" charset="2"/>
              <a:buChar char="n"/>
            </a:pPr>
            <a:endParaRPr kumimoji="1" lang="en-US" altLang="en-US" sz="1700" b="0">
              <a:latin typeface="Arial" charset="0"/>
            </a:endParaRPr>
          </a:p>
        </p:txBody>
      </p:sp>
      <p:pic>
        <p:nvPicPr>
          <p:cNvPr id="18437" name="Picture 1038" descr="emulsio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981200"/>
            <a:ext cx="24780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Text Box 2"/>
          <p:cNvSpPr txBox="1">
            <a:spLocks noChangeArrowheads="1"/>
          </p:cNvSpPr>
          <p:nvPr/>
        </p:nvSpPr>
        <p:spPr bwMode="auto">
          <a:xfrm>
            <a:off x="3886200" y="533400"/>
            <a:ext cx="43434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b="0">
                <a:latin typeface="Arial" charset="0"/>
              </a:rPr>
              <a:t>Introduced in 1995 and prohibited the use of tank-mix adjuvants!  </a:t>
            </a:r>
            <a:endParaRPr lang="en-US" altLang="en-US" sz="2400" b="0">
              <a:latin typeface="Times New Roman" pitchFamily="18" charset="0"/>
            </a:endParaRPr>
          </a:p>
        </p:txBody>
      </p:sp>
      <p:sp>
        <p:nvSpPr>
          <p:cNvPr id="625667" name="Text Box 3"/>
          <p:cNvSpPr txBox="1">
            <a:spLocks noChangeArrowheads="1"/>
          </p:cNvSpPr>
          <p:nvPr/>
        </p:nvSpPr>
        <p:spPr bwMode="auto">
          <a:xfrm>
            <a:off x="3810000" y="2986088"/>
            <a:ext cx="5181600"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b="0">
                <a:latin typeface="Arial" charset="0"/>
              </a:rPr>
              <a:t>Introduced later to provide the adjuvants Ultra needs: </a:t>
            </a:r>
          </a:p>
          <a:p>
            <a:pPr>
              <a:spcBef>
                <a:spcPct val="50000"/>
              </a:spcBef>
              <a:buFontTx/>
              <a:buChar char="•"/>
            </a:pPr>
            <a:r>
              <a:rPr lang="en-US" altLang="en-US" b="0">
                <a:latin typeface="Arial" charset="0"/>
              </a:rPr>
              <a:t> Drift reduction </a:t>
            </a:r>
          </a:p>
          <a:p>
            <a:pPr>
              <a:spcBef>
                <a:spcPct val="50000"/>
              </a:spcBef>
              <a:buFontTx/>
              <a:buChar char="•"/>
            </a:pPr>
            <a:r>
              <a:rPr lang="en-US" altLang="en-US" b="0">
                <a:latin typeface="Arial" charset="0"/>
              </a:rPr>
              <a:t> Defoaming </a:t>
            </a:r>
          </a:p>
          <a:p>
            <a:pPr>
              <a:spcBef>
                <a:spcPct val="50000"/>
              </a:spcBef>
              <a:buFontTx/>
              <a:buChar char="•"/>
            </a:pPr>
            <a:r>
              <a:rPr lang="en-US" altLang="en-US" b="0">
                <a:latin typeface="Arial" charset="0"/>
              </a:rPr>
              <a:t> Water conditioning</a:t>
            </a:r>
          </a:p>
        </p:txBody>
      </p:sp>
      <p:pic>
        <p:nvPicPr>
          <p:cNvPr id="625668" name="Picture 4" descr="ultra_ga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429000"/>
            <a:ext cx="27432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45" name="Object 5"/>
          <p:cNvGraphicFramePr>
            <a:graphicFrameLocks noChangeAspect="1"/>
          </p:cNvGraphicFramePr>
          <p:nvPr/>
        </p:nvGraphicFramePr>
        <p:xfrm>
          <a:off x="381000" y="309563"/>
          <a:ext cx="2743200" cy="2654300"/>
        </p:xfrm>
        <a:graphic>
          <a:graphicData uri="http://schemas.openxmlformats.org/presentationml/2006/ole">
            <mc:AlternateContent xmlns:mc="http://schemas.openxmlformats.org/markup-compatibility/2006">
              <mc:Choice xmlns:v="urn:schemas-microsoft-com:vml" Requires="v">
                <p:oleObj spid="_x0000_s35854" name="Photo Editor Photo" r:id="rId7" imgW="885949" imgH="857143" progId="MSPhotoEd.3">
                  <p:embed/>
                </p:oleObj>
              </mc:Choice>
              <mc:Fallback>
                <p:oleObj name="Photo Editor Photo" r:id="rId7" imgW="885949" imgH="857143" progId="MSPhotoEd.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309563"/>
                        <a:ext cx="27432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25666"/>
                                        </p:tgtEl>
                                        <p:attrNameLst>
                                          <p:attrName>style.visibility</p:attrName>
                                        </p:attrNameLst>
                                      </p:cBhvr>
                                      <p:to>
                                        <p:strVal val="visible"/>
                                      </p:to>
                                    </p:set>
                                    <p:anim calcmode="lin" valueType="num">
                                      <p:cBhvr additive="base">
                                        <p:cTn id="7" dur="500" fill="hold"/>
                                        <p:tgtEl>
                                          <p:spTgt spid="625666"/>
                                        </p:tgtEl>
                                        <p:attrNameLst>
                                          <p:attrName>ppt_x</p:attrName>
                                        </p:attrNameLst>
                                      </p:cBhvr>
                                      <p:tavLst>
                                        <p:tav tm="0">
                                          <p:val>
                                            <p:strVal val="1+#ppt_w/2"/>
                                          </p:val>
                                        </p:tav>
                                        <p:tav tm="100000">
                                          <p:val>
                                            <p:strVal val="#ppt_x"/>
                                          </p:val>
                                        </p:tav>
                                      </p:tavLst>
                                    </p:anim>
                                    <p:anim calcmode="lin" valueType="num">
                                      <p:cBhvr additive="base">
                                        <p:cTn id="8" dur="500" fill="hold"/>
                                        <p:tgtEl>
                                          <p:spTgt spid="62566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2000"/>
                                  </p:stCondLst>
                                  <p:childTnLst>
                                    <p:set>
                                      <p:cBhvr>
                                        <p:cTn id="11" dur="1" fill="hold">
                                          <p:stCondLst>
                                            <p:cond delay="499"/>
                                          </p:stCondLst>
                                        </p:cTn>
                                        <p:tgtEl>
                                          <p:spTgt spid="625668"/>
                                        </p:tgtEl>
                                        <p:attrNameLst>
                                          <p:attrName>style.visibility</p:attrName>
                                        </p:attrNameLst>
                                      </p:cBhvr>
                                      <p:to>
                                        <p:strVal val="visible"/>
                                      </p:to>
                                    </p:set>
                                  </p:childTnLst>
                                </p:cTn>
                              </p:par>
                            </p:childTnLst>
                          </p:cTn>
                        </p:par>
                        <p:par>
                          <p:cTn id="12" fill="hold" nodeType="afterGroup">
                            <p:stCondLst>
                              <p:cond delay="3000"/>
                            </p:stCondLst>
                            <p:childTnLst>
                              <p:par>
                                <p:cTn id="13" presetID="2" presetClass="entr" presetSubtype="2" fill="hold" grpId="0" nodeType="afterEffect">
                                  <p:stCondLst>
                                    <p:cond delay="0"/>
                                  </p:stCondLst>
                                  <p:childTnLst>
                                    <p:set>
                                      <p:cBhvr>
                                        <p:cTn id="14" dur="1" fill="hold">
                                          <p:stCondLst>
                                            <p:cond delay="0"/>
                                          </p:stCondLst>
                                        </p:cTn>
                                        <p:tgtEl>
                                          <p:spTgt spid="625667"/>
                                        </p:tgtEl>
                                        <p:attrNameLst>
                                          <p:attrName>style.visibility</p:attrName>
                                        </p:attrNameLst>
                                      </p:cBhvr>
                                      <p:to>
                                        <p:strVal val="visible"/>
                                      </p:to>
                                    </p:set>
                                    <p:anim calcmode="lin" valueType="num">
                                      <p:cBhvr additive="base">
                                        <p:cTn id="15" dur="500" fill="hold"/>
                                        <p:tgtEl>
                                          <p:spTgt spid="625667"/>
                                        </p:tgtEl>
                                        <p:attrNameLst>
                                          <p:attrName>ppt_x</p:attrName>
                                        </p:attrNameLst>
                                      </p:cBhvr>
                                      <p:tavLst>
                                        <p:tav tm="0">
                                          <p:val>
                                            <p:strVal val="1+#ppt_w/2"/>
                                          </p:val>
                                        </p:tav>
                                        <p:tav tm="100000">
                                          <p:val>
                                            <p:strVal val="#ppt_x"/>
                                          </p:val>
                                        </p:tav>
                                      </p:tavLst>
                                    </p:anim>
                                    <p:anim calcmode="lin" valueType="num">
                                      <p:cBhvr additive="base">
                                        <p:cTn id="16" dur="500" fill="hold"/>
                                        <p:tgtEl>
                                          <p:spTgt spid="6256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8342"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625666" grpId="0" autoUpdateAnimBg="0"/>
      <p:bldP spid="62566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838200"/>
            <a:ext cx="8229600" cy="1143000"/>
          </a:xfrm>
        </p:spPr>
        <p:txBody>
          <a:bodyPr/>
          <a:lstStyle/>
          <a:p>
            <a:pPr eaLnBrk="1" hangingPunct="1"/>
            <a:r>
              <a:rPr lang="en-US" altLang="en-US" sz="7200" dirty="0" smtClean="0"/>
              <a:t>Surfactant/Adjuvant</a:t>
            </a:r>
            <a:br>
              <a:rPr lang="en-US" altLang="en-US" sz="7200" dirty="0" smtClean="0"/>
            </a:br>
            <a:r>
              <a:rPr lang="en-US" altLang="en-US" sz="7200" dirty="0" smtClean="0"/>
              <a:t>Background</a:t>
            </a:r>
          </a:p>
        </p:txBody>
      </p:sp>
      <p:sp>
        <p:nvSpPr>
          <p:cNvPr id="6147" name="Content Placeholder 2"/>
          <p:cNvSpPr>
            <a:spLocks noGrp="1"/>
          </p:cNvSpPr>
          <p:nvPr>
            <p:ph idx="1"/>
          </p:nvPr>
        </p:nvSpPr>
        <p:spPr>
          <a:xfrm>
            <a:off x="457200" y="2713037"/>
            <a:ext cx="8229600" cy="4525963"/>
          </a:xfrm>
        </p:spPr>
        <p:txBody>
          <a:bodyPr/>
          <a:lstStyle/>
          <a:p>
            <a:pPr eaLnBrk="1" hangingPunct="1"/>
            <a:r>
              <a:rPr lang="en-US" altLang="en-US" dirty="0" smtClean="0"/>
              <a:t>Hundreds available and sold in the U.S. </a:t>
            </a:r>
          </a:p>
          <a:p>
            <a:pPr eaLnBrk="1" hangingPunct="1"/>
            <a:r>
              <a:rPr lang="en-US" altLang="en-US" dirty="0" smtClean="0"/>
              <a:t>Represent approximately $400 million U.S. </a:t>
            </a:r>
          </a:p>
          <a:p>
            <a:pPr eaLnBrk="1" hangingPunct="1"/>
            <a:r>
              <a:rPr lang="en-US" altLang="en-US" dirty="0" smtClean="0"/>
              <a:t>$1 billion market world-wide</a:t>
            </a:r>
          </a:p>
          <a:p>
            <a:pPr eaLnBrk="1" hangingPunct="1"/>
            <a:r>
              <a:rPr lang="en-US" altLang="en-US" dirty="0" smtClean="0"/>
              <a:t>Not pesticides, so not subject to same rigorous testing by EPA and other agencies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z="6600" smtClean="0"/>
              <a:t>Properties</a:t>
            </a:r>
          </a:p>
        </p:txBody>
      </p:sp>
      <p:sp>
        <p:nvSpPr>
          <p:cNvPr id="7171" name="Content Placeholder 2"/>
          <p:cNvSpPr>
            <a:spLocks noGrp="1"/>
          </p:cNvSpPr>
          <p:nvPr>
            <p:ph idx="1"/>
          </p:nvPr>
        </p:nvSpPr>
        <p:spPr/>
        <p:txBody>
          <a:bodyPr/>
          <a:lstStyle/>
          <a:p>
            <a:pPr eaLnBrk="1" hangingPunct="1"/>
            <a:r>
              <a:rPr lang="en-US" altLang="en-US" smtClean="0"/>
              <a:t>contain the properties of both hydrophillic &amp; lipophillic molecules </a:t>
            </a:r>
          </a:p>
          <a:p>
            <a:pPr eaLnBrk="1" hangingPunct="1"/>
            <a:r>
              <a:rPr lang="en-US" altLang="en-US" smtClean="0"/>
              <a:t>able to interface with both types</a:t>
            </a:r>
          </a:p>
          <a:p>
            <a:pPr eaLnBrk="1" hangingPunct="1"/>
            <a:r>
              <a:rPr lang="en-US" altLang="en-US" smtClean="0"/>
              <a:t>essentially soaps </a:t>
            </a:r>
          </a:p>
          <a:p>
            <a:pPr eaLnBrk="1" hangingPunct="1"/>
            <a:endParaRPr lang="en-US" altLang="en-US" smtClean="0"/>
          </a:p>
        </p:txBody>
      </p:sp>
      <p:pic>
        <p:nvPicPr>
          <p:cNvPr id="71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191000"/>
            <a:ext cx="134143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905250"/>
            <a:ext cx="5519738"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28600" y="274638"/>
            <a:ext cx="8763000" cy="1143000"/>
          </a:xfrm>
        </p:spPr>
        <p:txBody>
          <a:bodyPr/>
          <a:lstStyle/>
          <a:p>
            <a:pPr eaLnBrk="1" hangingPunct="1"/>
            <a:r>
              <a:rPr lang="en-US" altLang="en-US" sz="4800" smtClean="0"/>
              <a:t>Hydrophillic/Lipophillic Balance </a:t>
            </a:r>
          </a:p>
        </p:txBody>
      </p:sp>
      <p:sp>
        <p:nvSpPr>
          <p:cNvPr id="3" name="Content Placeholder 2"/>
          <p:cNvSpPr>
            <a:spLocks noGrp="1"/>
          </p:cNvSpPr>
          <p:nvPr>
            <p:ph idx="1"/>
          </p:nvPr>
        </p:nvSpPr>
        <p:spPr>
          <a:xfrm>
            <a:off x="228600" y="1600200"/>
            <a:ext cx="8763000" cy="4525963"/>
          </a:xfrm>
        </p:spPr>
        <p:txBody>
          <a:bodyPr rtlCol="0">
            <a:normAutofit fontScale="70000" lnSpcReduction="20000"/>
          </a:bodyPr>
          <a:lstStyle/>
          <a:p>
            <a:pPr marL="0" indent="0" eaLnBrk="1" fontAlgn="auto" hangingPunct="1">
              <a:spcAft>
                <a:spcPts val="0"/>
              </a:spcAft>
              <a:buFont typeface="Arial" panose="020B0604020202020204" pitchFamily="34" charset="0"/>
              <a:buNone/>
              <a:defRPr/>
            </a:pPr>
            <a:r>
              <a:rPr lang="en-US" sz="4100" dirty="0" smtClean="0"/>
              <a:t>Defined as: HLB = 20 MH/[MH + ML] </a:t>
            </a:r>
          </a:p>
          <a:p>
            <a:pPr marL="0" indent="0" eaLnBrk="1" fontAlgn="auto" hangingPunct="1">
              <a:spcAft>
                <a:spcPts val="0"/>
              </a:spcAft>
              <a:buFont typeface="Arial" panose="020B0604020202020204" pitchFamily="34" charset="0"/>
              <a:buNone/>
              <a:defRPr/>
            </a:pPr>
            <a:r>
              <a:rPr lang="en-US" sz="4100" dirty="0"/>
              <a:t>	</a:t>
            </a:r>
            <a:r>
              <a:rPr lang="en-US" sz="4100" dirty="0" smtClean="0"/>
              <a:t>range is 1 through 20</a:t>
            </a:r>
          </a:p>
          <a:p>
            <a:pPr marL="0" indent="0" eaLnBrk="1" fontAlgn="auto" hangingPunct="1">
              <a:spcAft>
                <a:spcPts val="0"/>
              </a:spcAft>
              <a:buFont typeface="Arial" panose="020B0604020202020204" pitchFamily="34" charset="0"/>
              <a:buNone/>
              <a:defRPr/>
            </a:pPr>
            <a:r>
              <a:rPr lang="en-US" sz="4100" dirty="0" smtClean="0"/>
              <a:t>– where MH = molecular weight of </a:t>
            </a:r>
            <a:r>
              <a:rPr lang="en-US" sz="4100" dirty="0" err="1" smtClean="0"/>
              <a:t>hydrophillic</a:t>
            </a:r>
            <a:r>
              <a:rPr lang="en-US" sz="4100" dirty="0" smtClean="0"/>
              <a:t> segment</a:t>
            </a:r>
          </a:p>
          <a:p>
            <a:pPr marL="0" indent="0" eaLnBrk="1" fontAlgn="auto" hangingPunct="1">
              <a:spcAft>
                <a:spcPts val="0"/>
              </a:spcAft>
              <a:buFont typeface="Arial" panose="020B0604020202020204" pitchFamily="34" charset="0"/>
              <a:buNone/>
              <a:defRPr/>
            </a:pPr>
            <a:r>
              <a:rPr lang="en-US" sz="4100" dirty="0" smtClean="0"/>
              <a:t>– where ML = molecular weight of </a:t>
            </a:r>
            <a:r>
              <a:rPr lang="en-US" sz="4100" dirty="0" err="1" smtClean="0"/>
              <a:t>lipophillic</a:t>
            </a:r>
            <a:r>
              <a:rPr lang="en-US" sz="4100" dirty="0" smtClean="0"/>
              <a:t> segment</a:t>
            </a:r>
          </a:p>
          <a:p>
            <a:pPr marL="0" indent="0" eaLnBrk="1" fontAlgn="auto" hangingPunct="1">
              <a:spcAft>
                <a:spcPts val="0"/>
              </a:spcAft>
              <a:buFont typeface="Arial" panose="020B0604020202020204" pitchFamily="34" charset="0"/>
              <a:buNone/>
              <a:defRPr/>
            </a:pPr>
            <a:r>
              <a:rPr lang="en-US" sz="4100" u="sng" dirty="0" smtClean="0"/>
              <a:t>High HLB (&gt;11) </a:t>
            </a:r>
            <a:r>
              <a:rPr lang="en-US" sz="4100" dirty="0" smtClean="0"/>
              <a:t>- enhances diffusion of </a:t>
            </a:r>
            <a:r>
              <a:rPr lang="en-US" sz="4100" dirty="0" err="1" smtClean="0"/>
              <a:t>hydrophillic</a:t>
            </a:r>
            <a:r>
              <a:rPr lang="en-US" sz="4100" dirty="0" smtClean="0"/>
              <a:t> herbicides, through increasing the water holding capacity of the cuticle</a:t>
            </a:r>
          </a:p>
          <a:p>
            <a:pPr marL="0" indent="0" eaLnBrk="1" fontAlgn="auto" hangingPunct="1">
              <a:spcAft>
                <a:spcPts val="0"/>
              </a:spcAft>
              <a:buFont typeface="Arial" panose="020B0604020202020204" pitchFamily="34" charset="0"/>
              <a:buNone/>
              <a:defRPr/>
            </a:pPr>
            <a:r>
              <a:rPr lang="en-US" sz="4100" u="sng" dirty="0" smtClean="0"/>
              <a:t>Low HLB (&lt;8) </a:t>
            </a:r>
            <a:r>
              <a:rPr lang="en-US" sz="4100" dirty="0" smtClean="0"/>
              <a:t>- enhances diffusion of </a:t>
            </a:r>
            <a:r>
              <a:rPr lang="en-US" sz="4100" dirty="0" err="1" smtClean="0"/>
              <a:t>lipophillic</a:t>
            </a:r>
            <a:r>
              <a:rPr lang="en-US" sz="4100" dirty="0" smtClean="0"/>
              <a:t> herbicides, through increasing the fluidity of the waxes in the cuticle</a:t>
            </a:r>
          </a:p>
          <a:p>
            <a:pPr marL="0" indent="0" eaLnBrk="1" fontAlgn="auto" hangingPunct="1">
              <a:spcAft>
                <a:spcPts val="0"/>
              </a:spcAft>
              <a:buFont typeface="Arial" panose="020B0604020202020204" pitchFamily="34" charset="0"/>
              <a:buNone/>
              <a:defRPr/>
            </a:pP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1524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400">
                <a:solidFill>
                  <a:srgbClr val="287850"/>
                </a:solidFill>
                <a:latin typeface="Arial" charset="0"/>
              </a:rPr>
              <a:t>Potential Loss at Each Stage of Delivery</a:t>
            </a:r>
            <a:endParaRPr lang="en-US" altLang="en-US" sz="3400" i="1">
              <a:solidFill>
                <a:srgbClr val="287850"/>
              </a:solidFill>
              <a:latin typeface="Arial" charset="0"/>
            </a:endParaRPr>
          </a:p>
        </p:txBody>
      </p:sp>
      <p:grpSp>
        <p:nvGrpSpPr>
          <p:cNvPr id="20483" name="Group 3"/>
          <p:cNvGrpSpPr>
            <a:grpSpLocks/>
          </p:cNvGrpSpPr>
          <p:nvPr/>
        </p:nvGrpSpPr>
        <p:grpSpPr bwMode="auto">
          <a:xfrm>
            <a:off x="533400" y="914400"/>
            <a:ext cx="8077200" cy="3155950"/>
            <a:chOff x="192" y="837"/>
            <a:chExt cx="5424" cy="2368"/>
          </a:xfrm>
        </p:grpSpPr>
        <p:grpSp>
          <p:nvGrpSpPr>
            <p:cNvPr id="20488" name="Group 4"/>
            <p:cNvGrpSpPr>
              <a:grpSpLocks noChangeAspect="1"/>
            </p:cNvGrpSpPr>
            <p:nvPr/>
          </p:nvGrpSpPr>
          <p:grpSpPr bwMode="auto">
            <a:xfrm>
              <a:off x="192" y="837"/>
              <a:ext cx="1389" cy="2043"/>
              <a:chOff x="264" y="1008"/>
              <a:chExt cx="855" cy="1325"/>
            </a:xfrm>
          </p:grpSpPr>
          <p:sp>
            <p:nvSpPr>
              <p:cNvPr id="20516" name="Rectangle 5"/>
              <p:cNvSpPr>
                <a:spLocks noChangeAspect="1" noChangeArrowheads="1"/>
              </p:cNvSpPr>
              <p:nvPr/>
            </p:nvSpPr>
            <p:spPr bwMode="auto">
              <a:xfrm>
                <a:off x="264" y="1008"/>
                <a:ext cx="855" cy="1289"/>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grpSp>
            <p:nvGrpSpPr>
              <p:cNvPr id="20517" name="Group 6"/>
              <p:cNvGrpSpPr>
                <a:grpSpLocks noChangeAspect="1"/>
              </p:cNvGrpSpPr>
              <p:nvPr/>
            </p:nvGrpSpPr>
            <p:grpSpPr bwMode="auto">
              <a:xfrm>
                <a:off x="362" y="1059"/>
                <a:ext cx="734" cy="1274"/>
                <a:chOff x="362" y="1059"/>
                <a:chExt cx="734" cy="1274"/>
              </a:xfrm>
            </p:grpSpPr>
            <p:grpSp>
              <p:nvGrpSpPr>
                <p:cNvPr id="20518" name="Group 7"/>
                <p:cNvGrpSpPr>
                  <a:grpSpLocks noChangeAspect="1"/>
                </p:cNvGrpSpPr>
                <p:nvPr/>
              </p:nvGrpSpPr>
              <p:grpSpPr bwMode="auto">
                <a:xfrm>
                  <a:off x="362" y="1659"/>
                  <a:ext cx="700" cy="346"/>
                  <a:chOff x="362" y="1659"/>
                  <a:chExt cx="700" cy="346"/>
                </a:xfrm>
              </p:grpSpPr>
              <p:pic>
                <p:nvPicPr>
                  <p:cNvPr id="2064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 y="1663"/>
                    <a:ext cx="168"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5"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 y="1663"/>
                    <a:ext cx="168"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6"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 y="1663"/>
                    <a:ext cx="168"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7"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8" y="1663"/>
                    <a:ext cx="168"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8"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 y="1663"/>
                    <a:ext cx="168"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9"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 y="1659"/>
                    <a:ext cx="167"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0"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3" y="1659"/>
                    <a:ext cx="168"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1"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4" y="1659"/>
                    <a:ext cx="168"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0519" name="Object 16"/>
                <p:cNvGraphicFramePr>
                  <a:graphicFrameLocks noChangeAspect="1"/>
                </p:cNvGraphicFramePr>
                <p:nvPr/>
              </p:nvGraphicFramePr>
              <p:xfrm>
                <a:off x="414" y="1059"/>
                <a:ext cx="540" cy="486"/>
              </p:xfrm>
              <a:graphic>
                <a:graphicData uri="http://schemas.openxmlformats.org/presentationml/2006/ole">
                  <mc:AlternateContent xmlns:mc="http://schemas.openxmlformats.org/markup-compatibility/2006">
                    <mc:Choice xmlns:v="urn:schemas-microsoft-com:vml" Requires="v">
                      <p:oleObj spid="_x0000_s20660" name="Clip" r:id="rId14" imgW="857250" imgH="771525" progId="MS_ClipArt_Gallery.2">
                        <p:embed/>
                      </p:oleObj>
                    </mc:Choice>
                    <mc:Fallback>
                      <p:oleObj name="Clip" r:id="rId14" imgW="857250" imgH="771525" progId="MS_ClipArt_Gallery.2">
                        <p:embed/>
                        <p:pic>
                          <p:nvPicPr>
                            <p:cNvPr id="0" name="Object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4" y="1059"/>
                              <a:ext cx="540" cy="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0" name="Oval 17"/>
                <p:cNvSpPr>
                  <a:spLocks noChangeAspect="1" noChangeArrowheads="1"/>
                </p:cNvSpPr>
                <p:nvPr/>
              </p:nvSpPr>
              <p:spPr bwMode="auto">
                <a:xfrm>
                  <a:off x="503" y="1425"/>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grpSp>
              <p:nvGrpSpPr>
                <p:cNvPr id="20521" name="Group 18"/>
                <p:cNvGrpSpPr>
                  <a:grpSpLocks noChangeAspect="1"/>
                </p:cNvGrpSpPr>
                <p:nvPr/>
              </p:nvGrpSpPr>
              <p:grpSpPr bwMode="auto">
                <a:xfrm>
                  <a:off x="396" y="1823"/>
                  <a:ext cx="700" cy="346"/>
                  <a:chOff x="396" y="1823"/>
                  <a:chExt cx="700" cy="346"/>
                </a:xfrm>
              </p:grpSpPr>
              <p:pic>
                <p:nvPicPr>
                  <p:cNvPr id="20636" name="Picture 1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6" y="1828"/>
                    <a:ext cx="168"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7" name="Picture 2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1" y="1828"/>
                    <a:ext cx="167"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8" name="Picture 2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37" y="1828"/>
                    <a:ext cx="167"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9" name="Picture 2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2" y="1828"/>
                    <a:ext cx="169"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0" name="Picture 2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07" y="1828"/>
                    <a:ext cx="167"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1" name="Picture 2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1" y="1823"/>
                    <a:ext cx="167"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2" name="Picture 2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48" y="1823"/>
                    <a:ext cx="167"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3" name="Picture 26"/>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29" y="1823"/>
                    <a:ext cx="167"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522" name="Group 27"/>
                <p:cNvGrpSpPr>
                  <a:grpSpLocks noChangeAspect="1"/>
                </p:cNvGrpSpPr>
                <p:nvPr/>
              </p:nvGrpSpPr>
              <p:grpSpPr bwMode="auto">
                <a:xfrm>
                  <a:off x="362" y="1987"/>
                  <a:ext cx="700" cy="346"/>
                  <a:chOff x="362" y="1987"/>
                  <a:chExt cx="700" cy="346"/>
                </a:xfrm>
              </p:grpSpPr>
              <p:pic>
                <p:nvPicPr>
                  <p:cNvPr id="20628" name="Picture 28"/>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62" y="1992"/>
                    <a:ext cx="168"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9" name="Picture 29"/>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36" y="1992"/>
                    <a:ext cx="168"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0" name="Picture 30"/>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02" y="1992"/>
                    <a:ext cx="168"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1" name="Picture 3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48" y="1992"/>
                    <a:ext cx="168"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2" name="Picture 3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72" y="1992"/>
                    <a:ext cx="168"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3" name="Picture 33"/>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27" y="1987"/>
                    <a:ext cx="167"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4" name="Picture 34"/>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13" y="1987"/>
                    <a:ext cx="168"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5" name="Picture 35"/>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94" y="1987"/>
                    <a:ext cx="168"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523" name="Oval 36"/>
                <p:cNvSpPr>
                  <a:spLocks noChangeAspect="1" noChangeArrowheads="1"/>
                </p:cNvSpPr>
                <p:nvPr/>
              </p:nvSpPr>
              <p:spPr bwMode="auto">
                <a:xfrm>
                  <a:off x="733" y="1319"/>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24" name="Oval 37"/>
                <p:cNvSpPr>
                  <a:spLocks noChangeAspect="1" noChangeArrowheads="1"/>
                </p:cNvSpPr>
                <p:nvPr/>
              </p:nvSpPr>
              <p:spPr bwMode="auto">
                <a:xfrm>
                  <a:off x="573" y="1407"/>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25" name="Oval 38"/>
                <p:cNvSpPr>
                  <a:spLocks noChangeAspect="1" noChangeArrowheads="1"/>
                </p:cNvSpPr>
                <p:nvPr/>
              </p:nvSpPr>
              <p:spPr bwMode="auto">
                <a:xfrm>
                  <a:off x="766" y="1371"/>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26" name="Oval 39"/>
                <p:cNvSpPr>
                  <a:spLocks noChangeAspect="1" noChangeArrowheads="1"/>
                </p:cNvSpPr>
                <p:nvPr/>
              </p:nvSpPr>
              <p:spPr bwMode="auto">
                <a:xfrm>
                  <a:off x="730" y="1384"/>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27" name="Oval 40"/>
                <p:cNvSpPr>
                  <a:spLocks noChangeAspect="1" noChangeArrowheads="1"/>
                </p:cNvSpPr>
                <p:nvPr/>
              </p:nvSpPr>
              <p:spPr bwMode="auto">
                <a:xfrm>
                  <a:off x="551" y="1449"/>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28" name="Oval 41"/>
                <p:cNvSpPr>
                  <a:spLocks noChangeAspect="1" noChangeArrowheads="1"/>
                </p:cNvSpPr>
                <p:nvPr/>
              </p:nvSpPr>
              <p:spPr bwMode="auto">
                <a:xfrm>
                  <a:off x="708" y="1640"/>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29" name="Oval 42"/>
                <p:cNvSpPr>
                  <a:spLocks noChangeAspect="1" noChangeArrowheads="1"/>
                </p:cNvSpPr>
                <p:nvPr/>
              </p:nvSpPr>
              <p:spPr bwMode="auto">
                <a:xfrm>
                  <a:off x="858" y="1639"/>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30" name="Oval 43"/>
                <p:cNvSpPr>
                  <a:spLocks noChangeAspect="1" noChangeArrowheads="1"/>
                </p:cNvSpPr>
                <p:nvPr/>
              </p:nvSpPr>
              <p:spPr bwMode="auto">
                <a:xfrm>
                  <a:off x="905" y="1627"/>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31" name="Oval 44"/>
                <p:cNvSpPr>
                  <a:spLocks noChangeAspect="1" noChangeArrowheads="1"/>
                </p:cNvSpPr>
                <p:nvPr/>
              </p:nvSpPr>
              <p:spPr bwMode="auto">
                <a:xfrm>
                  <a:off x="938" y="1600"/>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32" name="Oval 45"/>
                <p:cNvSpPr>
                  <a:spLocks noChangeAspect="1" noChangeArrowheads="1"/>
                </p:cNvSpPr>
                <p:nvPr/>
              </p:nvSpPr>
              <p:spPr bwMode="auto">
                <a:xfrm>
                  <a:off x="786" y="1297"/>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33" name="Oval 46"/>
                <p:cNvSpPr>
                  <a:spLocks noChangeAspect="1" noChangeArrowheads="1"/>
                </p:cNvSpPr>
                <p:nvPr/>
              </p:nvSpPr>
              <p:spPr bwMode="auto">
                <a:xfrm>
                  <a:off x="815" y="1626"/>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34" name="Oval 47"/>
                <p:cNvSpPr>
                  <a:spLocks noChangeAspect="1" noChangeArrowheads="1"/>
                </p:cNvSpPr>
                <p:nvPr/>
              </p:nvSpPr>
              <p:spPr bwMode="auto">
                <a:xfrm>
                  <a:off x="833" y="1601"/>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35" name="Oval 48"/>
                <p:cNvSpPr>
                  <a:spLocks noChangeAspect="1" noChangeArrowheads="1"/>
                </p:cNvSpPr>
                <p:nvPr/>
              </p:nvSpPr>
              <p:spPr bwMode="auto">
                <a:xfrm>
                  <a:off x="802" y="1357"/>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36" name="Oval 49"/>
                <p:cNvSpPr>
                  <a:spLocks noChangeAspect="1" noChangeArrowheads="1"/>
                </p:cNvSpPr>
                <p:nvPr/>
              </p:nvSpPr>
              <p:spPr bwMode="auto">
                <a:xfrm>
                  <a:off x="732" y="1595"/>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37" name="Oval 50"/>
                <p:cNvSpPr>
                  <a:spLocks noChangeAspect="1" noChangeArrowheads="1"/>
                </p:cNvSpPr>
                <p:nvPr/>
              </p:nvSpPr>
              <p:spPr bwMode="auto">
                <a:xfrm>
                  <a:off x="743" y="1633"/>
                  <a:ext cx="7"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38" name="Oval 51"/>
                <p:cNvSpPr>
                  <a:spLocks noChangeAspect="1" noChangeArrowheads="1"/>
                </p:cNvSpPr>
                <p:nvPr/>
              </p:nvSpPr>
              <p:spPr bwMode="auto">
                <a:xfrm>
                  <a:off x="779" y="1611"/>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39" name="Oval 52"/>
                <p:cNvSpPr>
                  <a:spLocks noChangeAspect="1" noChangeArrowheads="1"/>
                </p:cNvSpPr>
                <p:nvPr/>
              </p:nvSpPr>
              <p:spPr bwMode="auto">
                <a:xfrm>
                  <a:off x="679" y="1619"/>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40" name="Oval 53"/>
                <p:cNvSpPr>
                  <a:spLocks noChangeAspect="1" noChangeArrowheads="1"/>
                </p:cNvSpPr>
                <p:nvPr/>
              </p:nvSpPr>
              <p:spPr bwMode="auto">
                <a:xfrm>
                  <a:off x="701" y="1599"/>
                  <a:ext cx="6"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41" name="Oval 54"/>
                <p:cNvSpPr>
                  <a:spLocks noChangeAspect="1" noChangeArrowheads="1"/>
                </p:cNvSpPr>
                <p:nvPr/>
              </p:nvSpPr>
              <p:spPr bwMode="auto">
                <a:xfrm>
                  <a:off x="514" y="1469"/>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42" name="Oval 55"/>
                <p:cNvSpPr>
                  <a:spLocks noChangeAspect="1" noChangeArrowheads="1"/>
                </p:cNvSpPr>
                <p:nvPr/>
              </p:nvSpPr>
              <p:spPr bwMode="auto">
                <a:xfrm>
                  <a:off x="563" y="1633"/>
                  <a:ext cx="7"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43" name="Oval 56"/>
                <p:cNvSpPr>
                  <a:spLocks noChangeAspect="1" noChangeArrowheads="1"/>
                </p:cNvSpPr>
                <p:nvPr/>
              </p:nvSpPr>
              <p:spPr bwMode="auto">
                <a:xfrm>
                  <a:off x="585" y="1590"/>
                  <a:ext cx="7" cy="10"/>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44" name="Oval 57"/>
                <p:cNvSpPr>
                  <a:spLocks noChangeAspect="1" noChangeArrowheads="1"/>
                </p:cNvSpPr>
                <p:nvPr/>
              </p:nvSpPr>
              <p:spPr bwMode="auto">
                <a:xfrm>
                  <a:off x="603" y="1630"/>
                  <a:ext cx="6" cy="10"/>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45" name="Oval 58"/>
                <p:cNvSpPr>
                  <a:spLocks noChangeAspect="1" noChangeArrowheads="1"/>
                </p:cNvSpPr>
                <p:nvPr/>
              </p:nvSpPr>
              <p:spPr bwMode="auto">
                <a:xfrm>
                  <a:off x="637" y="1606"/>
                  <a:ext cx="7"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46" name="Oval 59"/>
                <p:cNvSpPr>
                  <a:spLocks noChangeAspect="1" noChangeArrowheads="1"/>
                </p:cNvSpPr>
                <p:nvPr/>
              </p:nvSpPr>
              <p:spPr bwMode="auto">
                <a:xfrm>
                  <a:off x="482" y="1643"/>
                  <a:ext cx="6" cy="10"/>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47" name="Oval 60"/>
                <p:cNvSpPr>
                  <a:spLocks noChangeAspect="1" noChangeArrowheads="1"/>
                </p:cNvSpPr>
                <p:nvPr/>
              </p:nvSpPr>
              <p:spPr bwMode="auto">
                <a:xfrm>
                  <a:off x="498" y="1590"/>
                  <a:ext cx="7" cy="10"/>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48" name="Oval 61"/>
                <p:cNvSpPr>
                  <a:spLocks noChangeAspect="1" noChangeArrowheads="1"/>
                </p:cNvSpPr>
                <p:nvPr/>
              </p:nvSpPr>
              <p:spPr bwMode="auto">
                <a:xfrm>
                  <a:off x="511" y="1635"/>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49" name="Oval 62"/>
                <p:cNvSpPr>
                  <a:spLocks noChangeAspect="1" noChangeArrowheads="1"/>
                </p:cNvSpPr>
                <p:nvPr/>
              </p:nvSpPr>
              <p:spPr bwMode="auto">
                <a:xfrm>
                  <a:off x="537" y="1599"/>
                  <a:ext cx="7"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50" name="Oval 63"/>
                <p:cNvSpPr>
                  <a:spLocks noChangeAspect="1" noChangeArrowheads="1"/>
                </p:cNvSpPr>
                <p:nvPr/>
              </p:nvSpPr>
              <p:spPr bwMode="auto">
                <a:xfrm>
                  <a:off x="793" y="2093"/>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51" name="Oval 64"/>
                <p:cNvSpPr>
                  <a:spLocks noChangeAspect="1" noChangeArrowheads="1"/>
                </p:cNvSpPr>
                <p:nvPr/>
              </p:nvSpPr>
              <p:spPr bwMode="auto">
                <a:xfrm>
                  <a:off x="595" y="1447"/>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52" name="Oval 65"/>
                <p:cNvSpPr>
                  <a:spLocks noChangeAspect="1" noChangeArrowheads="1"/>
                </p:cNvSpPr>
                <p:nvPr/>
              </p:nvSpPr>
              <p:spPr bwMode="auto">
                <a:xfrm>
                  <a:off x="763" y="1306"/>
                  <a:ext cx="7"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53" name="Oval 66"/>
                <p:cNvSpPr>
                  <a:spLocks noChangeAspect="1" noChangeArrowheads="1"/>
                </p:cNvSpPr>
                <p:nvPr/>
              </p:nvSpPr>
              <p:spPr bwMode="auto">
                <a:xfrm>
                  <a:off x="452" y="1615"/>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54" name="Oval 67"/>
                <p:cNvSpPr>
                  <a:spLocks noChangeAspect="1" noChangeArrowheads="1"/>
                </p:cNvSpPr>
                <p:nvPr/>
              </p:nvSpPr>
              <p:spPr bwMode="auto">
                <a:xfrm>
                  <a:off x="397" y="1621"/>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55" name="Oval 68"/>
                <p:cNvSpPr>
                  <a:spLocks noChangeAspect="1" noChangeArrowheads="1"/>
                </p:cNvSpPr>
                <p:nvPr/>
              </p:nvSpPr>
              <p:spPr bwMode="auto">
                <a:xfrm>
                  <a:off x="420" y="1581"/>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56" name="Oval 69"/>
                <p:cNvSpPr>
                  <a:spLocks noChangeAspect="1" noChangeArrowheads="1"/>
                </p:cNvSpPr>
                <p:nvPr/>
              </p:nvSpPr>
              <p:spPr bwMode="auto">
                <a:xfrm>
                  <a:off x="432" y="1641"/>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57" name="Oval 70"/>
                <p:cNvSpPr>
                  <a:spLocks noChangeAspect="1" noChangeArrowheads="1"/>
                </p:cNvSpPr>
                <p:nvPr/>
              </p:nvSpPr>
              <p:spPr bwMode="auto">
                <a:xfrm>
                  <a:off x="362" y="1633"/>
                  <a:ext cx="6"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58" name="Oval 71"/>
                <p:cNvSpPr>
                  <a:spLocks noChangeAspect="1" noChangeArrowheads="1"/>
                </p:cNvSpPr>
                <p:nvPr/>
              </p:nvSpPr>
              <p:spPr bwMode="auto">
                <a:xfrm>
                  <a:off x="370" y="1599"/>
                  <a:ext cx="7"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59" name="Oval 72"/>
                <p:cNvSpPr>
                  <a:spLocks noChangeAspect="1" noChangeArrowheads="1"/>
                </p:cNvSpPr>
                <p:nvPr/>
              </p:nvSpPr>
              <p:spPr bwMode="auto">
                <a:xfrm>
                  <a:off x="438" y="1800"/>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60" name="Oval 73"/>
                <p:cNvSpPr>
                  <a:spLocks noChangeAspect="1" noChangeArrowheads="1"/>
                </p:cNvSpPr>
                <p:nvPr/>
              </p:nvSpPr>
              <p:spPr bwMode="auto">
                <a:xfrm>
                  <a:off x="588" y="2049"/>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61" name="Oval 74"/>
                <p:cNvSpPr>
                  <a:spLocks noChangeAspect="1" noChangeArrowheads="1"/>
                </p:cNvSpPr>
                <p:nvPr/>
              </p:nvSpPr>
              <p:spPr bwMode="auto">
                <a:xfrm>
                  <a:off x="442" y="1747"/>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62" name="Oval 75"/>
                <p:cNvSpPr>
                  <a:spLocks noChangeAspect="1" noChangeArrowheads="1"/>
                </p:cNvSpPr>
                <p:nvPr/>
              </p:nvSpPr>
              <p:spPr bwMode="auto">
                <a:xfrm>
                  <a:off x="411" y="1768"/>
                  <a:ext cx="6"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63" name="Oval 76"/>
                <p:cNvSpPr>
                  <a:spLocks noChangeAspect="1" noChangeArrowheads="1"/>
                </p:cNvSpPr>
                <p:nvPr/>
              </p:nvSpPr>
              <p:spPr bwMode="auto">
                <a:xfrm>
                  <a:off x="528" y="1785"/>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64" name="Oval 77"/>
                <p:cNvSpPr>
                  <a:spLocks noChangeAspect="1" noChangeArrowheads="1"/>
                </p:cNvSpPr>
                <p:nvPr/>
              </p:nvSpPr>
              <p:spPr bwMode="auto">
                <a:xfrm>
                  <a:off x="514" y="1739"/>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65" name="Oval 78"/>
                <p:cNvSpPr>
                  <a:spLocks noChangeAspect="1" noChangeArrowheads="1"/>
                </p:cNvSpPr>
                <p:nvPr/>
              </p:nvSpPr>
              <p:spPr bwMode="auto">
                <a:xfrm>
                  <a:off x="478" y="1795"/>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66" name="Oval 79"/>
                <p:cNvSpPr>
                  <a:spLocks noChangeAspect="1" noChangeArrowheads="1"/>
                </p:cNvSpPr>
                <p:nvPr/>
              </p:nvSpPr>
              <p:spPr bwMode="auto">
                <a:xfrm>
                  <a:off x="555" y="1719"/>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67" name="Oval 80"/>
                <p:cNvSpPr>
                  <a:spLocks noChangeAspect="1" noChangeArrowheads="1"/>
                </p:cNvSpPr>
                <p:nvPr/>
              </p:nvSpPr>
              <p:spPr bwMode="auto">
                <a:xfrm>
                  <a:off x="486" y="1749"/>
                  <a:ext cx="7" cy="10"/>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68" name="Oval 81"/>
                <p:cNvSpPr>
                  <a:spLocks noChangeAspect="1" noChangeArrowheads="1"/>
                </p:cNvSpPr>
                <p:nvPr/>
              </p:nvSpPr>
              <p:spPr bwMode="auto">
                <a:xfrm>
                  <a:off x="716" y="1680"/>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69" name="Oval 82"/>
                <p:cNvSpPr>
                  <a:spLocks noChangeAspect="1" noChangeArrowheads="1"/>
                </p:cNvSpPr>
                <p:nvPr/>
              </p:nvSpPr>
              <p:spPr bwMode="auto">
                <a:xfrm>
                  <a:off x="679" y="1727"/>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70" name="Oval 83"/>
                <p:cNvSpPr>
                  <a:spLocks noChangeAspect="1" noChangeArrowheads="1"/>
                </p:cNvSpPr>
                <p:nvPr/>
              </p:nvSpPr>
              <p:spPr bwMode="auto">
                <a:xfrm>
                  <a:off x="775" y="1700"/>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71" name="Oval 84"/>
                <p:cNvSpPr>
                  <a:spLocks noChangeAspect="1" noChangeArrowheads="1"/>
                </p:cNvSpPr>
                <p:nvPr/>
              </p:nvSpPr>
              <p:spPr bwMode="auto">
                <a:xfrm>
                  <a:off x="677" y="1792"/>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72" name="Oval 85"/>
                <p:cNvSpPr>
                  <a:spLocks noChangeAspect="1" noChangeArrowheads="1"/>
                </p:cNvSpPr>
                <p:nvPr/>
              </p:nvSpPr>
              <p:spPr bwMode="auto">
                <a:xfrm>
                  <a:off x="611" y="1742"/>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73" name="Oval 86"/>
                <p:cNvSpPr>
                  <a:spLocks noChangeAspect="1" noChangeArrowheads="1"/>
                </p:cNvSpPr>
                <p:nvPr/>
              </p:nvSpPr>
              <p:spPr bwMode="auto">
                <a:xfrm>
                  <a:off x="748" y="1838"/>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74" name="Oval 87"/>
                <p:cNvSpPr>
                  <a:spLocks noChangeAspect="1" noChangeArrowheads="1"/>
                </p:cNvSpPr>
                <p:nvPr/>
              </p:nvSpPr>
              <p:spPr bwMode="auto">
                <a:xfrm>
                  <a:off x="725" y="1812"/>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75" name="Oval 88"/>
                <p:cNvSpPr>
                  <a:spLocks noChangeAspect="1" noChangeArrowheads="1"/>
                </p:cNvSpPr>
                <p:nvPr/>
              </p:nvSpPr>
              <p:spPr bwMode="auto">
                <a:xfrm>
                  <a:off x="651" y="1761"/>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76" name="Oval 89"/>
                <p:cNvSpPr>
                  <a:spLocks noChangeAspect="1" noChangeArrowheads="1"/>
                </p:cNvSpPr>
                <p:nvPr/>
              </p:nvSpPr>
              <p:spPr bwMode="auto">
                <a:xfrm>
                  <a:off x="787" y="1753"/>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77" name="Oval 90"/>
                <p:cNvSpPr>
                  <a:spLocks noChangeAspect="1" noChangeArrowheads="1"/>
                </p:cNvSpPr>
                <p:nvPr/>
              </p:nvSpPr>
              <p:spPr bwMode="auto">
                <a:xfrm>
                  <a:off x="725" y="1755"/>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78" name="Oval 91"/>
                <p:cNvSpPr>
                  <a:spLocks noChangeAspect="1" noChangeArrowheads="1"/>
                </p:cNvSpPr>
                <p:nvPr/>
              </p:nvSpPr>
              <p:spPr bwMode="auto">
                <a:xfrm>
                  <a:off x="576" y="1771"/>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79" name="Oval 92"/>
                <p:cNvSpPr>
                  <a:spLocks noChangeAspect="1" noChangeArrowheads="1"/>
                </p:cNvSpPr>
                <p:nvPr/>
              </p:nvSpPr>
              <p:spPr bwMode="auto">
                <a:xfrm>
                  <a:off x="375" y="2062"/>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80" name="Oval 93"/>
                <p:cNvSpPr>
                  <a:spLocks noChangeAspect="1" noChangeArrowheads="1"/>
                </p:cNvSpPr>
                <p:nvPr/>
              </p:nvSpPr>
              <p:spPr bwMode="auto">
                <a:xfrm>
                  <a:off x="407" y="1908"/>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81" name="Oval 94"/>
                <p:cNvSpPr>
                  <a:spLocks noChangeAspect="1" noChangeArrowheads="1"/>
                </p:cNvSpPr>
                <p:nvPr/>
              </p:nvSpPr>
              <p:spPr bwMode="auto">
                <a:xfrm>
                  <a:off x="487" y="2043"/>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82" name="Oval 95"/>
                <p:cNvSpPr>
                  <a:spLocks noChangeAspect="1" noChangeArrowheads="1"/>
                </p:cNvSpPr>
                <p:nvPr/>
              </p:nvSpPr>
              <p:spPr bwMode="auto">
                <a:xfrm>
                  <a:off x="478" y="1904"/>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83" name="Oval 96"/>
                <p:cNvSpPr>
                  <a:spLocks noChangeAspect="1" noChangeArrowheads="1"/>
                </p:cNvSpPr>
                <p:nvPr/>
              </p:nvSpPr>
              <p:spPr bwMode="auto">
                <a:xfrm>
                  <a:off x="543" y="1932"/>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84" name="Oval 97"/>
                <p:cNvSpPr>
                  <a:spLocks noChangeAspect="1" noChangeArrowheads="1"/>
                </p:cNvSpPr>
                <p:nvPr/>
              </p:nvSpPr>
              <p:spPr bwMode="auto">
                <a:xfrm>
                  <a:off x="555" y="2019"/>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85" name="Oval 98"/>
                <p:cNvSpPr>
                  <a:spLocks noChangeAspect="1" noChangeArrowheads="1"/>
                </p:cNvSpPr>
                <p:nvPr/>
              </p:nvSpPr>
              <p:spPr bwMode="auto">
                <a:xfrm>
                  <a:off x="443" y="1963"/>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86" name="Oval 99"/>
                <p:cNvSpPr>
                  <a:spLocks noChangeAspect="1" noChangeArrowheads="1"/>
                </p:cNvSpPr>
                <p:nvPr/>
              </p:nvSpPr>
              <p:spPr bwMode="auto">
                <a:xfrm>
                  <a:off x="520" y="1892"/>
                  <a:ext cx="6"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87" name="Oval 100"/>
                <p:cNvSpPr>
                  <a:spLocks noChangeAspect="1" noChangeArrowheads="1"/>
                </p:cNvSpPr>
                <p:nvPr/>
              </p:nvSpPr>
              <p:spPr bwMode="auto">
                <a:xfrm>
                  <a:off x="400" y="2117"/>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88" name="Oval 101"/>
                <p:cNvSpPr>
                  <a:spLocks noChangeAspect="1" noChangeArrowheads="1"/>
                </p:cNvSpPr>
                <p:nvPr/>
              </p:nvSpPr>
              <p:spPr bwMode="auto">
                <a:xfrm>
                  <a:off x="453" y="1912"/>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89" name="Oval 102"/>
                <p:cNvSpPr>
                  <a:spLocks noChangeAspect="1" noChangeArrowheads="1"/>
                </p:cNvSpPr>
                <p:nvPr/>
              </p:nvSpPr>
              <p:spPr bwMode="auto">
                <a:xfrm>
                  <a:off x="522" y="2105"/>
                  <a:ext cx="6" cy="10"/>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90" name="Oval 103"/>
                <p:cNvSpPr>
                  <a:spLocks noChangeAspect="1" noChangeArrowheads="1"/>
                </p:cNvSpPr>
                <p:nvPr/>
              </p:nvSpPr>
              <p:spPr bwMode="auto">
                <a:xfrm>
                  <a:off x="492" y="1950"/>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91" name="Oval 104"/>
                <p:cNvSpPr>
                  <a:spLocks noChangeAspect="1" noChangeArrowheads="1"/>
                </p:cNvSpPr>
                <p:nvPr/>
              </p:nvSpPr>
              <p:spPr bwMode="auto">
                <a:xfrm>
                  <a:off x="435" y="2043"/>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92" name="Oval 105"/>
                <p:cNvSpPr>
                  <a:spLocks noChangeAspect="1" noChangeArrowheads="1"/>
                </p:cNvSpPr>
                <p:nvPr/>
              </p:nvSpPr>
              <p:spPr bwMode="auto">
                <a:xfrm>
                  <a:off x="377" y="1935"/>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93" name="Oval 106"/>
                <p:cNvSpPr>
                  <a:spLocks noChangeAspect="1" noChangeArrowheads="1"/>
                </p:cNvSpPr>
                <p:nvPr/>
              </p:nvSpPr>
              <p:spPr bwMode="auto">
                <a:xfrm>
                  <a:off x="400" y="1967"/>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94" name="Oval 107"/>
                <p:cNvSpPr>
                  <a:spLocks noChangeAspect="1" noChangeArrowheads="1"/>
                </p:cNvSpPr>
                <p:nvPr/>
              </p:nvSpPr>
              <p:spPr bwMode="auto">
                <a:xfrm>
                  <a:off x="820" y="1761"/>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95" name="Oval 108"/>
                <p:cNvSpPr>
                  <a:spLocks noChangeAspect="1" noChangeArrowheads="1"/>
                </p:cNvSpPr>
                <p:nvPr/>
              </p:nvSpPr>
              <p:spPr bwMode="auto">
                <a:xfrm>
                  <a:off x="861" y="1755"/>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96" name="Oval 109"/>
                <p:cNvSpPr>
                  <a:spLocks noChangeAspect="1" noChangeArrowheads="1"/>
                </p:cNvSpPr>
                <p:nvPr/>
              </p:nvSpPr>
              <p:spPr bwMode="auto">
                <a:xfrm>
                  <a:off x="946" y="1787"/>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97" name="Oval 110"/>
                <p:cNvSpPr>
                  <a:spLocks noChangeAspect="1" noChangeArrowheads="1"/>
                </p:cNvSpPr>
                <p:nvPr/>
              </p:nvSpPr>
              <p:spPr bwMode="auto">
                <a:xfrm>
                  <a:off x="810" y="1864"/>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98" name="Oval 111"/>
                <p:cNvSpPr>
                  <a:spLocks noChangeAspect="1" noChangeArrowheads="1"/>
                </p:cNvSpPr>
                <p:nvPr/>
              </p:nvSpPr>
              <p:spPr bwMode="auto">
                <a:xfrm>
                  <a:off x="576" y="1904"/>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99" name="Oval 112"/>
                <p:cNvSpPr>
                  <a:spLocks noChangeAspect="1" noChangeArrowheads="1"/>
                </p:cNvSpPr>
                <p:nvPr/>
              </p:nvSpPr>
              <p:spPr bwMode="auto">
                <a:xfrm>
                  <a:off x="909" y="1953"/>
                  <a:ext cx="6"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00" name="Oval 113"/>
                <p:cNvSpPr>
                  <a:spLocks noChangeAspect="1" noChangeArrowheads="1"/>
                </p:cNvSpPr>
                <p:nvPr/>
              </p:nvSpPr>
              <p:spPr bwMode="auto">
                <a:xfrm>
                  <a:off x="952" y="1735"/>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01" name="Oval 114"/>
                <p:cNvSpPr>
                  <a:spLocks noChangeAspect="1" noChangeArrowheads="1"/>
                </p:cNvSpPr>
                <p:nvPr/>
              </p:nvSpPr>
              <p:spPr bwMode="auto">
                <a:xfrm>
                  <a:off x="895" y="1805"/>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02" name="Oval 115"/>
                <p:cNvSpPr>
                  <a:spLocks noChangeAspect="1" noChangeArrowheads="1"/>
                </p:cNvSpPr>
                <p:nvPr/>
              </p:nvSpPr>
              <p:spPr bwMode="auto">
                <a:xfrm>
                  <a:off x="917" y="1899"/>
                  <a:ext cx="7"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03" name="Oval 116"/>
                <p:cNvSpPr>
                  <a:spLocks noChangeAspect="1" noChangeArrowheads="1"/>
                </p:cNvSpPr>
                <p:nvPr/>
              </p:nvSpPr>
              <p:spPr bwMode="auto">
                <a:xfrm>
                  <a:off x="861" y="1969"/>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04" name="Oval 117"/>
                <p:cNvSpPr>
                  <a:spLocks noChangeAspect="1" noChangeArrowheads="1"/>
                </p:cNvSpPr>
                <p:nvPr/>
              </p:nvSpPr>
              <p:spPr bwMode="auto">
                <a:xfrm>
                  <a:off x="618" y="1932"/>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05" name="Oval 118"/>
                <p:cNvSpPr>
                  <a:spLocks noChangeAspect="1" noChangeArrowheads="1"/>
                </p:cNvSpPr>
                <p:nvPr/>
              </p:nvSpPr>
              <p:spPr bwMode="auto">
                <a:xfrm>
                  <a:off x="644" y="1888"/>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06" name="Oval 119"/>
                <p:cNvSpPr>
                  <a:spLocks noChangeAspect="1" noChangeArrowheads="1"/>
                </p:cNvSpPr>
                <p:nvPr/>
              </p:nvSpPr>
              <p:spPr bwMode="auto">
                <a:xfrm>
                  <a:off x="691" y="1977"/>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07" name="Oval 120"/>
                <p:cNvSpPr>
                  <a:spLocks noChangeAspect="1" noChangeArrowheads="1"/>
                </p:cNvSpPr>
                <p:nvPr/>
              </p:nvSpPr>
              <p:spPr bwMode="auto">
                <a:xfrm>
                  <a:off x="777" y="2032"/>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08" name="Oval 121"/>
                <p:cNvSpPr>
                  <a:spLocks noChangeAspect="1" noChangeArrowheads="1"/>
                </p:cNvSpPr>
                <p:nvPr/>
              </p:nvSpPr>
              <p:spPr bwMode="auto">
                <a:xfrm>
                  <a:off x="784" y="1924"/>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09" name="Oval 122"/>
                <p:cNvSpPr>
                  <a:spLocks noChangeAspect="1" noChangeArrowheads="1"/>
                </p:cNvSpPr>
                <p:nvPr/>
              </p:nvSpPr>
              <p:spPr bwMode="auto">
                <a:xfrm>
                  <a:off x="644" y="1955"/>
                  <a:ext cx="6"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10" name="Oval 123"/>
                <p:cNvSpPr>
                  <a:spLocks noChangeAspect="1" noChangeArrowheads="1"/>
                </p:cNvSpPr>
                <p:nvPr/>
              </p:nvSpPr>
              <p:spPr bwMode="auto">
                <a:xfrm>
                  <a:off x="689" y="1923"/>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11" name="Oval 124"/>
                <p:cNvSpPr>
                  <a:spLocks noChangeAspect="1" noChangeArrowheads="1"/>
                </p:cNvSpPr>
                <p:nvPr/>
              </p:nvSpPr>
              <p:spPr bwMode="auto">
                <a:xfrm>
                  <a:off x="715" y="2008"/>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12" name="Oval 125"/>
                <p:cNvSpPr>
                  <a:spLocks noChangeAspect="1" noChangeArrowheads="1"/>
                </p:cNvSpPr>
                <p:nvPr/>
              </p:nvSpPr>
              <p:spPr bwMode="auto">
                <a:xfrm>
                  <a:off x="751" y="1914"/>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13" name="Oval 126"/>
                <p:cNvSpPr>
                  <a:spLocks noChangeAspect="1" noChangeArrowheads="1"/>
                </p:cNvSpPr>
                <p:nvPr/>
              </p:nvSpPr>
              <p:spPr bwMode="auto">
                <a:xfrm>
                  <a:off x="825" y="1919"/>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14" name="Oval 127"/>
                <p:cNvSpPr>
                  <a:spLocks noChangeAspect="1" noChangeArrowheads="1"/>
                </p:cNvSpPr>
                <p:nvPr/>
              </p:nvSpPr>
              <p:spPr bwMode="auto">
                <a:xfrm>
                  <a:off x="655" y="2057"/>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15" name="Oval 128"/>
                <p:cNvSpPr>
                  <a:spLocks noChangeAspect="1" noChangeArrowheads="1"/>
                </p:cNvSpPr>
                <p:nvPr/>
              </p:nvSpPr>
              <p:spPr bwMode="auto">
                <a:xfrm>
                  <a:off x="620" y="2077"/>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16" name="Oval 129"/>
                <p:cNvSpPr>
                  <a:spLocks noChangeAspect="1" noChangeArrowheads="1"/>
                </p:cNvSpPr>
                <p:nvPr/>
              </p:nvSpPr>
              <p:spPr bwMode="auto">
                <a:xfrm>
                  <a:off x="677" y="2140"/>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17" name="Oval 130"/>
                <p:cNvSpPr>
                  <a:spLocks noChangeAspect="1" noChangeArrowheads="1"/>
                </p:cNvSpPr>
                <p:nvPr/>
              </p:nvSpPr>
              <p:spPr bwMode="auto">
                <a:xfrm>
                  <a:off x="579" y="2105"/>
                  <a:ext cx="6" cy="10"/>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18" name="Oval 131"/>
                <p:cNvSpPr>
                  <a:spLocks noChangeAspect="1" noChangeArrowheads="1"/>
                </p:cNvSpPr>
                <p:nvPr/>
              </p:nvSpPr>
              <p:spPr bwMode="auto">
                <a:xfrm>
                  <a:off x="456" y="2095"/>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19" name="Oval 132"/>
                <p:cNvSpPr>
                  <a:spLocks noChangeAspect="1" noChangeArrowheads="1"/>
                </p:cNvSpPr>
                <p:nvPr/>
              </p:nvSpPr>
              <p:spPr bwMode="auto">
                <a:xfrm>
                  <a:off x="764" y="2120"/>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20" name="Oval 133"/>
                <p:cNvSpPr>
                  <a:spLocks noChangeAspect="1" noChangeArrowheads="1"/>
                </p:cNvSpPr>
                <p:nvPr/>
              </p:nvSpPr>
              <p:spPr bwMode="auto">
                <a:xfrm>
                  <a:off x="746" y="2012"/>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21" name="Oval 134"/>
                <p:cNvSpPr>
                  <a:spLocks noChangeAspect="1" noChangeArrowheads="1"/>
                </p:cNvSpPr>
                <p:nvPr/>
              </p:nvSpPr>
              <p:spPr bwMode="auto">
                <a:xfrm>
                  <a:off x="706" y="2061"/>
                  <a:ext cx="7"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22" name="Oval 135"/>
                <p:cNvSpPr>
                  <a:spLocks noChangeAspect="1" noChangeArrowheads="1"/>
                </p:cNvSpPr>
                <p:nvPr/>
              </p:nvSpPr>
              <p:spPr bwMode="auto">
                <a:xfrm>
                  <a:off x="826" y="2144"/>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23" name="Oval 136"/>
                <p:cNvSpPr>
                  <a:spLocks noChangeAspect="1" noChangeArrowheads="1"/>
                </p:cNvSpPr>
                <p:nvPr/>
              </p:nvSpPr>
              <p:spPr bwMode="auto">
                <a:xfrm>
                  <a:off x="941" y="2085"/>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24" name="Oval 137"/>
                <p:cNvSpPr>
                  <a:spLocks noChangeAspect="1" noChangeArrowheads="1"/>
                </p:cNvSpPr>
                <p:nvPr/>
              </p:nvSpPr>
              <p:spPr bwMode="auto">
                <a:xfrm>
                  <a:off x="876" y="2019"/>
                  <a:ext cx="7"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25" name="Oval 138"/>
                <p:cNvSpPr>
                  <a:spLocks noChangeAspect="1" noChangeArrowheads="1"/>
                </p:cNvSpPr>
                <p:nvPr/>
              </p:nvSpPr>
              <p:spPr bwMode="auto">
                <a:xfrm>
                  <a:off x="840" y="2045"/>
                  <a:ext cx="6"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26" name="Oval 139"/>
                <p:cNvSpPr>
                  <a:spLocks noChangeAspect="1" noChangeArrowheads="1"/>
                </p:cNvSpPr>
                <p:nvPr/>
              </p:nvSpPr>
              <p:spPr bwMode="auto">
                <a:xfrm>
                  <a:off x="729" y="2100"/>
                  <a:ext cx="6" cy="8"/>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627" name="Oval 140"/>
                <p:cNvSpPr>
                  <a:spLocks noChangeAspect="1" noChangeArrowheads="1"/>
                </p:cNvSpPr>
                <p:nvPr/>
              </p:nvSpPr>
              <p:spPr bwMode="auto">
                <a:xfrm>
                  <a:off x="895" y="2122"/>
                  <a:ext cx="6" cy="9"/>
                </a:xfrm>
                <a:prstGeom prst="ellipse">
                  <a:avLst/>
                </a:prstGeom>
                <a:solidFill>
                  <a:srgbClr val="000080"/>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grpSp>
        </p:grpSp>
        <p:sp>
          <p:nvSpPr>
            <p:cNvPr id="20489" name="Rectangle 141"/>
            <p:cNvSpPr>
              <a:spLocks noChangeArrowheads="1"/>
            </p:cNvSpPr>
            <p:nvPr/>
          </p:nvSpPr>
          <p:spPr bwMode="auto">
            <a:xfrm>
              <a:off x="346" y="2907"/>
              <a:ext cx="965"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000">
                  <a:solidFill>
                    <a:srgbClr val="287850"/>
                  </a:solidFill>
                  <a:latin typeface="Times New Roman" pitchFamily="18" charset="0"/>
                </a:rPr>
                <a:t>Drift : 15%</a:t>
              </a:r>
            </a:p>
          </p:txBody>
        </p:sp>
        <p:sp>
          <p:nvSpPr>
            <p:cNvPr id="20490" name="Rectangle 142"/>
            <p:cNvSpPr>
              <a:spLocks noChangeArrowheads="1"/>
            </p:cNvSpPr>
            <p:nvPr/>
          </p:nvSpPr>
          <p:spPr bwMode="auto">
            <a:xfrm>
              <a:off x="2312" y="2908"/>
              <a:ext cx="1228"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000">
                  <a:solidFill>
                    <a:srgbClr val="287850"/>
                  </a:solidFill>
                  <a:latin typeface="Times New Roman" pitchFamily="18" charset="0"/>
                </a:rPr>
                <a:t>Rebound: 30%</a:t>
              </a:r>
            </a:p>
          </p:txBody>
        </p:sp>
        <p:sp>
          <p:nvSpPr>
            <p:cNvPr id="20491" name="Rectangle 143"/>
            <p:cNvSpPr>
              <a:spLocks noChangeArrowheads="1"/>
            </p:cNvSpPr>
            <p:nvPr/>
          </p:nvSpPr>
          <p:spPr bwMode="auto">
            <a:xfrm>
              <a:off x="4414" y="2906"/>
              <a:ext cx="1075"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000">
                  <a:solidFill>
                    <a:srgbClr val="287850"/>
                  </a:solidFill>
                  <a:latin typeface="Times New Roman" pitchFamily="18" charset="0"/>
                </a:rPr>
                <a:t>Runoff: 20%</a:t>
              </a:r>
            </a:p>
          </p:txBody>
        </p:sp>
        <p:grpSp>
          <p:nvGrpSpPr>
            <p:cNvPr id="20492" name="Group 144"/>
            <p:cNvGrpSpPr>
              <a:grpSpLocks/>
            </p:cNvGrpSpPr>
            <p:nvPr/>
          </p:nvGrpSpPr>
          <p:grpSpPr bwMode="auto">
            <a:xfrm>
              <a:off x="4247" y="837"/>
              <a:ext cx="1369" cy="1995"/>
              <a:chOff x="4247" y="837"/>
              <a:chExt cx="1369" cy="1995"/>
            </a:xfrm>
          </p:grpSpPr>
          <p:grpSp>
            <p:nvGrpSpPr>
              <p:cNvPr id="20503" name="Group 145"/>
              <p:cNvGrpSpPr>
                <a:grpSpLocks noChangeAspect="1"/>
              </p:cNvGrpSpPr>
              <p:nvPr/>
            </p:nvGrpSpPr>
            <p:grpSpPr bwMode="auto">
              <a:xfrm>
                <a:off x="4247" y="837"/>
                <a:ext cx="1369" cy="1995"/>
                <a:chOff x="4508" y="960"/>
                <a:chExt cx="831" cy="1294"/>
              </a:xfrm>
            </p:grpSpPr>
            <p:sp>
              <p:nvSpPr>
                <p:cNvPr id="20508" name="Rectangle 146"/>
                <p:cNvSpPr>
                  <a:spLocks noChangeAspect="1" noChangeArrowheads="1"/>
                </p:cNvSpPr>
                <p:nvPr/>
              </p:nvSpPr>
              <p:spPr bwMode="auto">
                <a:xfrm>
                  <a:off x="4508" y="960"/>
                  <a:ext cx="831" cy="1287"/>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09" name="Freeform 147"/>
                <p:cNvSpPr>
                  <a:spLocks noChangeAspect="1"/>
                </p:cNvSpPr>
                <p:nvPr/>
              </p:nvSpPr>
              <p:spPr bwMode="auto">
                <a:xfrm>
                  <a:off x="4603" y="1209"/>
                  <a:ext cx="617" cy="592"/>
                </a:xfrm>
                <a:custGeom>
                  <a:avLst/>
                  <a:gdLst>
                    <a:gd name="T0" fmla="*/ 39 w 617"/>
                    <a:gd name="T1" fmla="*/ 398 h 592"/>
                    <a:gd name="T2" fmla="*/ 42 w 617"/>
                    <a:gd name="T3" fmla="*/ 357 h 592"/>
                    <a:gd name="T4" fmla="*/ 47 w 617"/>
                    <a:gd name="T5" fmla="*/ 314 h 592"/>
                    <a:gd name="T6" fmla="*/ 57 w 617"/>
                    <a:gd name="T7" fmla="*/ 275 h 592"/>
                    <a:gd name="T8" fmla="*/ 67 w 617"/>
                    <a:gd name="T9" fmla="*/ 237 h 592"/>
                    <a:gd name="T10" fmla="*/ 95 w 617"/>
                    <a:gd name="T11" fmla="*/ 242 h 592"/>
                    <a:gd name="T12" fmla="*/ 123 w 617"/>
                    <a:gd name="T13" fmla="*/ 223 h 592"/>
                    <a:gd name="T14" fmla="*/ 157 w 617"/>
                    <a:gd name="T15" fmla="*/ 174 h 592"/>
                    <a:gd name="T16" fmla="*/ 212 w 617"/>
                    <a:gd name="T17" fmla="*/ 129 h 592"/>
                    <a:gd name="T18" fmla="*/ 235 w 617"/>
                    <a:gd name="T19" fmla="*/ 119 h 592"/>
                    <a:gd name="T20" fmla="*/ 231 w 617"/>
                    <a:gd name="T21" fmla="*/ 162 h 592"/>
                    <a:gd name="T22" fmla="*/ 279 w 617"/>
                    <a:gd name="T23" fmla="*/ 121 h 592"/>
                    <a:gd name="T24" fmla="*/ 310 w 617"/>
                    <a:gd name="T25" fmla="*/ 81 h 592"/>
                    <a:gd name="T26" fmla="*/ 344 w 617"/>
                    <a:gd name="T27" fmla="*/ 38 h 592"/>
                    <a:gd name="T28" fmla="*/ 361 w 617"/>
                    <a:gd name="T29" fmla="*/ 62 h 592"/>
                    <a:gd name="T30" fmla="*/ 361 w 617"/>
                    <a:gd name="T31" fmla="*/ 100 h 592"/>
                    <a:gd name="T32" fmla="*/ 416 w 617"/>
                    <a:gd name="T33" fmla="*/ 81 h 592"/>
                    <a:gd name="T34" fmla="*/ 462 w 617"/>
                    <a:gd name="T35" fmla="*/ 53 h 592"/>
                    <a:gd name="T36" fmla="*/ 523 w 617"/>
                    <a:gd name="T37" fmla="*/ 15 h 592"/>
                    <a:gd name="T38" fmla="*/ 538 w 617"/>
                    <a:gd name="T39" fmla="*/ 35 h 592"/>
                    <a:gd name="T40" fmla="*/ 534 w 617"/>
                    <a:gd name="T41" fmla="*/ 77 h 592"/>
                    <a:gd name="T42" fmla="*/ 529 w 617"/>
                    <a:gd name="T43" fmla="*/ 121 h 592"/>
                    <a:gd name="T44" fmla="*/ 579 w 617"/>
                    <a:gd name="T45" fmla="*/ 111 h 592"/>
                    <a:gd name="T46" fmla="*/ 592 w 617"/>
                    <a:gd name="T47" fmla="*/ 131 h 592"/>
                    <a:gd name="T48" fmla="*/ 592 w 617"/>
                    <a:gd name="T49" fmla="*/ 169 h 592"/>
                    <a:gd name="T50" fmla="*/ 583 w 617"/>
                    <a:gd name="T51" fmla="*/ 204 h 592"/>
                    <a:gd name="T52" fmla="*/ 546 w 617"/>
                    <a:gd name="T53" fmla="*/ 243 h 592"/>
                    <a:gd name="T54" fmla="*/ 546 w 617"/>
                    <a:gd name="T55" fmla="*/ 274 h 592"/>
                    <a:gd name="T56" fmla="*/ 601 w 617"/>
                    <a:gd name="T57" fmla="*/ 285 h 592"/>
                    <a:gd name="T58" fmla="*/ 593 w 617"/>
                    <a:gd name="T59" fmla="*/ 316 h 592"/>
                    <a:gd name="T60" fmla="*/ 546 w 617"/>
                    <a:gd name="T61" fmla="*/ 351 h 592"/>
                    <a:gd name="T62" fmla="*/ 495 w 617"/>
                    <a:gd name="T63" fmla="*/ 371 h 592"/>
                    <a:gd name="T64" fmla="*/ 439 w 617"/>
                    <a:gd name="T65" fmla="*/ 386 h 592"/>
                    <a:gd name="T66" fmla="*/ 490 w 617"/>
                    <a:gd name="T67" fmla="*/ 406 h 592"/>
                    <a:gd name="T68" fmla="*/ 467 w 617"/>
                    <a:gd name="T69" fmla="*/ 444 h 592"/>
                    <a:gd name="T70" fmla="*/ 416 w 617"/>
                    <a:gd name="T71" fmla="*/ 479 h 592"/>
                    <a:gd name="T72" fmla="*/ 356 w 617"/>
                    <a:gd name="T73" fmla="*/ 499 h 592"/>
                    <a:gd name="T74" fmla="*/ 315 w 617"/>
                    <a:gd name="T75" fmla="*/ 504 h 592"/>
                    <a:gd name="T76" fmla="*/ 269 w 617"/>
                    <a:gd name="T77" fmla="*/ 508 h 592"/>
                    <a:gd name="T78" fmla="*/ 221 w 617"/>
                    <a:gd name="T79" fmla="*/ 504 h 592"/>
                    <a:gd name="T80" fmla="*/ 177 w 617"/>
                    <a:gd name="T81" fmla="*/ 486 h 592"/>
                    <a:gd name="T82" fmla="*/ 128 w 617"/>
                    <a:gd name="T83" fmla="*/ 465 h 592"/>
                    <a:gd name="T84" fmla="*/ 91 w 617"/>
                    <a:gd name="T85" fmla="*/ 479 h 592"/>
                    <a:gd name="T86" fmla="*/ 59 w 617"/>
                    <a:gd name="T87" fmla="*/ 529 h 592"/>
                    <a:gd name="T88" fmla="*/ 23 w 617"/>
                    <a:gd name="T89" fmla="*/ 579 h 592"/>
                    <a:gd name="T90" fmla="*/ 15 w 617"/>
                    <a:gd name="T91" fmla="*/ 566 h 592"/>
                    <a:gd name="T92" fmla="*/ 38 w 617"/>
                    <a:gd name="T93" fmla="*/ 537 h 592"/>
                    <a:gd name="T94" fmla="*/ 64 w 617"/>
                    <a:gd name="T95" fmla="*/ 494 h 592"/>
                    <a:gd name="T96" fmla="*/ 80 w 617"/>
                    <a:gd name="T97" fmla="*/ 460 h 592"/>
                    <a:gd name="T98" fmla="*/ 55 w 617"/>
                    <a:gd name="T99" fmla="*/ 434 h 5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7" h="592">
                      <a:moveTo>
                        <a:pt x="41" y="420"/>
                      </a:moveTo>
                      <a:lnTo>
                        <a:pt x="39" y="408"/>
                      </a:lnTo>
                      <a:lnTo>
                        <a:pt x="39" y="398"/>
                      </a:lnTo>
                      <a:lnTo>
                        <a:pt x="40" y="385"/>
                      </a:lnTo>
                      <a:lnTo>
                        <a:pt x="40" y="369"/>
                      </a:lnTo>
                      <a:lnTo>
                        <a:pt x="42" y="357"/>
                      </a:lnTo>
                      <a:lnTo>
                        <a:pt x="44" y="341"/>
                      </a:lnTo>
                      <a:lnTo>
                        <a:pt x="46" y="329"/>
                      </a:lnTo>
                      <a:lnTo>
                        <a:pt x="47" y="314"/>
                      </a:lnTo>
                      <a:lnTo>
                        <a:pt x="49" y="302"/>
                      </a:lnTo>
                      <a:lnTo>
                        <a:pt x="52" y="290"/>
                      </a:lnTo>
                      <a:lnTo>
                        <a:pt x="57" y="275"/>
                      </a:lnTo>
                      <a:lnTo>
                        <a:pt x="60" y="261"/>
                      </a:lnTo>
                      <a:lnTo>
                        <a:pt x="64" y="247"/>
                      </a:lnTo>
                      <a:lnTo>
                        <a:pt x="67" y="237"/>
                      </a:lnTo>
                      <a:lnTo>
                        <a:pt x="77" y="192"/>
                      </a:lnTo>
                      <a:lnTo>
                        <a:pt x="85" y="230"/>
                      </a:lnTo>
                      <a:lnTo>
                        <a:pt x="95" y="242"/>
                      </a:lnTo>
                      <a:lnTo>
                        <a:pt x="109" y="255"/>
                      </a:lnTo>
                      <a:lnTo>
                        <a:pt x="119" y="242"/>
                      </a:lnTo>
                      <a:lnTo>
                        <a:pt x="123" y="223"/>
                      </a:lnTo>
                      <a:lnTo>
                        <a:pt x="130" y="207"/>
                      </a:lnTo>
                      <a:lnTo>
                        <a:pt x="138" y="189"/>
                      </a:lnTo>
                      <a:lnTo>
                        <a:pt x="157" y="174"/>
                      </a:lnTo>
                      <a:lnTo>
                        <a:pt x="171" y="158"/>
                      </a:lnTo>
                      <a:lnTo>
                        <a:pt x="189" y="146"/>
                      </a:lnTo>
                      <a:lnTo>
                        <a:pt x="212" y="129"/>
                      </a:lnTo>
                      <a:lnTo>
                        <a:pt x="225" y="113"/>
                      </a:lnTo>
                      <a:lnTo>
                        <a:pt x="235" y="97"/>
                      </a:lnTo>
                      <a:lnTo>
                        <a:pt x="235" y="119"/>
                      </a:lnTo>
                      <a:lnTo>
                        <a:pt x="235" y="131"/>
                      </a:lnTo>
                      <a:lnTo>
                        <a:pt x="235" y="142"/>
                      </a:lnTo>
                      <a:lnTo>
                        <a:pt x="231" y="162"/>
                      </a:lnTo>
                      <a:lnTo>
                        <a:pt x="250" y="150"/>
                      </a:lnTo>
                      <a:lnTo>
                        <a:pt x="267" y="133"/>
                      </a:lnTo>
                      <a:lnTo>
                        <a:pt x="279" y="121"/>
                      </a:lnTo>
                      <a:lnTo>
                        <a:pt x="287" y="111"/>
                      </a:lnTo>
                      <a:lnTo>
                        <a:pt x="300" y="93"/>
                      </a:lnTo>
                      <a:lnTo>
                        <a:pt x="310" y="81"/>
                      </a:lnTo>
                      <a:lnTo>
                        <a:pt x="319" y="69"/>
                      </a:lnTo>
                      <a:lnTo>
                        <a:pt x="333" y="53"/>
                      </a:lnTo>
                      <a:lnTo>
                        <a:pt x="344" y="38"/>
                      </a:lnTo>
                      <a:lnTo>
                        <a:pt x="357" y="19"/>
                      </a:lnTo>
                      <a:lnTo>
                        <a:pt x="358" y="42"/>
                      </a:lnTo>
                      <a:lnTo>
                        <a:pt x="361" y="62"/>
                      </a:lnTo>
                      <a:lnTo>
                        <a:pt x="361" y="73"/>
                      </a:lnTo>
                      <a:lnTo>
                        <a:pt x="361" y="84"/>
                      </a:lnTo>
                      <a:lnTo>
                        <a:pt x="361" y="100"/>
                      </a:lnTo>
                      <a:lnTo>
                        <a:pt x="379" y="96"/>
                      </a:lnTo>
                      <a:lnTo>
                        <a:pt x="393" y="88"/>
                      </a:lnTo>
                      <a:lnTo>
                        <a:pt x="416" y="81"/>
                      </a:lnTo>
                      <a:lnTo>
                        <a:pt x="430" y="73"/>
                      </a:lnTo>
                      <a:lnTo>
                        <a:pt x="449" y="62"/>
                      </a:lnTo>
                      <a:lnTo>
                        <a:pt x="462" y="53"/>
                      </a:lnTo>
                      <a:lnTo>
                        <a:pt x="486" y="38"/>
                      </a:lnTo>
                      <a:lnTo>
                        <a:pt x="504" y="30"/>
                      </a:lnTo>
                      <a:lnTo>
                        <a:pt x="523" y="15"/>
                      </a:lnTo>
                      <a:lnTo>
                        <a:pt x="541" y="0"/>
                      </a:lnTo>
                      <a:lnTo>
                        <a:pt x="539" y="19"/>
                      </a:lnTo>
                      <a:lnTo>
                        <a:pt x="538" y="35"/>
                      </a:lnTo>
                      <a:lnTo>
                        <a:pt x="537" y="46"/>
                      </a:lnTo>
                      <a:lnTo>
                        <a:pt x="535" y="63"/>
                      </a:lnTo>
                      <a:lnTo>
                        <a:pt x="534" y="77"/>
                      </a:lnTo>
                      <a:lnTo>
                        <a:pt x="533" y="92"/>
                      </a:lnTo>
                      <a:lnTo>
                        <a:pt x="532" y="108"/>
                      </a:lnTo>
                      <a:lnTo>
                        <a:pt x="529" y="121"/>
                      </a:lnTo>
                      <a:lnTo>
                        <a:pt x="547" y="122"/>
                      </a:lnTo>
                      <a:lnTo>
                        <a:pt x="565" y="119"/>
                      </a:lnTo>
                      <a:lnTo>
                        <a:pt x="579" y="111"/>
                      </a:lnTo>
                      <a:lnTo>
                        <a:pt x="592" y="88"/>
                      </a:lnTo>
                      <a:lnTo>
                        <a:pt x="592" y="119"/>
                      </a:lnTo>
                      <a:lnTo>
                        <a:pt x="592" y="131"/>
                      </a:lnTo>
                      <a:lnTo>
                        <a:pt x="592" y="142"/>
                      </a:lnTo>
                      <a:lnTo>
                        <a:pt x="592" y="158"/>
                      </a:lnTo>
                      <a:lnTo>
                        <a:pt x="592" y="169"/>
                      </a:lnTo>
                      <a:lnTo>
                        <a:pt x="590" y="180"/>
                      </a:lnTo>
                      <a:lnTo>
                        <a:pt x="587" y="192"/>
                      </a:lnTo>
                      <a:lnTo>
                        <a:pt x="583" y="204"/>
                      </a:lnTo>
                      <a:lnTo>
                        <a:pt x="574" y="220"/>
                      </a:lnTo>
                      <a:lnTo>
                        <a:pt x="560" y="235"/>
                      </a:lnTo>
                      <a:lnTo>
                        <a:pt x="546" y="243"/>
                      </a:lnTo>
                      <a:lnTo>
                        <a:pt x="532" y="250"/>
                      </a:lnTo>
                      <a:lnTo>
                        <a:pt x="523" y="262"/>
                      </a:lnTo>
                      <a:lnTo>
                        <a:pt x="546" y="274"/>
                      </a:lnTo>
                      <a:lnTo>
                        <a:pt x="569" y="279"/>
                      </a:lnTo>
                      <a:lnTo>
                        <a:pt x="583" y="281"/>
                      </a:lnTo>
                      <a:lnTo>
                        <a:pt x="601" y="285"/>
                      </a:lnTo>
                      <a:lnTo>
                        <a:pt x="616" y="285"/>
                      </a:lnTo>
                      <a:lnTo>
                        <a:pt x="606" y="302"/>
                      </a:lnTo>
                      <a:lnTo>
                        <a:pt x="593" y="316"/>
                      </a:lnTo>
                      <a:lnTo>
                        <a:pt x="575" y="333"/>
                      </a:lnTo>
                      <a:lnTo>
                        <a:pt x="560" y="341"/>
                      </a:lnTo>
                      <a:lnTo>
                        <a:pt x="546" y="351"/>
                      </a:lnTo>
                      <a:lnTo>
                        <a:pt x="528" y="359"/>
                      </a:lnTo>
                      <a:lnTo>
                        <a:pt x="513" y="367"/>
                      </a:lnTo>
                      <a:lnTo>
                        <a:pt x="495" y="371"/>
                      </a:lnTo>
                      <a:lnTo>
                        <a:pt x="477" y="375"/>
                      </a:lnTo>
                      <a:lnTo>
                        <a:pt x="458" y="382"/>
                      </a:lnTo>
                      <a:lnTo>
                        <a:pt x="439" y="386"/>
                      </a:lnTo>
                      <a:lnTo>
                        <a:pt x="458" y="394"/>
                      </a:lnTo>
                      <a:lnTo>
                        <a:pt x="477" y="402"/>
                      </a:lnTo>
                      <a:lnTo>
                        <a:pt x="490" y="406"/>
                      </a:lnTo>
                      <a:lnTo>
                        <a:pt x="511" y="408"/>
                      </a:lnTo>
                      <a:lnTo>
                        <a:pt x="481" y="429"/>
                      </a:lnTo>
                      <a:lnTo>
                        <a:pt x="467" y="444"/>
                      </a:lnTo>
                      <a:lnTo>
                        <a:pt x="449" y="460"/>
                      </a:lnTo>
                      <a:lnTo>
                        <a:pt x="434" y="468"/>
                      </a:lnTo>
                      <a:lnTo>
                        <a:pt x="416" y="479"/>
                      </a:lnTo>
                      <a:lnTo>
                        <a:pt x="393" y="490"/>
                      </a:lnTo>
                      <a:lnTo>
                        <a:pt x="370" y="494"/>
                      </a:lnTo>
                      <a:lnTo>
                        <a:pt x="356" y="499"/>
                      </a:lnTo>
                      <a:lnTo>
                        <a:pt x="342" y="500"/>
                      </a:lnTo>
                      <a:lnTo>
                        <a:pt x="329" y="502"/>
                      </a:lnTo>
                      <a:lnTo>
                        <a:pt x="315" y="504"/>
                      </a:lnTo>
                      <a:lnTo>
                        <a:pt x="297" y="507"/>
                      </a:lnTo>
                      <a:lnTo>
                        <a:pt x="284" y="506"/>
                      </a:lnTo>
                      <a:lnTo>
                        <a:pt x="269" y="508"/>
                      </a:lnTo>
                      <a:lnTo>
                        <a:pt x="249" y="508"/>
                      </a:lnTo>
                      <a:lnTo>
                        <a:pt x="235" y="506"/>
                      </a:lnTo>
                      <a:lnTo>
                        <a:pt x="221" y="504"/>
                      </a:lnTo>
                      <a:lnTo>
                        <a:pt x="207" y="502"/>
                      </a:lnTo>
                      <a:lnTo>
                        <a:pt x="194" y="496"/>
                      </a:lnTo>
                      <a:lnTo>
                        <a:pt x="177" y="486"/>
                      </a:lnTo>
                      <a:lnTo>
                        <a:pt x="163" y="481"/>
                      </a:lnTo>
                      <a:lnTo>
                        <a:pt x="146" y="475"/>
                      </a:lnTo>
                      <a:lnTo>
                        <a:pt x="128" y="465"/>
                      </a:lnTo>
                      <a:lnTo>
                        <a:pt x="116" y="456"/>
                      </a:lnTo>
                      <a:lnTo>
                        <a:pt x="104" y="463"/>
                      </a:lnTo>
                      <a:lnTo>
                        <a:pt x="91" y="479"/>
                      </a:lnTo>
                      <a:lnTo>
                        <a:pt x="83" y="494"/>
                      </a:lnTo>
                      <a:lnTo>
                        <a:pt x="74" y="510"/>
                      </a:lnTo>
                      <a:lnTo>
                        <a:pt x="59" y="529"/>
                      </a:lnTo>
                      <a:lnTo>
                        <a:pt x="41" y="553"/>
                      </a:lnTo>
                      <a:lnTo>
                        <a:pt x="33" y="560"/>
                      </a:lnTo>
                      <a:lnTo>
                        <a:pt x="23" y="579"/>
                      </a:lnTo>
                      <a:lnTo>
                        <a:pt x="13" y="591"/>
                      </a:lnTo>
                      <a:lnTo>
                        <a:pt x="0" y="579"/>
                      </a:lnTo>
                      <a:lnTo>
                        <a:pt x="15" y="566"/>
                      </a:lnTo>
                      <a:lnTo>
                        <a:pt x="23" y="556"/>
                      </a:lnTo>
                      <a:lnTo>
                        <a:pt x="29" y="548"/>
                      </a:lnTo>
                      <a:lnTo>
                        <a:pt x="38" y="537"/>
                      </a:lnTo>
                      <a:lnTo>
                        <a:pt x="49" y="522"/>
                      </a:lnTo>
                      <a:lnTo>
                        <a:pt x="57" y="509"/>
                      </a:lnTo>
                      <a:lnTo>
                        <a:pt x="64" y="494"/>
                      </a:lnTo>
                      <a:lnTo>
                        <a:pt x="69" y="485"/>
                      </a:lnTo>
                      <a:lnTo>
                        <a:pt x="75" y="472"/>
                      </a:lnTo>
                      <a:lnTo>
                        <a:pt x="80" y="460"/>
                      </a:lnTo>
                      <a:lnTo>
                        <a:pt x="78" y="448"/>
                      </a:lnTo>
                      <a:lnTo>
                        <a:pt x="64" y="441"/>
                      </a:lnTo>
                      <a:lnTo>
                        <a:pt x="55" y="434"/>
                      </a:lnTo>
                      <a:lnTo>
                        <a:pt x="43" y="425"/>
                      </a:lnTo>
                      <a:lnTo>
                        <a:pt x="41" y="420"/>
                      </a:lnTo>
                    </a:path>
                  </a:pathLst>
                </a:custGeom>
                <a:solidFill>
                  <a:srgbClr val="51DC00"/>
                </a:solidFill>
                <a:ln>
                  <a:noFill/>
                </a:ln>
                <a:effectLst>
                  <a:outerShdw dist="107763" dir="2700000" algn="ctr" rotWithShape="0">
                    <a:srgbClr val="009900"/>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endParaRPr lang="en-US"/>
                </a:p>
              </p:txBody>
            </p:sp>
            <p:sp>
              <p:nvSpPr>
                <p:cNvPr id="20510" name="Freeform 148"/>
                <p:cNvSpPr>
                  <a:spLocks noChangeAspect="1"/>
                </p:cNvSpPr>
                <p:nvPr/>
              </p:nvSpPr>
              <p:spPr bwMode="auto">
                <a:xfrm>
                  <a:off x="4821" y="1455"/>
                  <a:ext cx="99" cy="116"/>
                </a:xfrm>
                <a:custGeom>
                  <a:avLst/>
                  <a:gdLst>
                    <a:gd name="T0" fmla="*/ 42 w 99"/>
                    <a:gd name="T1" fmla="*/ 0 h 116"/>
                    <a:gd name="T2" fmla="*/ 33 w 99"/>
                    <a:gd name="T3" fmla="*/ 18 h 116"/>
                    <a:gd name="T4" fmla="*/ 21 w 99"/>
                    <a:gd name="T5" fmla="*/ 23 h 116"/>
                    <a:gd name="T6" fmla="*/ 4 w 99"/>
                    <a:gd name="T7" fmla="*/ 36 h 116"/>
                    <a:gd name="T8" fmla="*/ 0 w 99"/>
                    <a:gd name="T9" fmla="*/ 61 h 116"/>
                    <a:gd name="T10" fmla="*/ 0 w 99"/>
                    <a:gd name="T11" fmla="*/ 79 h 116"/>
                    <a:gd name="T12" fmla="*/ 12 w 99"/>
                    <a:gd name="T13" fmla="*/ 84 h 116"/>
                    <a:gd name="T14" fmla="*/ 25 w 99"/>
                    <a:gd name="T15" fmla="*/ 84 h 116"/>
                    <a:gd name="T16" fmla="*/ 33 w 99"/>
                    <a:gd name="T17" fmla="*/ 109 h 116"/>
                    <a:gd name="T18" fmla="*/ 46 w 99"/>
                    <a:gd name="T19" fmla="*/ 115 h 116"/>
                    <a:gd name="T20" fmla="*/ 59 w 99"/>
                    <a:gd name="T21" fmla="*/ 115 h 116"/>
                    <a:gd name="T22" fmla="*/ 72 w 99"/>
                    <a:gd name="T23" fmla="*/ 115 h 116"/>
                    <a:gd name="T24" fmla="*/ 85 w 99"/>
                    <a:gd name="T25" fmla="*/ 103 h 116"/>
                    <a:gd name="T26" fmla="*/ 93 w 99"/>
                    <a:gd name="T27" fmla="*/ 84 h 116"/>
                    <a:gd name="T28" fmla="*/ 98 w 99"/>
                    <a:gd name="T29" fmla="*/ 66 h 116"/>
                    <a:gd name="T30" fmla="*/ 89 w 99"/>
                    <a:gd name="T31" fmla="*/ 48 h 116"/>
                    <a:gd name="T32" fmla="*/ 80 w 99"/>
                    <a:gd name="T33" fmla="*/ 30 h 116"/>
                    <a:gd name="T34" fmla="*/ 64 w 99"/>
                    <a:gd name="T35" fmla="*/ 18 h 116"/>
                    <a:gd name="T36" fmla="*/ 51 w 99"/>
                    <a:gd name="T37" fmla="*/ 18 h 116"/>
                    <a:gd name="T38" fmla="*/ 42 w 99"/>
                    <a:gd name="T39" fmla="*/ 0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9" h="116">
                      <a:moveTo>
                        <a:pt x="42" y="0"/>
                      </a:moveTo>
                      <a:lnTo>
                        <a:pt x="33" y="18"/>
                      </a:lnTo>
                      <a:lnTo>
                        <a:pt x="21" y="23"/>
                      </a:lnTo>
                      <a:lnTo>
                        <a:pt x="4" y="36"/>
                      </a:lnTo>
                      <a:lnTo>
                        <a:pt x="0" y="61"/>
                      </a:lnTo>
                      <a:lnTo>
                        <a:pt x="0" y="79"/>
                      </a:lnTo>
                      <a:lnTo>
                        <a:pt x="12" y="84"/>
                      </a:lnTo>
                      <a:lnTo>
                        <a:pt x="25" y="84"/>
                      </a:lnTo>
                      <a:lnTo>
                        <a:pt x="33" y="109"/>
                      </a:lnTo>
                      <a:lnTo>
                        <a:pt x="46" y="115"/>
                      </a:lnTo>
                      <a:lnTo>
                        <a:pt x="59" y="115"/>
                      </a:lnTo>
                      <a:lnTo>
                        <a:pt x="72" y="115"/>
                      </a:lnTo>
                      <a:lnTo>
                        <a:pt x="85" y="103"/>
                      </a:lnTo>
                      <a:lnTo>
                        <a:pt x="93" y="84"/>
                      </a:lnTo>
                      <a:lnTo>
                        <a:pt x="98" y="66"/>
                      </a:lnTo>
                      <a:lnTo>
                        <a:pt x="89" y="48"/>
                      </a:lnTo>
                      <a:lnTo>
                        <a:pt x="80" y="30"/>
                      </a:lnTo>
                      <a:lnTo>
                        <a:pt x="64" y="18"/>
                      </a:lnTo>
                      <a:lnTo>
                        <a:pt x="51" y="18"/>
                      </a:lnTo>
                      <a:lnTo>
                        <a:pt x="42" y="0"/>
                      </a:lnTo>
                    </a:path>
                  </a:pathLst>
                </a:custGeom>
                <a:solidFill>
                  <a:srgbClr val="6699FF"/>
                </a:solidFill>
                <a:ln w="12700" cap="rnd" cmpd="sng">
                  <a:solidFill>
                    <a:schemeClr val="accent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11" name="Oval 149"/>
                <p:cNvSpPr>
                  <a:spLocks noChangeAspect="1" noChangeArrowheads="1"/>
                </p:cNvSpPr>
                <p:nvPr/>
              </p:nvSpPr>
              <p:spPr bwMode="auto">
                <a:xfrm>
                  <a:off x="4998" y="1460"/>
                  <a:ext cx="86" cy="66"/>
                </a:xfrm>
                <a:prstGeom prst="ellipse">
                  <a:avLst/>
                </a:prstGeom>
                <a:solidFill>
                  <a:srgbClr val="6699FF"/>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12" name="Oval 150"/>
                <p:cNvSpPr>
                  <a:spLocks noChangeAspect="1" noChangeArrowheads="1"/>
                </p:cNvSpPr>
                <p:nvPr/>
              </p:nvSpPr>
              <p:spPr bwMode="auto">
                <a:xfrm>
                  <a:off x="4965" y="1335"/>
                  <a:ext cx="86" cy="66"/>
                </a:xfrm>
                <a:prstGeom prst="ellipse">
                  <a:avLst/>
                </a:prstGeom>
                <a:solidFill>
                  <a:srgbClr val="6699FF"/>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513" name="Freeform 151"/>
                <p:cNvSpPr>
                  <a:spLocks noChangeAspect="1"/>
                </p:cNvSpPr>
                <p:nvPr/>
              </p:nvSpPr>
              <p:spPr bwMode="auto">
                <a:xfrm>
                  <a:off x="4542" y="961"/>
                  <a:ext cx="99" cy="1293"/>
                </a:xfrm>
                <a:custGeom>
                  <a:avLst/>
                  <a:gdLst>
                    <a:gd name="T0" fmla="*/ 0 w 99"/>
                    <a:gd name="T1" fmla="*/ 0 h 1293"/>
                    <a:gd name="T2" fmla="*/ 34 w 99"/>
                    <a:gd name="T3" fmla="*/ 180 h 1293"/>
                    <a:gd name="T4" fmla="*/ 68 w 99"/>
                    <a:gd name="T5" fmla="*/ 361 h 1293"/>
                    <a:gd name="T6" fmla="*/ 90 w 99"/>
                    <a:gd name="T7" fmla="*/ 534 h 1293"/>
                    <a:gd name="T8" fmla="*/ 94 w 99"/>
                    <a:gd name="T9" fmla="*/ 618 h 1293"/>
                    <a:gd name="T10" fmla="*/ 98 w 99"/>
                    <a:gd name="T11" fmla="*/ 699 h 1293"/>
                    <a:gd name="T12" fmla="*/ 94 w 99"/>
                    <a:gd name="T13" fmla="*/ 780 h 1293"/>
                    <a:gd name="T14" fmla="*/ 85 w 99"/>
                    <a:gd name="T15" fmla="*/ 869 h 1293"/>
                    <a:gd name="T16" fmla="*/ 73 w 99"/>
                    <a:gd name="T17" fmla="*/ 953 h 1293"/>
                    <a:gd name="T18" fmla="*/ 56 w 99"/>
                    <a:gd name="T19" fmla="*/ 1038 h 1293"/>
                    <a:gd name="T20" fmla="*/ 39 w 99"/>
                    <a:gd name="T21" fmla="*/ 1119 h 1293"/>
                    <a:gd name="T22" fmla="*/ 22 w 99"/>
                    <a:gd name="T23" fmla="*/ 1189 h 1293"/>
                    <a:gd name="T24" fmla="*/ 9 w 99"/>
                    <a:gd name="T25" fmla="*/ 1248 h 1293"/>
                    <a:gd name="T26" fmla="*/ 5 w 99"/>
                    <a:gd name="T27" fmla="*/ 1270 h 1293"/>
                    <a:gd name="T28" fmla="*/ 0 w 99"/>
                    <a:gd name="T29" fmla="*/ 1292 h 1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 h="1293">
                      <a:moveTo>
                        <a:pt x="0" y="0"/>
                      </a:moveTo>
                      <a:lnTo>
                        <a:pt x="34" y="180"/>
                      </a:lnTo>
                      <a:lnTo>
                        <a:pt x="68" y="361"/>
                      </a:lnTo>
                      <a:lnTo>
                        <a:pt x="90" y="534"/>
                      </a:lnTo>
                      <a:lnTo>
                        <a:pt x="94" y="618"/>
                      </a:lnTo>
                      <a:lnTo>
                        <a:pt x="98" y="699"/>
                      </a:lnTo>
                      <a:lnTo>
                        <a:pt x="94" y="780"/>
                      </a:lnTo>
                      <a:lnTo>
                        <a:pt x="85" y="869"/>
                      </a:lnTo>
                      <a:lnTo>
                        <a:pt x="73" y="953"/>
                      </a:lnTo>
                      <a:lnTo>
                        <a:pt x="56" y="1038"/>
                      </a:lnTo>
                      <a:lnTo>
                        <a:pt x="39" y="1119"/>
                      </a:lnTo>
                      <a:lnTo>
                        <a:pt x="22" y="1189"/>
                      </a:lnTo>
                      <a:lnTo>
                        <a:pt x="9" y="1248"/>
                      </a:lnTo>
                      <a:lnTo>
                        <a:pt x="5" y="1270"/>
                      </a:lnTo>
                      <a:lnTo>
                        <a:pt x="0" y="1292"/>
                      </a:lnTo>
                    </a:path>
                  </a:pathLst>
                </a:custGeom>
                <a:noFill/>
                <a:ln w="76200" cap="rnd"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14" name="Freeform 152"/>
                <p:cNvSpPr>
                  <a:spLocks noChangeAspect="1"/>
                </p:cNvSpPr>
                <p:nvPr/>
              </p:nvSpPr>
              <p:spPr bwMode="auto">
                <a:xfrm>
                  <a:off x="4573" y="1877"/>
                  <a:ext cx="230" cy="301"/>
                </a:xfrm>
                <a:custGeom>
                  <a:avLst/>
                  <a:gdLst>
                    <a:gd name="T0" fmla="*/ 14 w 230"/>
                    <a:gd name="T1" fmla="*/ 202 h 301"/>
                    <a:gd name="T2" fmla="*/ 16 w 230"/>
                    <a:gd name="T3" fmla="*/ 181 h 301"/>
                    <a:gd name="T4" fmla="*/ 17 w 230"/>
                    <a:gd name="T5" fmla="*/ 159 h 301"/>
                    <a:gd name="T6" fmla="*/ 21 w 230"/>
                    <a:gd name="T7" fmla="*/ 139 h 301"/>
                    <a:gd name="T8" fmla="*/ 25 w 230"/>
                    <a:gd name="T9" fmla="*/ 120 h 301"/>
                    <a:gd name="T10" fmla="*/ 35 w 230"/>
                    <a:gd name="T11" fmla="*/ 123 h 301"/>
                    <a:gd name="T12" fmla="*/ 46 w 230"/>
                    <a:gd name="T13" fmla="*/ 113 h 301"/>
                    <a:gd name="T14" fmla="*/ 58 w 230"/>
                    <a:gd name="T15" fmla="*/ 88 h 301"/>
                    <a:gd name="T16" fmla="*/ 79 w 230"/>
                    <a:gd name="T17" fmla="*/ 66 h 301"/>
                    <a:gd name="T18" fmla="*/ 87 w 230"/>
                    <a:gd name="T19" fmla="*/ 60 h 301"/>
                    <a:gd name="T20" fmla="*/ 86 w 230"/>
                    <a:gd name="T21" fmla="*/ 82 h 301"/>
                    <a:gd name="T22" fmla="*/ 104 w 230"/>
                    <a:gd name="T23" fmla="*/ 61 h 301"/>
                    <a:gd name="T24" fmla="*/ 115 w 230"/>
                    <a:gd name="T25" fmla="*/ 41 h 301"/>
                    <a:gd name="T26" fmla="*/ 128 w 230"/>
                    <a:gd name="T27" fmla="*/ 19 h 301"/>
                    <a:gd name="T28" fmla="*/ 134 w 230"/>
                    <a:gd name="T29" fmla="*/ 31 h 301"/>
                    <a:gd name="T30" fmla="*/ 134 w 230"/>
                    <a:gd name="T31" fmla="*/ 50 h 301"/>
                    <a:gd name="T32" fmla="*/ 155 w 230"/>
                    <a:gd name="T33" fmla="*/ 41 h 301"/>
                    <a:gd name="T34" fmla="*/ 172 w 230"/>
                    <a:gd name="T35" fmla="*/ 27 h 301"/>
                    <a:gd name="T36" fmla="*/ 194 w 230"/>
                    <a:gd name="T37" fmla="*/ 7 h 301"/>
                    <a:gd name="T38" fmla="*/ 200 w 230"/>
                    <a:gd name="T39" fmla="*/ 18 h 301"/>
                    <a:gd name="T40" fmla="*/ 199 w 230"/>
                    <a:gd name="T41" fmla="*/ 39 h 301"/>
                    <a:gd name="T42" fmla="*/ 197 w 230"/>
                    <a:gd name="T43" fmla="*/ 61 h 301"/>
                    <a:gd name="T44" fmla="*/ 215 w 230"/>
                    <a:gd name="T45" fmla="*/ 56 h 301"/>
                    <a:gd name="T46" fmla="*/ 220 w 230"/>
                    <a:gd name="T47" fmla="*/ 66 h 301"/>
                    <a:gd name="T48" fmla="*/ 220 w 230"/>
                    <a:gd name="T49" fmla="*/ 86 h 301"/>
                    <a:gd name="T50" fmla="*/ 217 w 230"/>
                    <a:gd name="T51" fmla="*/ 103 h 301"/>
                    <a:gd name="T52" fmla="*/ 203 w 230"/>
                    <a:gd name="T53" fmla="*/ 123 h 301"/>
                    <a:gd name="T54" fmla="*/ 203 w 230"/>
                    <a:gd name="T55" fmla="*/ 139 h 301"/>
                    <a:gd name="T56" fmla="*/ 224 w 230"/>
                    <a:gd name="T57" fmla="*/ 144 h 301"/>
                    <a:gd name="T58" fmla="*/ 220 w 230"/>
                    <a:gd name="T59" fmla="*/ 160 h 301"/>
                    <a:gd name="T60" fmla="*/ 203 w 230"/>
                    <a:gd name="T61" fmla="*/ 178 h 301"/>
                    <a:gd name="T62" fmla="*/ 184 w 230"/>
                    <a:gd name="T63" fmla="*/ 188 h 301"/>
                    <a:gd name="T64" fmla="*/ 163 w 230"/>
                    <a:gd name="T65" fmla="*/ 196 h 301"/>
                    <a:gd name="T66" fmla="*/ 182 w 230"/>
                    <a:gd name="T67" fmla="*/ 206 h 301"/>
                    <a:gd name="T68" fmla="*/ 174 w 230"/>
                    <a:gd name="T69" fmla="*/ 225 h 301"/>
                    <a:gd name="T70" fmla="*/ 155 w 230"/>
                    <a:gd name="T71" fmla="*/ 243 h 301"/>
                    <a:gd name="T72" fmla="*/ 133 w 230"/>
                    <a:gd name="T73" fmla="*/ 253 h 301"/>
                    <a:gd name="T74" fmla="*/ 117 w 230"/>
                    <a:gd name="T75" fmla="*/ 255 h 301"/>
                    <a:gd name="T76" fmla="*/ 100 w 230"/>
                    <a:gd name="T77" fmla="*/ 257 h 301"/>
                    <a:gd name="T78" fmla="*/ 82 w 230"/>
                    <a:gd name="T79" fmla="*/ 255 h 301"/>
                    <a:gd name="T80" fmla="*/ 66 w 230"/>
                    <a:gd name="T81" fmla="*/ 246 h 301"/>
                    <a:gd name="T82" fmla="*/ 48 w 230"/>
                    <a:gd name="T83" fmla="*/ 236 h 301"/>
                    <a:gd name="T84" fmla="*/ 34 w 230"/>
                    <a:gd name="T85" fmla="*/ 243 h 301"/>
                    <a:gd name="T86" fmla="*/ 22 w 230"/>
                    <a:gd name="T87" fmla="*/ 268 h 301"/>
                    <a:gd name="T88" fmla="*/ 8 w 230"/>
                    <a:gd name="T89" fmla="*/ 293 h 301"/>
                    <a:gd name="T90" fmla="*/ 5 w 230"/>
                    <a:gd name="T91" fmla="*/ 287 h 301"/>
                    <a:gd name="T92" fmla="*/ 14 w 230"/>
                    <a:gd name="T93" fmla="*/ 272 h 301"/>
                    <a:gd name="T94" fmla="*/ 24 w 230"/>
                    <a:gd name="T95" fmla="*/ 251 h 301"/>
                    <a:gd name="T96" fmla="*/ 30 w 230"/>
                    <a:gd name="T97" fmla="*/ 233 h 301"/>
                    <a:gd name="T98" fmla="*/ 20 w 230"/>
                    <a:gd name="T99" fmla="*/ 220 h 3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30" h="301">
                      <a:moveTo>
                        <a:pt x="15" y="213"/>
                      </a:moveTo>
                      <a:lnTo>
                        <a:pt x="15" y="207"/>
                      </a:lnTo>
                      <a:lnTo>
                        <a:pt x="14" y="202"/>
                      </a:lnTo>
                      <a:lnTo>
                        <a:pt x="15" y="195"/>
                      </a:lnTo>
                      <a:lnTo>
                        <a:pt x="15" y="187"/>
                      </a:lnTo>
                      <a:lnTo>
                        <a:pt x="16" y="181"/>
                      </a:lnTo>
                      <a:lnTo>
                        <a:pt x="16" y="173"/>
                      </a:lnTo>
                      <a:lnTo>
                        <a:pt x="17" y="167"/>
                      </a:lnTo>
                      <a:lnTo>
                        <a:pt x="17" y="159"/>
                      </a:lnTo>
                      <a:lnTo>
                        <a:pt x="18" y="153"/>
                      </a:lnTo>
                      <a:lnTo>
                        <a:pt x="19" y="147"/>
                      </a:lnTo>
                      <a:lnTo>
                        <a:pt x="21" y="139"/>
                      </a:lnTo>
                      <a:lnTo>
                        <a:pt x="22" y="132"/>
                      </a:lnTo>
                      <a:lnTo>
                        <a:pt x="24" y="125"/>
                      </a:lnTo>
                      <a:lnTo>
                        <a:pt x="25" y="120"/>
                      </a:lnTo>
                      <a:lnTo>
                        <a:pt x="28" y="97"/>
                      </a:lnTo>
                      <a:lnTo>
                        <a:pt x="32" y="117"/>
                      </a:lnTo>
                      <a:lnTo>
                        <a:pt x="35" y="123"/>
                      </a:lnTo>
                      <a:lnTo>
                        <a:pt x="41" y="129"/>
                      </a:lnTo>
                      <a:lnTo>
                        <a:pt x="44" y="123"/>
                      </a:lnTo>
                      <a:lnTo>
                        <a:pt x="46" y="113"/>
                      </a:lnTo>
                      <a:lnTo>
                        <a:pt x="48" y="105"/>
                      </a:lnTo>
                      <a:lnTo>
                        <a:pt x="51" y="96"/>
                      </a:lnTo>
                      <a:lnTo>
                        <a:pt x="58" y="88"/>
                      </a:lnTo>
                      <a:lnTo>
                        <a:pt x="63" y="80"/>
                      </a:lnTo>
                      <a:lnTo>
                        <a:pt x="70" y="74"/>
                      </a:lnTo>
                      <a:lnTo>
                        <a:pt x="79" y="66"/>
                      </a:lnTo>
                      <a:lnTo>
                        <a:pt x="84" y="57"/>
                      </a:lnTo>
                      <a:lnTo>
                        <a:pt x="87" y="49"/>
                      </a:lnTo>
                      <a:lnTo>
                        <a:pt x="87" y="60"/>
                      </a:lnTo>
                      <a:lnTo>
                        <a:pt x="87" y="66"/>
                      </a:lnTo>
                      <a:lnTo>
                        <a:pt x="87" y="72"/>
                      </a:lnTo>
                      <a:lnTo>
                        <a:pt x="86" y="82"/>
                      </a:lnTo>
                      <a:lnTo>
                        <a:pt x="93" y="76"/>
                      </a:lnTo>
                      <a:lnTo>
                        <a:pt x="99" y="68"/>
                      </a:lnTo>
                      <a:lnTo>
                        <a:pt x="104" y="61"/>
                      </a:lnTo>
                      <a:lnTo>
                        <a:pt x="107" y="56"/>
                      </a:lnTo>
                      <a:lnTo>
                        <a:pt x="112" y="47"/>
                      </a:lnTo>
                      <a:lnTo>
                        <a:pt x="115" y="41"/>
                      </a:lnTo>
                      <a:lnTo>
                        <a:pt x="119" y="35"/>
                      </a:lnTo>
                      <a:lnTo>
                        <a:pt x="124" y="27"/>
                      </a:lnTo>
                      <a:lnTo>
                        <a:pt x="128" y="19"/>
                      </a:lnTo>
                      <a:lnTo>
                        <a:pt x="133" y="9"/>
                      </a:lnTo>
                      <a:lnTo>
                        <a:pt x="133" y="21"/>
                      </a:lnTo>
                      <a:lnTo>
                        <a:pt x="134" y="31"/>
                      </a:lnTo>
                      <a:lnTo>
                        <a:pt x="134" y="37"/>
                      </a:lnTo>
                      <a:lnTo>
                        <a:pt x="134" y="43"/>
                      </a:lnTo>
                      <a:lnTo>
                        <a:pt x="134" y="50"/>
                      </a:lnTo>
                      <a:lnTo>
                        <a:pt x="141" y="49"/>
                      </a:lnTo>
                      <a:lnTo>
                        <a:pt x="146" y="45"/>
                      </a:lnTo>
                      <a:lnTo>
                        <a:pt x="155" y="41"/>
                      </a:lnTo>
                      <a:lnTo>
                        <a:pt x="160" y="37"/>
                      </a:lnTo>
                      <a:lnTo>
                        <a:pt x="167" y="31"/>
                      </a:lnTo>
                      <a:lnTo>
                        <a:pt x="172" y="27"/>
                      </a:lnTo>
                      <a:lnTo>
                        <a:pt x="181" y="19"/>
                      </a:lnTo>
                      <a:lnTo>
                        <a:pt x="187" y="15"/>
                      </a:lnTo>
                      <a:lnTo>
                        <a:pt x="194" y="7"/>
                      </a:lnTo>
                      <a:lnTo>
                        <a:pt x="201" y="0"/>
                      </a:lnTo>
                      <a:lnTo>
                        <a:pt x="200" y="9"/>
                      </a:lnTo>
                      <a:lnTo>
                        <a:pt x="200" y="18"/>
                      </a:lnTo>
                      <a:lnTo>
                        <a:pt x="199" y="23"/>
                      </a:lnTo>
                      <a:lnTo>
                        <a:pt x="199" y="32"/>
                      </a:lnTo>
                      <a:lnTo>
                        <a:pt x="199" y="39"/>
                      </a:lnTo>
                      <a:lnTo>
                        <a:pt x="198" y="47"/>
                      </a:lnTo>
                      <a:lnTo>
                        <a:pt x="198" y="55"/>
                      </a:lnTo>
                      <a:lnTo>
                        <a:pt x="197" y="61"/>
                      </a:lnTo>
                      <a:lnTo>
                        <a:pt x="203" y="62"/>
                      </a:lnTo>
                      <a:lnTo>
                        <a:pt x="210" y="60"/>
                      </a:lnTo>
                      <a:lnTo>
                        <a:pt x="215" y="56"/>
                      </a:lnTo>
                      <a:lnTo>
                        <a:pt x="220" y="45"/>
                      </a:lnTo>
                      <a:lnTo>
                        <a:pt x="220" y="60"/>
                      </a:lnTo>
                      <a:lnTo>
                        <a:pt x="220" y="66"/>
                      </a:lnTo>
                      <a:lnTo>
                        <a:pt x="220" y="72"/>
                      </a:lnTo>
                      <a:lnTo>
                        <a:pt x="220" y="80"/>
                      </a:lnTo>
                      <a:lnTo>
                        <a:pt x="220" y="86"/>
                      </a:lnTo>
                      <a:lnTo>
                        <a:pt x="219" y="91"/>
                      </a:lnTo>
                      <a:lnTo>
                        <a:pt x="218" y="97"/>
                      </a:lnTo>
                      <a:lnTo>
                        <a:pt x="217" y="103"/>
                      </a:lnTo>
                      <a:lnTo>
                        <a:pt x="213" y="111"/>
                      </a:lnTo>
                      <a:lnTo>
                        <a:pt x="208" y="119"/>
                      </a:lnTo>
                      <a:lnTo>
                        <a:pt x="203" y="123"/>
                      </a:lnTo>
                      <a:lnTo>
                        <a:pt x="198" y="127"/>
                      </a:lnTo>
                      <a:lnTo>
                        <a:pt x="194" y="133"/>
                      </a:lnTo>
                      <a:lnTo>
                        <a:pt x="203" y="139"/>
                      </a:lnTo>
                      <a:lnTo>
                        <a:pt x="212" y="142"/>
                      </a:lnTo>
                      <a:lnTo>
                        <a:pt x="217" y="143"/>
                      </a:lnTo>
                      <a:lnTo>
                        <a:pt x="224" y="144"/>
                      </a:lnTo>
                      <a:lnTo>
                        <a:pt x="229" y="144"/>
                      </a:lnTo>
                      <a:lnTo>
                        <a:pt x="225" y="153"/>
                      </a:lnTo>
                      <a:lnTo>
                        <a:pt x="220" y="160"/>
                      </a:lnTo>
                      <a:lnTo>
                        <a:pt x="214" y="169"/>
                      </a:lnTo>
                      <a:lnTo>
                        <a:pt x="208" y="173"/>
                      </a:lnTo>
                      <a:lnTo>
                        <a:pt x="203" y="178"/>
                      </a:lnTo>
                      <a:lnTo>
                        <a:pt x="196" y="182"/>
                      </a:lnTo>
                      <a:lnTo>
                        <a:pt x="191" y="186"/>
                      </a:lnTo>
                      <a:lnTo>
                        <a:pt x="184" y="188"/>
                      </a:lnTo>
                      <a:lnTo>
                        <a:pt x="177" y="190"/>
                      </a:lnTo>
                      <a:lnTo>
                        <a:pt x="170" y="193"/>
                      </a:lnTo>
                      <a:lnTo>
                        <a:pt x="163" y="196"/>
                      </a:lnTo>
                      <a:lnTo>
                        <a:pt x="170" y="200"/>
                      </a:lnTo>
                      <a:lnTo>
                        <a:pt x="177" y="204"/>
                      </a:lnTo>
                      <a:lnTo>
                        <a:pt x="182" y="206"/>
                      </a:lnTo>
                      <a:lnTo>
                        <a:pt x="190" y="207"/>
                      </a:lnTo>
                      <a:lnTo>
                        <a:pt x="179" y="217"/>
                      </a:lnTo>
                      <a:lnTo>
                        <a:pt x="174" y="225"/>
                      </a:lnTo>
                      <a:lnTo>
                        <a:pt x="167" y="233"/>
                      </a:lnTo>
                      <a:lnTo>
                        <a:pt x="162" y="237"/>
                      </a:lnTo>
                      <a:lnTo>
                        <a:pt x="155" y="243"/>
                      </a:lnTo>
                      <a:lnTo>
                        <a:pt x="146" y="248"/>
                      </a:lnTo>
                      <a:lnTo>
                        <a:pt x="137" y="251"/>
                      </a:lnTo>
                      <a:lnTo>
                        <a:pt x="133" y="253"/>
                      </a:lnTo>
                      <a:lnTo>
                        <a:pt x="127" y="253"/>
                      </a:lnTo>
                      <a:lnTo>
                        <a:pt x="122" y="254"/>
                      </a:lnTo>
                      <a:lnTo>
                        <a:pt x="117" y="255"/>
                      </a:lnTo>
                      <a:lnTo>
                        <a:pt x="110" y="257"/>
                      </a:lnTo>
                      <a:lnTo>
                        <a:pt x="105" y="257"/>
                      </a:lnTo>
                      <a:lnTo>
                        <a:pt x="100" y="257"/>
                      </a:lnTo>
                      <a:lnTo>
                        <a:pt x="93" y="257"/>
                      </a:lnTo>
                      <a:lnTo>
                        <a:pt x="87" y="257"/>
                      </a:lnTo>
                      <a:lnTo>
                        <a:pt x="82" y="255"/>
                      </a:lnTo>
                      <a:lnTo>
                        <a:pt x="77" y="254"/>
                      </a:lnTo>
                      <a:lnTo>
                        <a:pt x="72" y="251"/>
                      </a:lnTo>
                      <a:lnTo>
                        <a:pt x="66" y="246"/>
                      </a:lnTo>
                      <a:lnTo>
                        <a:pt x="60" y="244"/>
                      </a:lnTo>
                      <a:lnTo>
                        <a:pt x="54" y="241"/>
                      </a:lnTo>
                      <a:lnTo>
                        <a:pt x="48" y="236"/>
                      </a:lnTo>
                      <a:lnTo>
                        <a:pt x="43" y="231"/>
                      </a:lnTo>
                      <a:lnTo>
                        <a:pt x="39" y="235"/>
                      </a:lnTo>
                      <a:lnTo>
                        <a:pt x="34" y="243"/>
                      </a:lnTo>
                      <a:lnTo>
                        <a:pt x="31" y="251"/>
                      </a:lnTo>
                      <a:lnTo>
                        <a:pt x="27" y="258"/>
                      </a:lnTo>
                      <a:lnTo>
                        <a:pt x="22" y="268"/>
                      </a:lnTo>
                      <a:lnTo>
                        <a:pt x="15" y="280"/>
                      </a:lnTo>
                      <a:lnTo>
                        <a:pt x="12" y="284"/>
                      </a:lnTo>
                      <a:lnTo>
                        <a:pt x="8" y="293"/>
                      </a:lnTo>
                      <a:lnTo>
                        <a:pt x="5" y="300"/>
                      </a:lnTo>
                      <a:lnTo>
                        <a:pt x="0" y="293"/>
                      </a:lnTo>
                      <a:lnTo>
                        <a:pt x="5" y="287"/>
                      </a:lnTo>
                      <a:lnTo>
                        <a:pt x="8" y="282"/>
                      </a:lnTo>
                      <a:lnTo>
                        <a:pt x="11" y="278"/>
                      </a:lnTo>
                      <a:lnTo>
                        <a:pt x="14" y="272"/>
                      </a:lnTo>
                      <a:lnTo>
                        <a:pt x="18" y="265"/>
                      </a:lnTo>
                      <a:lnTo>
                        <a:pt x="21" y="258"/>
                      </a:lnTo>
                      <a:lnTo>
                        <a:pt x="24" y="251"/>
                      </a:lnTo>
                      <a:lnTo>
                        <a:pt x="26" y="246"/>
                      </a:lnTo>
                      <a:lnTo>
                        <a:pt x="28" y="239"/>
                      </a:lnTo>
                      <a:lnTo>
                        <a:pt x="30" y="233"/>
                      </a:lnTo>
                      <a:lnTo>
                        <a:pt x="29" y="227"/>
                      </a:lnTo>
                      <a:lnTo>
                        <a:pt x="24" y="223"/>
                      </a:lnTo>
                      <a:lnTo>
                        <a:pt x="20" y="220"/>
                      </a:lnTo>
                      <a:lnTo>
                        <a:pt x="16" y="215"/>
                      </a:lnTo>
                      <a:lnTo>
                        <a:pt x="15" y="213"/>
                      </a:lnTo>
                    </a:path>
                  </a:pathLst>
                </a:custGeom>
                <a:solidFill>
                  <a:srgbClr val="51DC00"/>
                </a:solidFill>
                <a:ln>
                  <a:noFill/>
                </a:ln>
                <a:effectLst>
                  <a:outerShdw dist="107763" dir="2700000" algn="ctr" rotWithShape="0">
                    <a:srgbClr val="009900"/>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endParaRPr lang="en-US"/>
                </a:p>
              </p:txBody>
            </p:sp>
            <p:sp>
              <p:nvSpPr>
                <p:cNvPr id="20515" name="Oval 153"/>
                <p:cNvSpPr>
                  <a:spLocks noChangeAspect="1" noChangeArrowheads="1"/>
                </p:cNvSpPr>
                <p:nvPr/>
              </p:nvSpPr>
              <p:spPr bwMode="auto">
                <a:xfrm>
                  <a:off x="4671" y="2002"/>
                  <a:ext cx="53" cy="83"/>
                </a:xfrm>
                <a:prstGeom prst="ellipse">
                  <a:avLst/>
                </a:prstGeom>
                <a:solidFill>
                  <a:srgbClr val="6699FF"/>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grpSp>
          <p:grpSp>
            <p:nvGrpSpPr>
              <p:cNvPr id="20504" name="Group 154"/>
              <p:cNvGrpSpPr>
                <a:grpSpLocks/>
              </p:cNvGrpSpPr>
              <p:nvPr/>
            </p:nvGrpSpPr>
            <p:grpSpPr bwMode="auto">
              <a:xfrm>
                <a:off x="4416" y="1872"/>
                <a:ext cx="829" cy="390"/>
                <a:chOff x="4416" y="1872"/>
                <a:chExt cx="829" cy="390"/>
              </a:xfrm>
            </p:grpSpPr>
            <p:sp>
              <p:nvSpPr>
                <p:cNvPr id="20505" name="Freeform 155"/>
                <p:cNvSpPr>
                  <a:spLocks noChangeAspect="1"/>
                </p:cNvSpPr>
                <p:nvPr/>
              </p:nvSpPr>
              <p:spPr bwMode="auto">
                <a:xfrm>
                  <a:off x="5136" y="1872"/>
                  <a:ext cx="109" cy="150"/>
                </a:xfrm>
                <a:custGeom>
                  <a:avLst/>
                  <a:gdLst>
                    <a:gd name="T0" fmla="*/ 7 w 216"/>
                    <a:gd name="T1" fmla="*/ 19 h 249"/>
                    <a:gd name="T2" fmla="*/ 7 w 216"/>
                    <a:gd name="T3" fmla="*/ 20 h 249"/>
                    <a:gd name="T4" fmla="*/ 7 w 216"/>
                    <a:gd name="T5" fmla="*/ 22 h 249"/>
                    <a:gd name="T6" fmla="*/ 6 w 216"/>
                    <a:gd name="T7" fmla="*/ 22 h 249"/>
                    <a:gd name="T8" fmla="*/ 6 w 216"/>
                    <a:gd name="T9" fmla="*/ 22 h 249"/>
                    <a:gd name="T10" fmla="*/ 5 w 216"/>
                    <a:gd name="T11" fmla="*/ 23 h 249"/>
                    <a:gd name="T12" fmla="*/ 5 w 216"/>
                    <a:gd name="T13" fmla="*/ 26 h 249"/>
                    <a:gd name="T14" fmla="*/ 4 w 216"/>
                    <a:gd name="T15" fmla="*/ 27 h 249"/>
                    <a:gd name="T16" fmla="*/ 4 w 216"/>
                    <a:gd name="T17" fmla="*/ 28 h 249"/>
                    <a:gd name="T18" fmla="*/ 3 w 216"/>
                    <a:gd name="T19" fmla="*/ 28 h 249"/>
                    <a:gd name="T20" fmla="*/ 3 w 216"/>
                    <a:gd name="T21" fmla="*/ 29 h 249"/>
                    <a:gd name="T22" fmla="*/ 3 w 216"/>
                    <a:gd name="T23" fmla="*/ 31 h 249"/>
                    <a:gd name="T24" fmla="*/ 2 w 216"/>
                    <a:gd name="T25" fmla="*/ 33 h 249"/>
                    <a:gd name="T26" fmla="*/ 2 w 216"/>
                    <a:gd name="T27" fmla="*/ 33 h 249"/>
                    <a:gd name="T28" fmla="*/ 0 w 216"/>
                    <a:gd name="T29" fmla="*/ 37 h 249"/>
                    <a:gd name="T30" fmla="*/ 0 w 216"/>
                    <a:gd name="T31" fmla="*/ 40 h 249"/>
                    <a:gd name="T32" fmla="*/ 2 w 216"/>
                    <a:gd name="T33" fmla="*/ 45 h 249"/>
                    <a:gd name="T34" fmla="*/ 4 w 216"/>
                    <a:gd name="T35" fmla="*/ 51 h 249"/>
                    <a:gd name="T36" fmla="*/ 6 w 216"/>
                    <a:gd name="T37" fmla="*/ 52 h 249"/>
                    <a:gd name="T38" fmla="*/ 8 w 216"/>
                    <a:gd name="T39" fmla="*/ 54 h 249"/>
                    <a:gd name="T40" fmla="*/ 9 w 216"/>
                    <a:gd name="T41" fmla="*/ 54 h 249"/>
                    <a:gd name="T42" fmla="*/ 11 w 216"/>
                    <a:gd name="T43" fmla="*/ 54 h 249"/>
                    <a:gd name="T44" fmla="*/ 15 w 216"/>
                    <a:gd name="T45" fmla="*/ 54 h 249"/>
                    <a:gd name="T46" fmla="*/ 18 w 216"/>
                    <a:gd name="T47" fmla="*/ 54 h 249"/>
                    <a:gd name="T48" fmla="*/ 22 w 216"/>
                    <a:gd name="T49" fmla="*/ 52 h 249"/>
                    <a:gd name="T50" fmla="*/ 24 w 216"/>
                    <a:gd name="T51" fmla="*/ 50 h 249"/>
                    <a:gd name="T52" fmla="*/ 28 w 216"/>
                    <a:gd name="T53" fmla="*/ 42 h 249"/>
                    <a:gd name="T54" fmla="*/ 28 w 216"/>
                    <a:gd name="T55" fmla="*/ 36 h 249"/>
                    <a:gd name="T56" fmla="*/ 28 w 216"/>
                    <a:gd name="T57" fmla="*/ 33 h 249"/>
                    <a:gd name="T58" fmla="*/ 28 w 216"/>
                    <a:gd name="T59" fmla="*/ 28 h 249"/>
                    <a:gd name="T60" fmla="*/ 26 w 216"/>
                    <a:gd name="T61" fmla="*/ 23 h 249"/>
                    <a:gd name="T62" fmla="*/ 26 w 216"/>
                    <a:gd name="T63" fmla="*/ 22 h 249"/>
                    <a:gd name="T64" fmla="*/ 24 w 216"/>
                    <a:gd name="T65" fmla="*/ 19 h 249"/>
                    <a:gd name="T66" fmla="*/ 22 w 216"/>
                    <a:gd name="T67" fmla="*/ 16 h 249"/>
                    <a:gd name="T68" fmla="*/ 18 w 216"/>
                    <a:gd name="T69" fmla="*/ 11 h 249"/>
                    <a:gd name="T70" fmla="*/ 17 w 216"/>
                    <a:gd name="T71" fmla="*/ 8 h 249"/>
                    <a:gd name="T72" fmla="*/ 15 w 216"/>
                    <a:gd name="T73" fmla="*/ 6 h 249"/>
                    <a:gd name="T74" fmla="*/ 15 w 216"/>
                    <a:gd name="T75" fmla="*/ 5 h 249"/>
                    <a:gd name="T76" fmla="*/ 14 w 216"/>
                    <a:gd name="T77" fmla="*/ 2 h 249"/>
                    <a:gd name="T78" fmla="*/ 13 w 216"/>
                    <a:gd name="T79" fmla="*/ 1 h 249"/>
                    <a:gd name="T80" fmla="*/ 13 w 216"/>
                    <a:gd name="T81" fmla="*/ 0 h 249"/>
                    <a:gd name="T82" fmla="*/ 13 w 216"/>
                    <a:gd name="T83" fmla="*/ 1 h 249"/>
                    <a:gd name="T84" fmla="*/ 13 w 216"/>
                    <a:gd name="T85" fmla="*/ 2 h 249"/>
                    <a:gd name="T86" fmla="*/ 12 w 216"/>
                    <a:gd name="T87" fmla="*/ 3 h 249"/>
                    <a:gd name="T88" fmla="*/ 12 w 216"/>
                    <a:gd name="T89" fmla="*/ 4 h 249"/>
                    <a:gd name="T90" fmla="*/ 12 w 216"/>
                    <a:gd name="T91" fmla="*/ 7 h 249"/>
                    <a:gd name="T92" fmla="*/ 11 w 216"/>
                    <a:gd name="T93" fmla="*/ 9 h 249"/>
                    <a:gd name="T94" fmla="*/ 11 w 216"/>
                    <a:gd name="T95" fmla="*/ 10 h 249"/>
                    <a:gd name="T96" fmla="*/ 11 w 216"/>
                    <a:gd name="T97" fmla="*/ 12 h 249"/>
                    <a:gd name="T98" fmla="*/ 9 w 216"/>
                    <a:gd name="T99" fmla="*/ 14 h 249"/>
                    <a:gd name="T100" fmla="*/ 9 w 216"/>
                    <a:gd name="T101" fmla="*/ 14 h 249"/>
                    <a:gd name="T102" fmla="*/ 7 w 216"/>
                    <a:gd name="T103" fmla="*/ 19 h 2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 h="249">
                      <a:moveTo>
                        <a:pt x="54" y="84"/>
                      </a:moveTo>
                      <a:lnTo>
                        <a:pt x="54" y="91"/>
                      </a:lnTo>
                      <a:lnTo>
                        <a:pt x="54" y="98"/>
                      </a:lnTo>
                      <a:lnTo>
                        <a:pt x="45" y="101"/>
                      </a:lnTo>
                      <a:lnTo>
                        <a:pt x="36" y="108"/>
                      </a:lnTo>
                      <a:lnTo>
                        <a:pt x="36" y="119"/>
                      </a:lnTo>
                      <a:lnTo>
                        <a:pt x="27" y="122"/>
                      </a:lnTo>
                      <a:lnTo>
                        <a:pt x="27" y="126"/>
                      </a:lnTo>
                      <a:lnTo>
                        <a:pt x="18" y="129"/>
                      </a:lnTo>
                      <a:lnTo>
                        <a:pt x="18" y="133"/>
                      </a:lnTo>
                      <a:lnTo>
                        <a:pt x="18" y="140"/>
                      </a:lnTo>
                      <a:lnTo>
                        <a:pt x="9" y="147"/>
                      </a:lnTo>
                      <a:lnTo>
                        <a:pt x="9" y="150"/>
                      </a:lnTo>
                      <a:lnTo>
                        <a:pt x="0" y="168"/>
                      </a:lnTo>
                      <a:lnTo>
                        <a:pt x="0" y="182"/>
                      </a:lnTo>
                      <a:lnTo>
                        <a:pt x="9" y="206"/>
                      </a:lnTo>
                      <a:lnTo>
                        <a:pt x="27" y="234"/>
                      </a:lnTo>
                      <a:lnTo>
                        <a:pt x="45" y="241"/>
                      </a:lnTo>
                      <a:lnTo>
                        <a:pt x="63" y="245"/>
                      </a:lnTo>
                      <a:lnTo>
                        <a:pt x="72" y="248"/>
                      </a:lnTo>
                      <a:lnTo>
                        <a:pt x="81" y="248"/>
                      </a:lnTo>
                      <a:lnTo>
                        <a:pt x="117" y="248"/>
                      </a:lnTo>
                      <a:lnTo>
                        <a:pt x="143" y="248"/>
                      </a:lnTo>
                      <a:lnTo>
                        <a:pt x="170" y="241"/>
                      </a:lnTo>
                      <a:lnTo>
                        <a:pt x="188" y="227"/>
                      </a:lnTo>
                      <a:lnTo>
                        <a:pt x="215" y="192"/>
                      </a:lnTo>
                      <a:lnTo>
                        <a:pt x="215" y="164"/>
                      </a:lnTo>
                      <a:lnTo>
                        <a:pt x="215" y="147"/>
                      </a:lnTo>
                      <a:lnTo>
                        <a:pt x="215" y="129"/>
                      </a:lnTo>
                      <a:lnTo>
                        <a:pt x="206" y="108"/>
                      </a:lnTo>
                      <a:lnTo>
                        <a:pt x="206" y="98"/>
                      </a:lnTo>
                      <a:lnTo>
                        <a:pt x="188" y="87"/>
                      </a:lnTo>
                      <a:lnTo>
                        <a:pt x="170" y="73"/>
                      </a:lnTo>
                      <a:lnTo>
                        <a:pt x="143" y="49"/>
                      </a:lnTo>
                      <a:lnTo>
                        <a:pt x="135" y="38"/>
                      </a:lnTo>
                      <a:lnTo>
                        <a:pt x="117" y="28"/>
                      </a:lnTo>
                      <a:lnTo>
                        <a:pt x="117" y="21"/>
                      </a:lnTo>
                      <a:lnTo>
                        <a:pt x="108" y="10"/>
                      </a:lnTo>
                      <a:lnTo>
                        <a:pt x="99" y="3"/>
                      </a:lnTo>
                      <a:lnTo>
                        <a:pt x="99" y="0"/>
                      </a:lnTo>
                      <a:lnTo>
                        <a:pt x="99" y="3"/>
                      </a:lnTo>
                      <a:lnTo>
                        <a:pt x="99" y="10"/>
                      </a:lnTo>
                      <a:lnTo>
                        <a:pt x="90" y="14"/>
                      </a:lnTo>
                      <a:lnTo>
                        <a:pt x="90" y="17"/>
                      </a:lnTo>
                      <a:lnTo>
                        <a:pt x="90" y="31"/>
                      </a:lnTo>
                      <a:lnTo>
                        <a:pt x="81" y="42"/>
                      </a:lnTo>
                      <a:lnTo>
                        <a:pt x="81" y="45"/>
                      </a:lnTo>
                      <a:lnTo>
                        <a:pt x="81" y="56"/>
                      </a:lnTo>
                      <a:lnTo>
                        <a:pt x="72" y="63"/>
                      </a:lnTo>
                      <a:lnTo>
                        <a:pt x="72" y="66"/>
                      </a:lnTo>
                      <a:lnTo>
                        <a:pt x="54" y="84"/>
                      </a:lnTo>
                    </a:path>
                  </a:pathLst>
                </a:custGeom>
                <a:solidFill>
                  <a:srgbClr val="6666FF"/>
                </a:solidFill>
                <a:ln w="9525" cap="rnd">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6" name="Freeform 156"/>
                <p:cNvSpPr>
                  <a:spLocks noChangeAspect="1"/>
                </p:cNvSpPr>
                <p:nvPr/>
              </p:nvSpPr>
              <p:spPr bwMode="auto">
                <a:xfrm>
                  <a:off x="4800" y="1920"/>
                  <a:ext cx="109" cy="150"/>
                </a:xfrm>
                <a:custGeom>
                  <a:avLst/>
                  <a:gdLst>
                    <a:gd name="T0" fmla="*/ 7 w 216"/>
                    <a:gd name="T1" fmla="*/ 19 h 249"/>
                    <a:gd name="T2" fmla="*/ 7 w 216"/>
                    <a:gd name="T3" fmla="*/ 20 h 249"/>
                    <a:gd name="T4" fmla="*/ 7 w 216"/>
                    <a:gd name="T5" fmla="*/ 22 h 249"/>
                    <a:gd name="T6" fmla="*/ 6 w 216"/>
                    <a:gd name="T7" fmla="*/ 22 h 249"/>
                    <a:gd name="T8" fmla="*/ 6 w 216"/>
                    <a:gd name="T9" fmla="*/ 22 h 249"/>
                    <a:gd name="T10" fmla="*/ 5 w 216"/>
                    <a:gd name="T11" fmla="*/ 23 h 249"/>
                    <a:gd name="T12" fmla="*/ 5 w 216"/>
                    <a:gd name="T13" fmla="*/ 26 h 249"/>
                    <a:gd name="T14" fmla="*/ 4 w 216"/>
                    <a:gd name="T15" fmla="*/ 27 h 249"/>
                    <a:gd name="T16" fmla="*/ 4 w 216"/>
                    <a:gd name="T17" fmla="*/ 28 h 249"/>
                    <a:gd name="T18" fmla="*/ 3 w 216"/>
                    <a:gd name="T19" fmla="*/ 28 h 249"/>
                    <a:gd name="T20" fmla="*/ 3 w 216"/>
                    <a:gd name="T21" fmla="*/ 29 h 249"/>
                    <a:gd name="T22" fmla="*/ 3 w 216"/>
                    <a:gd name="T23" fmla="*/ 31 h 249"/>
                    <a:gd name="T24" fmla="*/ 2 w 216"/>
                    <a:gd name="T25" fmla="*/ 33 h 249"/>
                    <a:gd name="T26" fmla="*/ 2 w 216"/>
                    <a:gd name="T27" fmla="*/ 33 h 249"/>
                    <a:gd name="T28" fmla="*/ 0 w 216"/>
                    <a:gd name="T29" fmla="*/ 37 h 249"/>
                    <a:gd name="T30" fmla="*/ 0 w 216"/>
                    <a:gd name="T31" fmla="*/ 40 h 249"/>
                    <a:gd name="T32" fmla="*/ 2 w 216"/>
                    <a:gd name="T33" fmla="*/ 45 h 249"/>
                    <a:gd name="T34" fmla="*/ 4 w 216"/>
                    <a:gd name="T35" fmla="*/ 51 h 249"/>
                    <a:gd name="T36" fmla="*/ 6 w 216"/>
                    <a:gd name="T37" fmla="*/ 52 h 249"/>
                    <a:gd name="T38" fmla="*/ 8 w 216"/>
                    <a:gd name="T39" fmla="*/ 54 h 249"/>
                    <a:gd name="T40" fmla="*/ 9 w 216"/>
                    <a:gd name="T41" fmla="*/ 54 h 249"/>
                    <a:gd name="T42" fmla="*/ 11 w 216"/>
                    <a:gd name="T43" fmla="*/ 54 h 249"/>
                    <a:gd name="T44" fmla="*/ 15 w 216"/>
                    <a:gd name="T45" fmla="*/ 54 h 249"/>
                    <a:gd name="T46" fmla="*/ 18 w 216"/>
                    <a:gd name="T47" fmla="*/ 54 h 249"/>
                    <a:gd name="T48" fmla="*/ 22 w 216"/>
                    <a:gd name="T49" fmla="*/ 52 h 249"/>
                    <a:gd name="T50" fmla="*/ 24 w 216"/>
                    <a:gd name="T51" fmla="*/ 50 h 249"/>
                    <a:gd name="T52" fmla="*/ 28 w 216"/>
                    <a:gd name="T53" fmla="*/ 42 h 249"/>
                    <a:gd name="T54" fmla="*/ 28 w 216"/>
                    <a:gd name="T55" fmla="*/ 36 h 249"/>
                    <a:gd name="T56" fmla="*/ 28 w 216"/>
                    <a:gd name="T57" fmla="*/ 33 h 249"/>
                    <a:gd name="T58" fmla="*/ 28 w 216"/>
                    <a:gd name="T59" fmla="*/ 28 h 249"/>
                    <a:gd name="T60" fmla="*/ 26 w 216"/>
                    <a:gd name="T61" fmla="*/ 23 h 249"/>
                    <a:gd name="T62" fmla="*/ 26 w 216"/>
                    <a:gd name="T63" fmla="*/ 22 h 249"/>
                    <a:gd name="T64" fmla="*/ 24 w 216"/>
                    <a:gd name="T65" fmla="*/ 19 h 249"/>
                    <a:gd name="T66" fmla="*/ 22 w 216"/>
                    <a:gd name="T67" fmla="*/ 16 h 249"/>
                    <a:gd name="T68" fmla="*/ 18 w 216"/>
                    <a:gd name="T69" fmla="*/ 11 h 249"/>
                    <a:gd name="T70" fmla="*/ 17 w 216"/>
                    <a:gd name="T71" fmla="*/ 8 h 249"/>
                    <a:gd name="T72" fmla="*/ 15 w 216"/>
                    <a:gd name="T73" fmla="*/ 6 h 249"/>
                    <a:gd name="T74" fmla="*/ 15 w 216"/>
                    <a:gd name="T75" fmla="*/ 5 h 249"/>
                    <a:gd name="T76" fmla="*/ 14 w 216"/>
                    <a:gd name="T77" fmla="*/ 2 h 249"/>
                    <a:gd name="T78" fmla="*/ 13 w 216"/>
                    <a:gd name="T79" fmla="*/ 1 h 249"/>
                    <a:gd name="T80" fmla="*/ 13 w 216"/>
                    <a:gd name="T81" fmla="*/ 0 h 249"/>
                    <a:gd name="T82" fmla="*/ 13 w 216"/>
                    <a:gd name="T83" fmla="*/ 1 h 249"/>
                    <a:gd name="T84" fmla="*/ 13 w 216"/>
                    <a:gd name="T85" fmla="*/ 2 h 249"/>
                    <a:gd name="T86" fmla="*/ 12 w 216"/>
                    <a:gd name="T87" fmla="*/ 3 h 249"/>
                    <a:gd name="T88" fmla="*/ 12 w 216"/>
                    <a:gd name="T89" fmla="*/ 4 h 249"/>
                    <a:gd name="T90" fmla="*/ 12 w 216"/>
                    <a:gd name="T91" fmla="*/ 7 h 249"/>
                    <a:gd name="T92" fmla="*/ 11 w 216"/>
                    <a:gd name="T93" fmla="*/ 9 h 249"/>
                    <a:gd name="T94" fmla="*/ 11 w 216"/>
                    <a:gd name="T95" fmla="*/ 10 h 249"/>
                    <a:gd name="T96" fmla="*/ 11 w 216"/>
                    <a:gd name="T97" fmla="*/ 12 h 249"/>
                    <a:gd name="T98" fmla="*/ 9 w 216"/>
                    <a:gd name="T99" fmla="*/ 14 h 249"/>
                    <a:gd name="T100" fmla="*/ 9 w 216"/>
                    <a:gd name="T101" fmla="*/ 14 h 249"/>
                    <a:gd name="T102" fmla="*/ 7 w 216"/>
                    <a:gd name="T103" fmla="*/ 19 h 2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 h="249">
                      <a:moveTo>
                        <a:pt x="54" y="84"/>
                      </a:moveTo>
                      <a:lnTo>
                        <a:pt x="54" y="91"/>
                      </a:lnTo>
                      <a:lnTo>
                        <a:pt x="54" y="98"/>
                      </a:lnTo>
                      <a:lnTo>
                        <a:pt x="45" y="101"/>
                      </a:lnTo>
                      <a:lnTo>
                        <a:pt x="36" y="108"/>
                      </a:lnTo>
                      <a:lnTo>
                        <a:pt x="36" y="119"/>
                      </a:lnTo>
                      <a:lnTo>
                        <a:pt x="27" y="122"/>
                      </a:lnTo>
                      <a:lnTo>
                        <a:pt x="27" y="126"/>
                      </a:lnTo>
                      <a:lnTo>
                        <a:pt x="18" y="129"/>
                      </a:lnTo>
                      <a:lnTo>
                        <a:pt x="18" y="133"/>
                      </a:lnTo>
                      <a:lnTo>
                        <a:pt x="18" y="140"/>
                      </a:lnTo>
                      <a:lnTo>
                        <a:pt x="9" y="147"/>
                      </a:lnTo>
                      <a:lnTo>
                        <a:pt x="9" y="150"/>
                      </a:lnTo>
                      <a:lnTo>
                        <a:pt x="0" y="168"/>
                      </a:lnTo>
                      <a:lnTo>
                        <a:pt x="0" y="182"/>
                      </a:lnTo>
                      <a:lnTo>
                        <a:pt x="9" y="206"/>
                      </a:lnTo>
                      <a:lnTo>
                        <a:pt x="27" y="234"/>
                      </a:lnTo>
                      <a:lnTo>
                        <a:pt x="45" y="241"/>
                      </a:lnTo>
                      <a:lnTo>
                        <a:pt x="63" y="245"/>
                      </a:lnTo>
                      <a:lnTo>
                        <a:pt x="72" y="248"/>
                      </a:lnTo>
                      <a:lnTo>
                        <a:pt x="81" y="248"/>
                      </a:lnTo>
                      <a:lnTo>
                        <a:pt x="117" y="248"/>
                      </a:lnTo>
                      <a:lnTo>
                        <a:pt x="143" y="248"/>
                      </a:lnTo>
                      <a:lnTo>
                        <a:pt x="170" y="241"/>
                      </a:lnTo>
                      <a:lnTo>
                        <a:pt x="188" y="227"/>
                      </a:lnTo>
                      <a:lnTo>
                        <a:pt x="215" y="192"/>
                      </a:lnTo>
                      <a:lnTo>
                        <a:pt x="215" y="164"/>
                      </a:lnTo>
                      <a:lnTo>
                        <a:pt x="215" y="147"/>
                      </a:lnTo>
                      <a:lnTo>
                        <a:pt x="215" y="129"/>
                      </a:lnTo>
                      <a:lnTo>
                        <a:pt x="206" y="108"/>
                      </a:lnTo>
                      <a:lnTo>
                        <a:pt x="206" y="98"/>
                      </a:lnTo>
                      <a:lnTo>
                        <a:pt x="188" y="87"/>
                      </a:lnTo>
                      <a:lnTo>
                        <a:pt x="170" y="73"/>
                      </a:lnTo>
                      <a:lnTo>
                        <a:pt x="143" y="49"/>
                      </a:lnTo>
                      <a:lnTo>
                        <a:pt x="135" y="38"/>
                      </a:lnTo>
                      <a:lnTo>
                        <a:pt x="117" y="28"/>
                      </a:lnTo>
                      <a:lnTo>
                        <a:pt x="117" y="21"/>
                      </a:lnTo>
                      <a:lnTo>
                        <a:pt x="108" y="10"/>
                      </a:lnTo>
                      <a:lnTo>
                        <a:pt x="99" y="3"/>
                      </a:lnTo>
                      <a:lnTo>
                        <a:pt x="99" y="0"/>
                      </a:lnTo>
                      <a:lnTo>
                        <a:pt x="99" y="3"/>
                      </a:lnTo>
                      <a:lnTo>
                        <a:pt x="99" y="10"/>
                      </a:lnTo>
                      <a:lnTo>
                        <a:pt x="90" y="14"/>
                      </a:lnTo>
                      <a:lnTo>
                        <a:pt x="90" y="17"/>
                      </a:lnTo>
                      <a:lnTo>
                        <a:pt x="90" y="31"/>
                      </a:lnTo>
                      <a:lnTo>
                        <a:pt x="81" y="42"/>
                      </a:lnTo>
                      <a:lnTo>
                        <a:pt x="81" y="45"/>
                      </a:lnTo>
                      <a:lnTo>
                        <a:pt x="81" y="56"/>
                      </a:lnTo>
                      <a:lnTo>
                        <a:pt x="72" y="63"/>
                      </a:lnTo>
                      <a:lnTo>
                        <a:pt x="72" y="66"/>
                      </a:lnTo>
                      <a:lnTo>
                        <a:pt x="54" y="84"/>
                      </a:lnTo>
                    </a:path>
                  </a:pathLst>
                </a:custGeom>
                <a:solidFill>
                  <a:srgbClr val="6666FF"/>
                </a:solidFill>
                <a:ln w="9525" cap="rnd">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7" name="Freeform 157"/>
                <p:cNvSpPr>
                  <a:spLocks noChangeAspect="1"/>
                </p:cNvSpPr>
                <p:nvPr/>
              </p:nvSpPr>
              <p:spPr bwMode="auto">
                <a:xfrm>
                  <a:off x="4416" y="2112"/>
                  <a:ext cx="109" cy="150"/>
                </a:xfrm>
                <a:custGeom>
                  <a:avLst/>
                  <a:gdLst>
                    <a:gd name="T0" fmla="*/ 7 w 216"/>
                    <a:gd name="T1" fmla="*/ 19 h 249"/>
                    <a:gd name="T2" fmla="*/ 7 w 216"/>
                    <a:gd name="T3" fmla="*/ 20 h 249"/>
                    <a:gd name="T4" fmla="*/ 7 w 216"/>
                    <a:gd name="T5" fmla="*/ 22 h 249"/>
                    <a:gd name="T6" fmla="*/ 6 w 216"/>
                    <a:gd name="T7" fmla="*/ 22 h 249"/>
                    <a:gd name="T8" fmla="*/ 6 w 216"/>
                    <a:gd name="T9" fmla="*/ 22 h 249"/>
                    <a:gd name="T10" fmla="*/ 5 w 216"/>
                    <a:gd name="T11" fmla="*/ 23 h 249"/>
                    <a:gd name="T12" fmla="*/ 5 w 216"/>
                    <a:gd name="T13" fmla="*/ 26 h 249"/>
                    <a:gd name="T14" fmla="*/ 4 w 216"/>
                    <a:gd name="T15" fmla="*/ 27 h 249"/>
                    <a:gd name="T16" fmla="*/ 4 w 216"/>
                    <a:gd name="T17" fmla="*/ 28 h 249"/>
                    <a:gd name="T18" fmla="*/ 3 w 216"/>
                    <a:gd name="T19" fmla="*/ 28 h 249"/>
                    <a:gd name="T20" fmla="*/ 3 w 216"/>
                    <a:gd name="T21" fmla="*/ 29 h 249"/>
                    <a:gd name="T22" fmla="*/ 3 w 216"/>
                    <a:gd name="T23" fmla="*/ 31 h 249"/>
                    <a:gd name="T24" fmla="*/ 2 w 216"/>
                    <a:gd name="T25" fmla="*/ 33 h 249"/>
                    <a:gd name="T26" fmla="*/ 2 w 216"/>
                    <a:gd name="T27" fmla="*/ 33 h 249"/>
                    <a:gd name="T28" fmla="*/ 0 w 216"/>
                    <a:gd name="T29" fmla="*/ 37 h 249"/>
                    <a:gd name="T30" fmla="*/ 0 w 216"/>
                    <a:gd name="T31" fmla="*/ 40 h 249"/>
                    <a:gd name="T32" fmla="*/ 2 w 216"/>
                    <a:gd name="T33" fmla="*/ 45 h 249"/>
                    <a:gd name="T34" fmla="*/ 4 w 216"/>
                    <a:gd name="T35" fmla="*/ 51 h 249"/>
                    <a:gd name="T36" fmla="*/ 6 w 216"/>
                    <a:gd name="T37" fmla="*/ 52 h 249"/>
                    <a:gd name="T38" fmla="*/ 8 w 216"/>
                    <a:gd name="T39" fmla="*/ 54 h 249"/>
                    <a:gd name="T40" fmla="*/ 9 w 216"/>
                    <a:gd name="T41" fmla="*/ 54 h 249"/>
                    <a:gd name="T42" fmla="*/ 11 w 216"/>
                    <a:gd name="T43" fmla="*/ 54 h 249"/>
                    <a:gd name="T44" fmla="*/ 15 w 216"/>
                    <a:gd name="T45" fmla="*/ 54 h 249"/>
                    <a:gd name="T46" fmla="*/ 18 w 216"/>
                    <a:gd name="T47" fmla="*/ 54 h 249"/>
                    <a:gd name="T48" fmla="*/ 22 w 216"/>
                    <a:gd name="T49" fmla="*/ 52 h 249"/>
                    <a:gd name="T50" fmla="*/ 24 w 216"/>
                    <a:gd name="T51" fmla="*/ 50 h 249"/>
                    <a:gd name="T52" fmla="*/ 28 w 216"/>
                    <a:gd name="T53" fmla="*/ 42 h 249"/>
                    <a:gd name="T54" fmla="*/ 28 w 216"/>
                    <a:gd name="T55" fmla="*/ 36 h 249"/>
                    <a:gd name="T56" fmla="*/ 28 w 216"/>
                    <a:gd name="T57" fmla="*/ 33 h 249"/>
                    <a:gd name="T58" fmla="*/ 28 w 216"/>
                    <a:gd name="T59" fmla="*/ 28 h 249"/>
                    <a:gd name="T60" fmla="*/ 26 w 216"/>
                    <a:gd name="T61" fmla="*/ 23 h 249"/>
                    <a:gd name="T62" fmla="*/ 26 w 216"/>
                    <a:gd name="T63" fmla="*/ 22 h 249"/>
                    <a:gd name="T64" fmla="*/ 24 w 216"/>
                    <a:gd name="T65" fmla="*/ 19 h 249"/>
                    <a:gd name="T66" fmla="*/ 22 w 216"/>
                    <a:gd name="T67" fmla="*/ 16 h 249"/>
                    <a:gd name="T68" fmla="*/ 18 w 216"/>
                    <a:gd name="T69" fmla="*/ 11 h 249"/>
                    <a:gd name="T70" fmla="*/ 17 w 216"/>
                    <a:gd name="T71" fmla="*/ 8 h 249"/>
                    <a:gd name="T72" fmla="*/ 15 w 216"/>
                    <a:gd name="T73" fmla="*/ 6 h 249"/>
                    <a:gd name="T74" fmla="*/ 15 w 216"/>
                    <a:gd name="T75" fmla="*/ 5 h 249"/>
                    <a:gd name="T76" fmla="*/ 14 w 216"/>
                    <a:gd name="T77" fmla="*/ 2 h 249"/>
                    <a:gd name="T78" fmla="*/ 13 w 216"/>
                    <a:gd name="T79" fmla="*/ 1 h 249"/>
                    <a:gd name="T80" fmla="*/ 13 w 216"/>
                    <a:gd name="T81" fmla="*/ 0 h 249"/>
                    <a:gd name="T82" fmla="*/ 13 w 216"/>
                    <a:gd name="T83" fmla="*/ 1 h 249"/>
                    <a:gd name="T84" fmla="*/ 13 w 216"/>
                    <a:gd name="T85" fmla="*/ 2 h 249"/>
                    <a:gd name="T86" fmla="*/ 12 w 216"/>
                    <a:gd name="T87" fmla="*/ 3 h 249"/>
                    <a:gd name="T88" fmla="*/ 12 w 216"/>
                    <a:gd name="T89" fmla="*/ 4 h 249"/>
                    <a:gd name="T90" fmla="*/ 12 w 216"/>
                    <a:gd name="T91" fmla="*/ 7 h 249"/>
                    <a:gd name="T92" fmla="*/ 11 w 216"/>
                    <a:gd name="T93" fmla="*/ 9 h 249"/>
                    <a:gd name="T94" fmla="*/ 11 w 216"/>
                    <a:gd name="T95" fmla="*/ 10 h 249"/>
                    <a:gd name="T96" fmla="*/ 11 w 216"/>
                    <a:gd name="T97" fmla="*/ 12 h 249"/>
                    <a:gd name="T98" fmla="*/ 9 w 216"/>
                    <a:gd name="T99" fmla="*/ 14 h 249"/>
                    <a:gd name="T100" fmla="*/ 9 w 216"/>
                    <a:gd name="T101" fmla="*/ 14 h 249"/>
                    <a:gd name="T102" fmla="*/ 7 w 216"/>
                    <a:gd name="T103" fmla="*/ 19 h 2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 h="249">
                      <a:moveTo>
                        <a:pt x="54" y="84"/>
                      </a:moveTo>
                      <a:lnTo>
                        <a:pt x="54" y="91"/>
                      </a:lnTo>
                      <a:lnTo>
                        <a:pt x="54" y="98"/>
                      </a:lnTo>
                      <a:lnTo>
                        <a:pt x="45" y="101"/>
                      </a:lnTo>
                      <a:lnTo>
                        <a:pt x="36" y="108"/>
                      </a:lnTo>
                      <a:lnTo>
                        <a:pt x="36" y="119"/>
                      </a:lnTo>
                      <a:lnTo>
                        <a:pt x="27" y="122"/>
                      </a:lnTo>
                      <a:lnTo>
                        <a:pt x="27" y="126"/>
                      </a:lnTo>
                      <a:lnTo>
                        <a:pt x="18" y="129"/>
                      </a:lnTo>
                      <a:lnTo>
                        <a:pt x="18" y="133"/>
                      </a:lnTo>
                      <a:lnTo>
                        <a:pt x="18" y="140"/>
                      </a:lnTo>
                      <a:lnTo>
                        <a:pt x="9" y="147"/>
                      </a:lnTo>
                      <a:lnTo>
                        <a:pt x="9" y="150"/>
                      </a:lnTo>
                      <a:lnTo>
                        <a:pt x="0" y="168"/>
                      </a:lnTo>
                      <a:lnTo>
                        <a:pt x="0" y="182"/>
                      </a:lnTo>
                      <a:lnTo>
                        <a:pt x="9" y="206"/>
                      </a:lnTo>
                      <a:lnTo>
                        <a:pt x="27" y="234"/>
                      </a:lnTo>
                      <a:lnTo>
                        <a:pt x="45" y="241"/>
                      </a:lnTo>
                      <a:lnTo>
                        <a:pt x="63" y="245"/>
                      </a:lnTo>
                      <a:lnTo>
                        <a:pt x="72" y="248"/>
                      </a:lnTo>
                      <a:lnTo>
                        <a:pt x="81" y="248"/>
                      </a:lnTo>
                      <a:lnTo>
                        <a:pt x="117" y="248"/>
                      </a:lnTo>
                      <a:lnTo>
                        <a:pt x="143" y="248"/>
                      </a:lnTo>
                      <a:lnTo>
                        <a:pt x="170" y="241"/>
                      </a:lnTo>
                      <a:lnTo>
                        <a:pt x="188" y="227"/>
                      </a:lnTo>
                      <a:lnTo>
                        <a:pt x="215" y="192"/>
                      </a:lnTo>
                      <a:lnTo>
                        <a:pt x="215" y="164"/>
                      </a:lnTo>
                      <a:lnTo>
                        <a:pt x="215" y="147"/>
                      </a:lnTo>
                      <a:lnTo>
                        <a:pt x="215" y="129"/>
                      </a:lnTo>
                      <a:lnTo>
                        <a:pt x="206" y="108"/>
                      </a:lnTo>
                      <a:lnTo>
                        <a:pt x="206" y="98"/>
                      </a:lnTo>
                      <a:lnTo>
                        <a:pt x="188" y="87"/>
                      </a:lnTo>
                      <a:lnTo>
                        <a:pt x="170" y="73"/>
                      </a:lnTo>
                      <a:lnTo>
                        <a:pt x="143" y="49"/>
                      </a:lnTo>
                      <a:lnTo>
                        <a:pt x="135" y="38"/>
                      </a:lnTo>
                      <a:lnTo>
                        <a:pt x="117" y="28"/>
                      </a:lnTo>
                      <a:lnTo>
                        <a:pt x="117" y="21"/>
                      </a:lnTo>
                      <a:lnTo>
                        <a:pt x="108" y="10"/>
                      </a:lnTo>
                      <a:lnTo>
                        <a:pt x="99" y="3"/>
                      </a:lnTo>
                      <a:lnTo>
                        <a:pt x="99" y="0"/>
                      </a:lnTo>
                      <a:lnTo>
                        <a:pt x="99" y="3"/>
                      </a:lnTo>
                      <a:lnTo>
                        <a:pt x="99" y="10"/>
                      </a:lnTo>
                      <a:lnTo>
                        <a:pt x="90" y="14"/>
                      </a:lnTo>
                      <a:lnTo>
                        <a:pt x="90" y="17"/>
                      </a:lnTo>
                      <a:lnTo>
                        <a:pt x="90" y="31"/>
                      </a:lnTo>
                      <a:lnTo>
                        <a:pt x="81" y="42"/>
                      </a:lnTo>
                      <a:lnTo>
                        <a:pt x="81" y="45"/>
                      </a:lnTo>
                      <a:lnTo>
                        <a:pt x="81" y="56"/>
                      </a:lnTo>
                      <a:lnTo>
                        <a:pt x="72" y="63"/>
                      </a:lnTo>
                      <a:lnTo>
                        <a:pt x="72" y="66"/>
                      </a:lnTo>
                      <a:lnTo>
                        <a:pt x="54" y="84"/>
                      </a:lnTo>
                    </a:path>
                  </a:pathLst>
                </a:custGeom>
                <a:solidFill>
                  <a:srgbClr val="6666FF"/>
                </a:solidFill>
                <a:ln w="9525" cap="rnd">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0493" name="Group 158"/>
            <p:cNvGrpSpPr>
              <a:grpSpLocks/>
            </p:cNvGrpSpPr>
            <p:nvPr/>
          </p:nvGrpSpPr>
          <p:grpSpPr bwMode="auto">
            <a:xfrm>
              <a:off x="2247" y="837"/>
              <a:ext cx="1556" cy="1995"/>
              <a:chOff x="2247" y="837"/>
              <a:chExt cx="1556" cy="1995"/>
            </a:xfrm>
          </p:grpSpPr>
          <p:grpSp>
            <p:nvGrpSpPr>
              <p:cNvPr id="20494" name="Group 159"/>
              <p:cNvGrpSpPr>
                <a:grpSpLocks/>
              </p:cNvGrpSpPr>
              <p:nvPr/>
            </p:nvGrpSpPr>
            <p:grpSpPr bwMode="auto">
              <a:xfrm>
                <a:off x="2247" y="837"/>
                <a:ext cx="1556" cy="1995"/>
                <a:chOff x="2247" y="837"/>
                <a:chExt cx="1556" cy="1995"/>
              </a:xfrm>
            </p:grpSpPr>
            <p:sp>
              <p:nvSpPr>
                <p:cNvPr id="20497" name="Rectangle 160"/>
                <p:cNvSpPr>
                  <a:spLocks noChangeAspect="1" noChangeArrowheads="1"/>
                </p:cNvSpPr>
                <p:nvPr/>
              </p:nvSpPr>
              <p:spPr bwMode="auto">
                <a:xfrm>
                  <a:off x="2247" y="837"/>
                  <a:ext cx="1343" cy="1984"/>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0498" name="Freeform 161"/>
                <p:cNvSpPr>
                  <a:spLocks noChangeAspect="1"/>
                </p:cNvSpPr>
                <p:nvPr/>
              </p:nvSpPr>
              <p:spPr bwMode="auto">
                <a:xfrm>
                  <a:off x="2389" y="1500"/>
                  <a:ext cx="1408" cy="1048"/>
                </a:xfrm>
                <a:custGeom>
                  <a:avLst/>
                  <a:gdLst>
                    <a:gd name="T0" fmla="*/ 233 w 872"/>
                    <a:gd name="T1" fmla="*/ 1677 h 680"/>
                    <a:gd name="T2" fmla="*/ 247 w 872"/>
                    <a:gd name="T3" fmla="*/ 1501 h 680"/>
                    <a:gd name="T4" fmla="*/ 281 w 872"/>
                    <a:gd name="T5" fmla="*/ 1321 h 680"/>
                    <a:gd name="T6" fmla="*/ 342 w 872"/>
                    <a:gd name="T7" fmla="*/ 1157 h 680"/>
                    <a:gd name="T8" fmla="*/ 396 w 872"/>
                    <a:gd name="T9" fmla="*/ 996 h 680"/>
                    <a:gd name="T10" fmla="*/ 564 w 872"/>
                    <a:gd name="T11" fmla="*/ 1017 h 680"/>
                    <a:gd name="T12" fmla="*/ 733 w 872"/>
                    <a:gd name="T13" fmla="*/ 939 h 680"/>
                    <a:gd name="T14" fmla="*/ 933 w 872"/>
                    <a:gd name="T15" fmla="*/ 729 h 680"/>
                    <a:gd name="T16" fmla="*/ 1263 w 872"/>
                    <a:gd name="T17" fmla="*/ 546 h 680"/>
                    <a:gd name="T18" fmla="*/ 1403 w 872"/>
                    <a:gd name="T19" fmla="*/ 501 h 680"/>
                    <a:gd name="T20" fmla="*/ 1377 w 872"/>
                    <a:gd name="T21" fmla="*/ 681 h 680"/>
                    <a:gd name="T22" fmla="*/ 1658 w 872"/>
                    <a:gd name="T23" fmla="*/ 509 h 680"/>
                    <a:gd name="T24" fmla="*/ 1849 w 872"/>
                    <a:gd name="T25" fmla="*/ 339 h 680"/>
                    <a:gd name="T26" fmla="*/ 2049 w 872"/>
                    <a:gd name="T27" fmla="*/ 162 h 680"/>
                    <a:gd name="T28" fmla="*/ 2151 w 872"/>
                    <a:gd name="T29" fmla="*/ 259 h 680"/>
                    <a:gd name="T30" fmla="*/ 2151 w 872"/>
                    <a:gd name="T31" fmla="*/ 418 h 680"/>
                    <a:gd name="T32" fmla="*/ 2480 w 872"/>
                    <a:gd name="T33" fmla="*/ 339 h 680"/>
                    <a:gd name="T34" fmla="*/ 2758 w 872"/>
                    <a:gd name="T35" fmla="*/ 223 h 680"/>
                    <a:gd name="T36" fmla="*/ 3116 w 872"/>
                    <a:gd name="T37" fmla="*/ 62 h 680"/>
                    <a:gd name="T38" fmla="*/ 3204 w 872"/>
                    <a:gd name="T39" fmla="*/ 149 h 680"/>
                    <a:gd name="T40" fmla="*/ 3184 w 872"/>
                    <a:gd name="T41" fmla="*/ 324 h 680"/>
                    <a:gd name="T42" fmla="*/ 3157 w 872"/>
                    <a:gd name="T43" fmla="*/ 509 h 680"/>
                    <a:gd name="T44" fmla="*/ 3452 w 872"/>
                    <a:gd name="T45" fmla="*/ 465 h 680"/>
                    <a:gd name="T46" fmla="*/ 3528 w 872"/>
                    <a:gd name="T47" fmla="*/ 549 h 680"/>
                    <a:gd name="T48" fmla="*/ 3528 w 872"/>
                    <a:gd name="T49" fmla="*/ 715 h 680"/>
                    <a:gd name="T50" fmla="*/ 3473 w 872"/>
                    <a:gd name="T51" fmla="*/ 857 h 680"/>
                    <a:gd name="T52" fmla="*/ 3254 w 872"/>
                    <a:gd name="T53" fmla="*/ 1026 h 680"/>
                    <a:gd name="T54" fmla="*/ 3254 w 872"/>
                    <a:gd name="T55" fmla="*/ 1151 h 680"/>
                    <a:gd name="T56" fmla="*/ 3583 w 872"/>
                    <a:gd name="T57" fmla="*/ 1197 h 680"/>
                    <a:gd name="T58" fmla="*/ 3533 w 872"/>
                    <a:gd name="T59" fmla="*/ 1328 h 680"/>
                    <a:gd name="T60" fmla="*/ 3254 w 872"/>
                    <a:gd name="T61" fmla="*/ 1480 h 680"/>
                    <a:gd name="T62" fmla="*/ 2947 w 872"/>
                    <a:gd name="T63" fmla="*/ 1561 h 680"/>
                    <a:gd name="T64" fmla="*/ 2617 w 872"/>
                    <a:gd name="T65" fmla="*/ 1623 h 680"/>
                    <a:gd name="T66" fmla="*/ 2923 w 872"/>
                    <a:gd name="T67" fmla="*/ 1706 h 680"/>
                    <a:gd name="T68" fmla="*/ 2782 w 872"/>
                    <a:gd name="T69" fmla="*/ 1866 h 680"/>
                    <a:gd name="T70" fmla="*/ 2480 w 872"/>
                    <a:gd name="T71" fmla="*/ 2014 h 680"/>
                    <a:gd name="T72" fmla="*/ 2125 w 872"/>
                    <a:gd name="T73" fmla="*/ 2098 h 680"/>
                    <a:gd name="T74" fmla="*/ 1875 w 872"/>
                    <a:gd name="T75" fmla="*/ 2119 h 680"/>
                    <a:gd name="T76" fmla="*/ 1603 w 872"/>
                    <a:gd name="T77" fmla="*/ 2136 h 680"/>
                    <a:gd name="T78" fmla="*/ 1316 w 872"/>
                    <a:gd name="T79" fmla="*/ 2119 h 680"/>
                    <a:gd name="T80" fmla="*/ 1053 w 872"/>
                    <a:gd name="T81" fmla="*/ 2042 h 680"/>
                    <a:gd name="T82" fmla="*/ 767 w 872"/>
                    <a:gd name="T83" fmla="*/ 1959 h 680"/>
                    <a:gd name="T84" fmla="*/ 543 w 872"/>
                    <a:gd name="T85" fmla="*/ 2016 h 680"/>
                    <a:gd name="T86" fmla="*/ 355 w 872"/>
                    <a:gd name="T87" fmla="*/ 2225 h 680"/>
                    <a:gd name="T88" fmla="*/ 136 w 872"/>
                    <a:gd name="T89" fmla="*/ 2435 h 680"/>
                    <a:gd name="T90" fmla="*/ 89 w 872"/>
                    <a:gd name="T91" fmla="*/ 2380 h 680"/>
                    <a:gd name="T92" fmla="*/ 226 w 872"/>
                    <a:gd name="T93" fmla="*/ 2255 h 680"/>
                    <a:gd name="T94" fmla="*/ 383 w 872"/>
                    <a:gd name="T95" fmla="*/ 2079 h 680"/>
                    <a:gd name="T96" fmla="*/ 480 w 872"/>
                    <a:gd name="T97" fmla="*/ 1934 h 680"/>
                    <a:gd name="T98" fmla="*/ 323 w 872"/>
                    <a:gd name="T99" fmla="*/ 1826 h 6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72" h="680">
                      <a:moveTo>
                        <a:pt x="59" y="483"/>
                      </a:moveTo>
                      <a:lnTo>
                        <a:pt x="56" y="469"/>
                      </a:lnTo>
                      <a:lnTo>
                        <a:pt x="55" y="458"/>
                      </a:lnTo>
                      <a:lnTo>
                        <a:pt x="57" y="442"/>
                      </a:lnTo>
                      <a:lnTo>
                        <a:pt x="57" y="423"/>
                      </a:lnTo>
                      <a:lnTo>
                        <a:pt x="59" y="410"/>
                      </a:lnTo>
                      <a:lnTo>
                        <a:pt x="63" y="392"/>
                      </a:lnTo>
                      <a:lnTo>
                        <a:pt x="65" y="378"/>
                      </a:lnTo>
                      <a:lnTo>
                        <a:pt x="67" y="361"/>
                      </a:lnTo>
                      <a:lnTo>
                        <a:pt x="70" y="346"/>
                      </a:lnTo>
                      <a:lnTo>
                        <a:pt x="74" y="333"/>
                      </a:lnTo>
                      <a:lnTo>
                        <a:pt x="81" y="316"/>
                      </a:lnTo>
                      <a:lnTo>
                        <a:pt x="85" y="299"/>
                      </a:lnTo>
                      <a:lnTo>
                        <a:pt x="91" y="284"/>
                      </a:lnTo>
                      <a:lnTo>
                        <a:pt x="94" y="272"/>
                      </a:lnTo>
                      <a:lnTo>
                        <a:pt x="108" y="221"/>
                      </a:lnTo>
                      <a:lnTo>
                        <a:pt x="120" y="265"/>
                      </a:lnTo>
                      <a:lnTo>
                        <a:pt x="134" y="278"/>
                      </a:lnTo>
                      <a:lnTo>
                        <a:pt x="155" y="293"/>
                      </a:lnTo>
                      <a:lnTo>
                        <a:pt x="168" y="278"/>
                      </a:lnTo>
                      <a:lnTo>
                        <a:pt x="174" y="256"/>
                      </a:lnTo>
                      <a:lnTo>
                        <a:pt x="184" y="238"/>
                      </a:lnTo>
                      <a:lnTo>
                        <a:pt x="196" y="217"/>
                      </a:lnTo>
                      <a:lnTo>
                        <a:pt x="222" y="199"/>
                      </a:lnTo>
                      <a:lnTo>
                        <a:pt x="242" y="181"/>
                      </a:lnTo>
                      <a:lnTo>
                        <a:pt x="268" y="168"/>
                      </a:lnTo>
                      <a:lnTo>
                        <a:pt x="300" y="149"/>
                      </a:lnTo>
                      <a:lnTo>
                        <a:pt x="319" y="130"/>
                      </a:lnTo>
                      <a:lnTo>
                        <a:pt x="333" y="111"/>
                      </a:lnTo>
                      <a:lnTo>
                        <a:pt x="333" y="137"/>
                      </a:lnTo>
                      <a:lnTo>
                        <a:pt x="333" y="150"/>
                      </a:lnTo>
                      <a:lnTo>
                        <a:pt x="333" y="164"/>
                      </a:lnTo>
                      <a:lnTo>
                        <a:pt x="327" y="186"/>
                      </a:lnTo>
                      <a:lnTo>
                        <a:pt x="353" y="172"/>
                      </a:lnTo>
                      <a:lnTo>
                        <a:pt x="378" y="153"/>
                      </a:lnTo>
                      <a:lnTo>
                        <a:pt x="394" y="139"/>
                      </a:lnTo>
                      <a:lnTo>
                        <a:pt x="406" y="128"/>
                      </a:lnTo>
                      <a:lnTo>
                        <a:pt x="425" y="106"/>
                      </a:lnTo>
                      <a:lnTo>
                        <a:pt x="439" y="93"/>
                      </a:lnTo>
                      <a:lnTo>
                        <a:pt x="451" y="79"/>
                      </a:lnTo>
                      <a:lnTo>
                        <a:pt x="471" y="61"/>
                      </a:lnTo>
                      <a:lnTo>
                        <a:pt x="487" y="44"/>
                      </a:lnTo>
                      <a:lnTo>
                        <a:pt x="505" y="21"/>
                      </a:lnTo>
                      <a:lnTo>
                        <a:pt x="507" y="48"/>
                      </a:lnTo>
                      <a:lnTo>
                        <a:pt x="511" y="71"/>
                      </a:lnTo>
                      <a:lnTo>
                        <a:pt x="511" y="84"/>
                      </a:lnTo>
                      <a:lnTo>
                        <a:pt x="511" y="97"/>
                      </a:lnTo>
                      <a:lnTo>
                        <a:pt x="511" y="114"/>
                      </a:lnTo>
                      <a:lnTo>
                        <a:pt x="537" y="110"/>
                      </a:lnTo>
                      <a:lnTo>
                        <a:pt x="556" y="101"/>
                      </a:lnTo>
                      <a:lnTo>
                        <a:pt x="589" y="93"/>
                      </a:lnTo>
                      <a:lnTo>
                        <a:pt x="608" y="84"/>
                      </a:lnTo>
                      <a:lnTo>
                        <a:pt x="635" y="71"/>
                      </a:lnTo>
                      <a:lnTo>
                        <a:pt x="655" y="61"/>
                      </a:lnTo>
                      <a:lnTo>
                        <a:pt x="688" y="44"/>
                      </a:lnTo>
                      <a:lnTo>
                        <a:pt x="713" y="35"/>
                      </a:lnTo>
                      <a:lnTo>
                        <a:pt x="740" y="17"/>
                      </a:lnTo>
                      <a:lnTo>
                        <a:pt x="766" y="0"/>
                      </a:lnTo>
                      <a:lnTo>
                        <a:pt x="763" y="21"/>
                      </a:lnTo>
                      <a:lnTo>
                        <a:pt x="761" y="41"/>
                      </a:lnTo>
                      <a:lnTo>
                        <a:pt x="760" y="53"/>
                      </a:lnTo>
                      <a:lnTo>
                        <a:pt x="758" y="72"/>
                      </a:lnTo>
                      <a:lnTo>
                        <a:pt x="756" y="88"/>
                      </a:lnTo>
                      <a:lnTo>
                        <a:pt x="755" y="106"/>
                      </a:lnTo>
                      <a:lnTo>
                        <a:pt x="753" y="124"/>
                      </a:lnTo>
                      <a:lnTo>
                        <a:pt x="750" y="139"/>
                      </a:lnTo>
                      <a:lnTo>
                        <a:pt x="774" y="141"/>
                      </a:lnTo>
                      <a:lnTo>
                        <a:pt x="799" y="137"/>
                      </a:lnTo>
                      <a:lnTo>
                        <a:pt x="820" y="127"/>
                      </a:lnTo>
                      <a:lnTo>
                        <a:pt x="838" y="101"/>
                      </a:lnTo>
                      <a:lnTo>
                        <a:pt x="838" y="137"/>
                      </a:lnTo>
                      <a:lnTo>
                        <a:pt x="838" y="150"/>
                      </a:lnTo>
                      <a:lnTo>
                        <a:pt x="838" y="164"/>
                      </a:lnTo>
                      <a:lnTo>
                        <a:pt x="838" y="181"/>
                      </a:lnTo>
                      <a:lnTo>
                        <a:pt x="838" y="195"/>
                      </a:lnTo>
                      <a:lnTo>
                        <a:pt x="835" y="207"/>
                      </a:lnTo>
                      <a:lnTo>
                        <a:pt x="832" y="220"/>
                      </a:lnTo>
                      <a:lnTo>
                        <a:pt x="825" y="234"/>
                      </a:lnTo>
                      <a:lnTo>
                        <a:pt x="812" y="253"/>
                      </a:lnTo>
                      <a:lnTo>
                        <a:pt x="793" y="270"/>
                      </a:lnTo>
                      <a:lnTo>
                        <a:pt x="773" y="280"/>
                      </a:lnTo>
                      <a:lnTo>
                        <a:pt x="753" y="288"/>
                      </a:lnTo>
                      <a:lnTo>
                        <a:pt x="740" y="301"/>
                      </a:lnTo>
                      <a:lnTo>
                        <a:pt x="773" y="315"/>
                      </a:lnTo>
                      <a:lnTo>
                        <a:pt x="805" y="321"/>
                      </a:lnTo>
                      <a:lnTo>
                        <a:pt x="825" y="323"/>
                      </a:lnTo>
                      <a:lnTo>
                        <a:pt x="851" y="327"/>
                      </a:lnTo>
                      <a:lnTo>
                        <a:pt x="871" y="327"/>
                      </a:lnTo>
                      <a:lnTo>
                        <a:pt x="858" y="346"/>
                      </a:lnTo>
                      <a:lnTo>
                        <a:pt x="839" y="363"/>
                      </a:lnTo>
                      <a:lnTo>
                        <a:pt x="813" y="382"/>
                      </a:lnTo>
                      <a:lnTo>
                        <a:pt x="793" y="392"/>
                      </a:lnTo>
                      <a:lnTo>
                        <a:pt x="773" y="404"/>
                      </a:lnTo>
                      <a:lnTo>
                        <a:pt x="747" y="412"/>
                      </a:lnTo>
                      <a:lnTo>
                        <a:pt x="727" y="422"/>
                      </a:lnTo>
                      <a:lnTo>
                        <a:pt x="700" y="426"/>
                      </a:lnTo>
                      <a:lnTo>
                        <a:pt x="675" y="431"/>
                      </a:lnTo>
                      <a:lnTo>
                        <a:pt x="648" y="439"/>
                      </a:lnTo>
                      <a:lnTo>
                        <a:pt x="622" y="443"/>
                      </a:lnTo>
                      <a:lnTo>
                        <a:pt x="648" y="453"/>
                      </a:lnTo>
                      <a:lnTo>
                        <a:pt x="675" y="462"/>
                      </a:lnTo>
                      <a:lnTo>
                        <a:pt x="694" y="466"/>
                      </a:lnTo>
                      <a:lnTo>
                        <a:pt x="723" y="469"/>
                      </a:lnTo>
                      <a:lnTo>
                        <a:pt x="681" y="493"/>
                      </a:lnTo>
                      <a:lnTo>
                        <a:pt x="661" y="510"/>
                      </a:lnTo>
                      <a:lnTo>
                        <a:pt x="635" y="528"/>
                      </a:lnTo>
                      <a:lnTo>
                        <a:pt x="615" y="537"/>
                      </a:lnTo>
                      <a:lnTo>
                        <a:pt x="589" y="550"/>
                      </a:lnTo>
                      <a:lnTo>
                        <a:pt x="556" y="563"/>
                      </a:lnTo>
                      <a:lnTo>
                        <a:pt x="523" y="568"/>
                      </a:lnTo>
                      <a:lnTo>
                        <a:pt x="505" y="573"/>
                      </a:lnTo>
                      <a:lnTo>
                        <a:pt x="484" y="574"/>
                      </a:lnTo>
                      <a:lnTo>
                        <a:pt x="466" y="577"/>
                      </a:lnTo>
                      <a:lnTo>
                        <a:pt x="445" y="579"/>
                      </a:lnTo>
                      <a:lnTo>
                        <a:pt x="421" y="582"/>
                      </a:lnTo>
                      <a:lnTo>
                        <a:pt x="402" y="581"/>
                      </a:lnTo>
                      <a:lnTo>
                        <a:pt x="381" y="583"/>
                      </a:lnTo>
                      <a:lnTo>
                        <a:pt x="353" y="583"/>
                      </a:lnTo>
                      <a:lnTo>
                        <a:pt x="333" y="581"/>
                      </a:lnTo>
                      <a:lnTo>
                        <a:pt x="313" y="579"/>
                      </a:lnTo>
                      <a:lnTo>
                        <a:pt x="293" y="577"/>
                      </a:lnTo>
                      <a:lnTo>
                        <a:pt x="275" y="570"/>
                      </a:lnTo>
                      <a:lnTo>
                        <a:pt x="250" y="558"/>
                      </a:lnTo>
                      <a:lnTo>
                        <a:pt x="230" y="552"/>
                      </a:lnTo>
                      <a:lnTo>
                        <a:pt x="207" y="546"/>
                      </a:lnTo>
                      <a:lnTo>
                        <a:pt x="182" y="535"/>
                      </a:lnTo>
                      <a:lnTo>
                        <a:pt x="164" y="524"/>
                      </a:lnTo>
                      <a:lnTo>
                        <a:pt x="147" y="532"/>
                      </a:lnTo>
                      <a:lnTo>
                        <a:pt x="129" y="551"/>
                      </a:lnTo>
                      <a:lnTo>
                        <a:pt x="117" y="568"/>
                      </a:lnTo>
                      <a:lnTo>
                        <a:pt x="104" y="585"/>
                      </a:lnTo>
                      <a:lnTo>
                        <a:pt x="84" y="608"/>
                      </a:lnTo>
                      <a:lnTo>
                        <a:pt x="59" y="635"/>
                      </a:lnTo>
                      <a:lnTo>
                        <a:pt x="47" y="643"/>
                      </a:lnTo>
                      <a:lnTo>
                        <a:pt x="32" y="665"/>
                      </a:lnTo>
                      <a:lnTo>
                        <a:pt x="19" y="679"/>
                      </a:lnTo>
                      <a:lnTo>
                        <a:pt x="0" y="665"/>
                      </a:lnTo>
                      <a:lnTo>
                        <a:pt x="21" y="650"/>
                      </a:lnTo>
                      <a:lnTo>
                        <a:pt x="32" y="639"/>
                      </a:lnTo>
                      <a:lnTo>
                        <a:pt x="42" y="630"/>
                      </a:lnTo>
                      <a:lnTo>
                        <a:pt x="54" y="616"/>
                      </a:lnTo>
                      <a:lnTo>
                        <a:pt x="70" y="600"/>
                      </a:lnTo>
                      <a:lnTo>
                        <a:pt x="81" y="585"/>
                      </a:lnTo>
                      <a:lnTo>
                        <a:pt x="91" y="568"/>
                      </a:lnTo>
                      <a:lnTo>
                        <a:pt x="98" y="557"/>
                      </a:lnTo>
                      <a:lnTo>
                        <a:pt x="106" y="543"/>
                      </a:lnTo>
                      <a:lnTo>
                        <a:pt x="114" y="528"/>
                      </a:lnTo>
                      <a:lnTo>
                        <a:pt x="110" y="515"/>
                      </a:lnTo>
                      <a:lnTo>
                        <a:pt x="91" y="506"/>
                      </a:lnTo>
                      <a:lnTo>
                        <a:pt x="77" y="499"/>
                      </a:lnTo>
                      <a:lnTo>
                        <a:pt x="61" y="488"/>
                      </a:lnTo>
                      <a:lnTo>
                        <a:pt x="59" y="483"/>
                      </a:lnTo>
                    </a:path>
                  </a:pathLst>
                </a:custGeom>
                <a:solidFill>
                  <a:srgbClr val="51DC00"/>
                </a:solidFill>
                <a:ln>
                  <a:noFill/>
                </a:ln>
                <a:effectLst>
                  <a:outerShdw dist="107763" dir="2700000" algn="ctr" rotWithShape="0">
                    <a:srgbClr val="009900"/>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endParaRPr lang="en-US"/>
                </a:p>
              </p:txBody>
            </p:sp>
            <p:sp>
              <p:nvSpPr>
                <p:cNvPr id="20499" name="Freeform 162"/>
                <p:cNvSpPr>
                  <a:spLocks noChangeAspect="1"/>
                </p:cNvSpPr>
                <p:nvPr/>
              </p:nvSpPr>
              <p:spPr bwMode="auto">
                <a:xfrm>
                  <a:off x="2888" y="1935"/>
                  <a:ext cx="223" cy="206"/>
                </a:xfrm>
                <a:custGeom>
                  <a:avLst/>
                  <a:gdLst>
                    <a:gd name="T0" fmla="*/ 249 w 138"/>
                    <a:gd name="T1" fmla="*/ 0 h 134"/>
                    <a:gd name="T2" fmla="*/ 199 w 138"/>
                    <a:gd name="T3" fmla="*/ 75 h 134"/>
                    <a:gd name="T4" fmla="*/ 126 w 138"/>
                    <a:gd name="T5" fmla="*/ 100 h 134"/>
                    <a:gd name="T6" fmla="*/ 26 w 138"/>
                    <a:gd name="T7" fmla="*/ 149 h 134"/>
                    <a:gd name="T8" fmla="*/ 0 w 138"/>
                    <a:gd name="T9" fmla="*/ 255 h 134"/>
                    <a:gd name="T10" fmla="*/ 0 w 138"/>
                    <a:gd name="T11" fmla="*/ 331 h 134"/>
                    <a:gd name="T12" fmla="*/ 76 w 138"/>
                    <a:gd name="T13" fmla="*/ 352 h 134"/>
                    <a:gd name="T14" fmla="*/ 152 w 138"/>
                    <a:gd name="T15" fmla="*/ 352 h 134"/>
                    <a:gd name="T16" fmla="*/ 199 w 138"/>
                    <a:gd name="T17" fmla="*/ 458 h 134"/>
                    <a:gd name="T18" fmla="*/ 275 w 138"/>
                    <a:gd name="T19" fmla="*/ 483 h 134"/>
                    <a:gd name="T20" fmla="*/ 351 w 138"/>
                    <a:gd name="T21" fmla="*/ 483 h 134"/>
                    <a:gd name="T22" fmla="*/ 425 w 138"/>
                    <a:gd name="T23" fmla="*/ 483 h 134"/>
                    <a:gd name="T24" fmla="*/ 501 w 138"/>
                    <a:gd name="T25" fmla="*/ 432 h 134"/>
                    <a:gd name="T26" fmla="*/ 554 w 138"/>
                    <a:gd name="T27" fmla="*/ 352 h 134"/>
                    <a:gd name="T28" fmla="*/ 577 w 138"/>
                    <a:gd name="T29" fmla="*/ 278 h 134"/>
                    <a:gd name="T30" fmla="*/ 527 w 138"/>
                    <a:gd name="T31" fmla="*/ 203 h 134"/>
                    <a:gd name="T32" fmla="*/ 478 w 138"/>
                    <a:gd name="T33" fmla="*/ 128 h 134"/>
                    <a:gd name="T34" fmla="*/ 378 w 138"/>
                    <a:gd name="T35" fmla="*/ 75 h 134"/>
                    <a:gd name="T36" fmla="*/ 301 w 138"/>
                    <a:gd name="T37" fmla="*/ 75 h 134"/>
                    <a:gd name="T38" fmla="*/ 249 w 138"/>
                    <a:gd name="T39" fmla="*/ 0 h 1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8" h="134">
                      <a:moveTo>
                        <a:pt x="59" y="0"/>
                      </a:moveTo>
                      <a:lnTo>
                        <a:pt x="47" y="21"/>
                      </a:lnTo>
                      <a:lnTo>
                        <a:pt x="30" y="27"/>
                      </a:lnTo>
                      <a:lnTo>
                        <a:pt x="6" y="41"/>
                      </a:lnTo>
                      <a:lnTo>
                        <a:pt x="0" y="70"/>
                      </a:lnTo>
                      <a:lnTo>
                        <a:pt x="0" y="91"/>
                      </a:lnTo>
                      <a:lnTo>
                        <a:pt x="18" y="97"/>
                      </a:lnTo>
                      <a:lnTo>
                        <a:pt x="36" y="97"/>
                      </a:lnTo>
                      <a:lnTo>
                        <a:pt x="47" y="126"/>
                      </a:lnTo>
                      <a:lnTo>
                        <a:pt x="65" y="133"/>
                      </a:lnTo>
                      <a:lnTo>
                        <a:pt x="83" y="133"/>
                      </a:lnTo>
                      <a:lnTo>
                        <a:pt x="101" y="133"/>
                      </a:lnTo>
                      <a:lnTo>
                        <a:pt x="119" y="119"/>
                      </a:lnTo>
                      <a:lnTo>
                        <a:pt x="131" y="97"/>
                      </a:lnTo>
                      <a:lnTo>
                        <a:pt x="137" y="77"/>
                      </a:lnTo>
                      <a:lnTo>
                        <a:pt x="125" y="56"/>
                      </a:lnTo>
                      <a:lnTo>
                        <a:pt x="113" y="35"/>
                      </a:lnTo>
                      <a:lnTo>
                        <a:pt x="90" y="21"/>
                      </a:lnTo>
                      <a:lnTo>
                        <a:pt x="71" y="21"/>
                      </a:lnTo>
                      <a:lnTo>
                        <a:pt x="59" y="0"/>
                      </a:lnTo>
                    </a:path>
                  </a:pathLst>
                </a:custGeom>
                <a:solidFill>
                  <a:srgbClr val="6699FF"/>
                </a:solidFill>
                <a:ln w="12700" cap="rnd" cmpd="sng">
                  <a:solidFill>
                    <a:schemeClr val="accent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0" name="Line 163"/>
                <p:cNvSpPr>
                  <a:spLocks noChangeAspect="1" noChangeShapeType="1"/>
                </p:cNvSpPr>
                <p:nvPr/>
              </p:nvSpPr>
              <p:spPr bwMode="auto">
                <a:xfrm>
                  <a:off x="2985" y="1455"/>
                  <a:ext cx="0" cy="270"/>
                </a:xfrm>
                <a:prstGeom prst="line">
                  <a:avLst/>
                </a:prstGeom>
                <a:noFill/>
                <a:ln w="25400">
                  <a:solidFill>
                    <a:schemeClr val="tx2"/>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1" name="Freeform 164"/>
                <p:cNvSpPr>
                  <a:spLocks noChangeAspect="1"/>
                </p:cNvSpPr>
                <p:nvPr/>
              </p:nvSpPr>
              <p:spPr bwMode="auto">
                <a:xfrm>
                  <a:off x="2321" y="839"/>
                  <a:ext cx="79" cy="1993"/>
                </a:xfrm>
                <a:custGeom>
                  <a:avLst/>
                  <a:gdLst>
                    <a:gd name="T0" fmla="*/ 0 w 49"/>
                    <a:gd name="T1" fmla="*/ 0 h 1293"/>
                    <a:gd name="T2" fmla="*/ 71 w 49"/>
                    <a:gd name="T3" fmla="*/ 663 h 1293"/>
                    <a:gd name="T4" fmla="*/ 137 w 49"/>
                    <a:gd name="T5" fmla="*/ 1307 h 1293"/>
                    <a:gd name="T6" fmla="*/ 184 w 49"/>
                    <a:gd name="T7" fmla="*/ 1956 h 1293"/>
                    <a:gd name="T8" fmla="*/ 200 w 49"/>
                    <a:gd name="T9" fmla="*/ 2266 h 1293"/>
                    <a:gd name="T10" fmla="*/ 200 w 49"/>
                    <a:gd name="T11" fmla="*/ 2563 h 1293"/>
                    <a:gd name="T12" fmla="*/ 192 w 49"/>
                    <a:gd name="T13" fmla="*/ 2856 h 1293"/>
                    <a:gd name="T14" fmla="*/ 171 w 49"/>
                    <a:gd name="T15" fmla="*/ 3181 h 1293"/>
                    <a:gd name="T16" fmla="*/ 145 w 49"/>
                    <a:gd name="T17" fmla="*/ 3490 h 1293"/>
                    <a:gd name="T18" fmla="*/ 118 w 49"/>
                    <a:gd name="T19" fmla="*/ 3801 h 1293"/>
                    <a:gd name="T20" fmla="*/ 81 w 49"/>
                    <a:gd name="T21" fmla="*/ 4099 h 1293"/>
                    <a:gd name="T22" fmla="*/ 47 w 49"/>
                    <a:gd name="T23" fmla="*/ 4354 h 1293"/>
                    <a:gd name="T24" fmla="*/ 16 w 49"/>
                    <a:gd name="T25" fmla="*/ 4572 h 1293"/>
                    <a:gd name="T26" fmla="*/ 8 w 49"/>
                    <a:gd name="T27" fmla="*/ 4652 h 1293"/>
                    <a:gd name="T28" fmla="*/ 0 w 49"/>
                    <a:gd name="T29" fmla="*/ 4730 h 1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 h="1293">
                      <a:moveTo>
                        <a:pt x="0" y="0"/>
                      </a:moveTo>
                      <a:lnTo>
                        <a:pt x="17" y="181"/>
                      </a:lnTo>
                      <a:lnTo>
                        <a:pt x="33" y="357"/>
                      </a:lnTo>
                      <a:lnTo>
                        <a:pt x="44" y="534"/>
                      </a:lnTo>
                      <a:lnTo>
                        <a:pt x="48" y="619"/>
                      </a:lnTo>
                      <a:lnTo>
                        <a:pt x="48" y="700"/>
                      </a:lnTo>
                      <a:lnTo>
                        <a:pt x="46" y="780"/>
                      </a:lnTo>
                      <a:lnTo>
                        <a:pt x="41" y="869"/>
                      </a:lnTo>
                      <a:lnTo>
                        <a:pt x="35" y="953"/>
                      </a:lnTo>
                      <a:lnTo>
                        <a:pt x="28" y="1038"/>
                      </a:lnTo>
                      <a:lnTo>
                        <a:pt x="19" y="1119"/>
                      </a:lnTo>
                      <a:lnTo>
                        <a:pt x="11" y="1189"/>
                      </a:lnTo>
                      <a:lnTo>
                        <a:pt x="4" y="1248"/>
                      </a:lnTo>
                      <a:lnTo>
                        <a:pt x="2" y="1270"/>
                      </a:lnTo>
                      <a:lnTo>
                        <a:pt x="0" y="1292"/>
                      </a:lnTo>
                    </a:path>
                  </a:pathLst>
                </a:custGeom>
                <a:noFill/>
                <a:ln w="76200" cap="rnd"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8725" name="Freeform 165"/>
                <p:cNvSpPr>
                  <a:spLocks noChangeAspect="1"/>
                </p:cNvSpPr>
                <p:nvPr/>
              </p:nvSpPr>
              <p:spPr bwMode="auto">
                <a:xfrm>
                  <a:off x="3128" y="1946"/>
                  <a:ext cx="675" cy="279"/>
                </a:xfrm>
                <a:custGeom>
                  <a:avLst/>
                  <a:gdLst>
                    <a:gd name="T0" fmla="*/ 277 w 418"/>
                    <a:gd name="T1" fmla="*/ 119 h 181"/>
                    <a:gd name="T2" fmla="*/ 277 w 418"/>
                    <a:gd name="T3" fmla="*/ 107 h 181"/>
                    <a:gd name="T4" fmla="*/ 270 w 418"/>
                    <a:gd name="T5" fmla="*/ 95 h 181"/>
                    <a:gd name="T6" fmla="*/ 252 w 418"/>
                    <a:gd name="T7" fmla="*/ 76 h 181"/>
                    <a:gd name="T8" fmla="*/ 219 w 418"/>
                    <a:gd name="T9" fmla="*/ 64 h 181"/>
                    <a:gd name="T10" fmla="*/ 184 w 418"/>
                    <a:gd name="T11" fmla="*/ 61 h 181"/>
                    <a:gd name="T12" fmla="*/ 148 w 418"/>
                    <a:gd name="T13" fmla="*/ 64 h 181"/>
                    <a:gd name="T14" fmla="*/ 119 w 418"/>
                    <a:gd name="T15" fmla="*/ 76 h 181"/>
                    <a:gd name="T16" fmla="*/ 101 w 418"/>
                    <a:gd name="T17" fmla="*/ 95 h 181"/>
                    <a:gd name="T18" fmla="*/ 97 w 418"/>
                    <a:gd name="T19" fmla="*/ 107 h 181"/>
                    <a:gd name="T20" fmla="*/ 94 w 418"/>
                    <a:gd name="T21" fmla="*/ 119 h 181"/>
                    <a:gd name="T22" fmla="*/ 0 w 418"/>
                    <a:gd name="T23" fmla="*/ 119 h 181"/>
                    <a:gd name="T24" fmla="*/ 4 w 418"/>
                    <a:gd name="T25" fmla="*/ 95 h 181"/>
                    <a:gd name="T26" fmla="*/ 15 w 418"/>
                    <a:gd name="T27" fmla="*/ 73 h 181"/>
                    <a:gd name="T28" fmla="*/ 33 w 418"/>
                    <a:gd name="T29" fmla="*/ 52 h 181"/>
                    <a:gd name="T30" fmla="*/ 54 w 418"/>
                    <a:gd name="T31" fmla="*/ 34 h 181"/>
                    <a:gd name="T32" fmla="*/ 83 w 418"/>
                    <a:gd name="T33" fmla="*/ 21 h 181"/>
                    <a:gd name="T34" fmla="*/ 112 w 418"/>
                    <a:gd name="T35" fmla="*/ 9 h 181"/>
                    <a:gd name="T36" fmla="*/ 148 w 418"/>
                    <a:gd name="T37" fmla="*/ 3 h 181"/>
                    <a:gd name="T38" fmla="*/ 184 w 418"/>
                    <a:gd name="T39" fmla="*/ 0 h 181"/>
                    <a:gd name="T40" fmla="*/ 223 w 418"/>
                    <a:gd name="T41" fmla="*/ 3 h 181"/>
                    <a:gd name="T42" fmla="*/ 255 w 418"/>
                    <a:gd name="T43" fmla="*/ 9 h 181"/>
                    <a:gd name="T44" fmla="*/ 288 w 418"/>
                    <a:gd name="T45" fmla="*/ 21 h 181"/>
                    <a:gd name="T46" fmla="*/ 316 w 418"/>
                    <a:gd name="T47" fmla="*/ 34 h 181"/>
                    <a:gd name="T48" fmla="*/ 338 w 418"/>
                    <a:gd name="T49" fmla="*/ 52 h 181"/>
                    <a:gd name="T50" fmla="*/ 356 w 418"/>
                    <a:gd name="T51" fmla="*/ 73 h 181"/>
                    <a:gd name="T52" fmla="*/ 367 w 418"/>
                    <a:gd name="T53" fmla="*/ 95 h 181"/>
                    <a:gd name="T54" fmla="*/ 370 w 418"/>
                    <a:gd name="T55" fmla="*/ 119 h 181"/>
                    <a:gd name="T56" fmla="*/ 417 w 418"/>
                    <a:gd name="T57" fmla="*/ 119 h 181"/>
                    <a:gd name="T58" fmla="*/ 324 w 418"/>
                    <a:gd name="T59" fmla="*/ 180 h 181"/>
                    <a:gd name="T60" fmla="*/ 230 w 418"/>
                    <a:gd name="T61" fmla="*/ 119 h 181"/>
                    <a:gd name="T62" fmla="*/ 277 w 418"/>
                    <a:gd name="T63" fmla="*/ 11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8" h="181">
                      <a:moveTo>
                        <a:pt x="277" y="119"/>
                      </a:moveTo>
                      <a:lnTo>
                        <a:pt x="277" y="107"/>
                      </a:lnTo>
                      <a:lnTo>
                        <a:pt x="270" y="95"/>
                      </a:lnTo>
                      <a:lnTo>
                        <a:pt x="252" y="76"/>
                      </a:lnTo>
                      <a:lnTo>
                        <a:pt x="219" y="64"/>
                      </a:lnTo>
                      <a:lnTo>
                        <a:pt x="184" y="61"/>
                      </a:lnTo>
                      <a:lnTo>
                        <a:pt x="148" y="64"/>
                      </a:lnTo>
                      <a:lnTo>
                        <a:pt x="119" y="76"/>
                      </a:lnTo>
                      <a:lnTo>
                        <a:pt x="101" y="95"/>
                      </a:lnTo>
                      <a:lnTo>
                        <a:pt x="97" y="107"/>
                      </a:lnTo>
                      <a:lnTo>
                        <a:pt x="94" y="119"/>
                      </a:lnTo>
                      <a:lnTo>
                        <a:pt x="0" y="119"/>
                      </a:lnTo>
                      <a:lnTo>
                        <a:pt x="4" y="95"/>
                      </a:lnTo>
                      <a:lnTo>
                        <a:pt x="15" y="73"/>
                      </a:lnTo>
                      <a:lnTo>
                        <a:pt x="33" y="52"/>
                      </a:lnTo>
                      <a:lnTo>
                        <a:pt x="54" y="34"/>
                      </a:lnTo>
                      <a:lnTo>
                        <a:pt x="83" y="21"/>
                      </a:lnTo>
                      <a:lnTo>
                        <a:pt x="112" y="9"/>
                      </a:lnTo>
                      <a:lnTo>
                        <a:pt x="148" y="3"/>
                      </a:lnTo>
                      <a:lnTo>
                        <a:pt x="184" y="0"/>
                      </a:lnTo>
                      <a:lnTo>
                        <a:pt x="223" y="3"/>
                      </a:lnTo>
                      <a:lnTo>
                        <a:pt x="255" y="9"/>
                      </a:lnTo>
                      <a:lnTo>
                        <a:pt x="288" y="21"/>
                      </a:lnTo>
                      <a:lnTo>
                        <a:pt x="316" y="34"/>
                      </a:lnTo>
                      <a:lnTo>
                        <a:pt x="338" y="52"/>
                      </a:lnTo>
                      <a:lnTo>
                        <a:pt x="356" y="73"/>
                      </a:lnTo>
                      <a:lnTo>
                        <a:pt x="367" y="95"/>
                      </a:lnTo>
                      <a:lnTo>
                        <a:pt x="370" y="119"/>
                      </a:lnTo>
                      <a:lnTo>
                        <a:pt x="417" y="119"/>
                      </a:lnTo>
                      <a:lnTo>
                        <a:pt x="324" y="180"/>
                      </a:lnTo>
                      <a:lnTo>
                        <a:pt x="230" y="119"/>
                      </a:lnTo>
                      <a:lnTo>
                        <a:pt x="277" y="119"/>
                      </a:lnTo>
                    </a:path>
                  </a:pathLst>
                </a:custGeom>
                <a:gradFill rotWithShape="0">
                  <a:gsLst>
                    <a:gs pos="0">
                      <a:schemeClr val="accent1"/>
                    </a:gs>
                    <a:gs pos="100000">
                      <a:schemeClr val="accent1">
                        <a:gamma/>
                        <a:tint val="89804"/>
                        <a:invGamma/>
                      </a:schemeClr>
                    </a:gs>
                  </a:gsLst>
                  <a:lin ang="0" scaled="1"/>
                </a:gra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grpSp>
          <p:sp>
            <p:nvSpPr>
              <p:cNvPr id="20495" name="Freeform 166"/>
              <p:cNvSpPr>
                <a:spLocks noChangeAspect="1"/>
              </p:cNvSpPr>
              <p:nvPr/>
            </p:nvSpPr>
            <p:spPr bwMode="auto">
              <a:xfrm>
                <a:off x="2928" y="1152"/>
                <a:ext cx="109" cy="150"/>
              </a:xfrm>
              <a:custGeom>
                <a:avLst/>
                <a:gdLst>
                  <a:gd name="T0" fmla="*/ 7 w 216"/>
                  <a:gd name="T1" fmla="*/ 19 h 249"/>
                  <a:gd name="T2" fmla="*/ 7 w 216"/>
                  <a:gd name="T3" fmla="*/ 20 h 249"/>
                  <a:gd name="T4" fmla="*/ 7 w 216"/>
                  <a:gd name="T5" fmla="*/ 22 h 249"/>
                  <a:gd name="T6" fmla="*/ 6 w 216"/>
                  <a:gd name="T7" fmla="*/ 22 h 249"/>
                  <a:gd name="T8" fmla="*/ 6 w 216"/>
                  <a:gd name="T9" fmla="*/ 22 h 249"/>
                  <a:gd name="T10" fmla="*/ 5 w 216"/>
                  <a:gd name="T11" fmla="*/ 23 h 249"/>
                  <a:gd name="T12" fmla="*/ 5 w 216"/>
                  <a:gd name="T13" fmla="*/ 26 h 249"/>
                  <a:gd name="T14" fmla="*/ 4 w 216"/>
                  <a:gd name="T15" fmla="*/ 27 h 249"/>
                  <a:gd name="T16" fmla="*/ 4 w 216"/>
                  <a:gd name="T17" fmla="*/ 28 h 249"/>
                  <a:gd name="T18" fmla="*/ 3 w 216"/>
                  <a:gd name="T19" fmla="*/ 28 h 249"/>
                  <a:gd name="T20" fmla="*/ 3 w 216"/>
                  <a:gd name="T21" fmla="*/ 29 h 249"/>
                  <a:gd name="T22" fmla="*/ 3 w 216"/>
                  <a:gd name="T23" fmla="*/ 31 h 249"/>
                  <a:gd name="T24" fmla="*/ 2 w 216"/>
                  <a:gd name="T25" fmla="*/ 33 h 249"/>
                  <a:gd name="T26" fmla="*/ 2 w 216"/>
                  <a:gd name="T27" fmla="*/ 33 h 249"/>
                  <a:gd name="T28" fmla="*/ 0 w 216"/>
                  <a:gd name="T29" fmla="*/ 37 h 249"/>
                  <a:gd name="T30" fmla="*/ 0 w 216"/>
                  <a:gd name="T31" fmla="*/ 40 h 249"/>
                  <a:gd name="T32" fmla="*/ 2 w 216"/>
                  <a:gd name="T33" fmla="*/ 45 h 249"/>
                  <a:gd name="T34" fmla="*/ 4 w 216"/>
                  <a:gd name="T35" fmla="*/ 51 h 249"/>
                  <a:gd name="T36" fmla="*/ 6 w 216"/>
                  <a:gd name="T37" fmla="*/ 52 h 249"/>
                  <a:gd name="T38" fmla="*/ 8 w 216"/>
                  <a:gd name="T39" fmla="*/ 54 h 249"/>
                  <a:gd name="T40" fmla="*/ 9 w 216"/>
                  <a:gd name="T41" fmla="*/ 54 h 249"/>
                  <a:gd name="T42" fmla="*/ 11 w 216"/>
                  <a:gd name="T43" fmla="*/ 54 h 249"/>
                  <a:gd name="T44" fmla="*/ 15 w 216"/>
                  <a:gd name="T45" fmla="*/ 54 h 249"/>
                  <a:gd name="T46" fmla="*/ 18 w 216"/>
                  <a:gd name="T47" fmla="*/ 54 h 249"/>
                  <a:gd name="T48" fmla="*/ 22 w 216"/>
                  <a:gd name="T49" fmla="*/ 52 h 249"/>
                  <a:gd name="T50" fmla="*/ 24 w 216"/>
                  <a:gd name="T51" fmla="*/ 50 h 249"/>
                  <a:gd name="T52" fmla="*/ 28 w 216"/>
                  <a:gd name="T53" fmla="*/ 42 h 249"/>
                  <a:gd name="T54" fmla="*/ 28 w 216"/>
                  <a:gd name="T55" fmla="*/ 36 h 249"/>
                  <a:gd name="T56" fmla="*/ 28 w 216"/>
                  <a:gd name="T57" fmla="*/ 33 h 249"/>
                  <a:gd name="T58" fmla="*/ 28 w 216"/>
                  <a:gd name="T59" fmla="*/ 28 h 249"/>
                  <a:gd name="T60" fmla="*/ 26 w 216"/>
                  <a:gd name="T61" fmla="*/ 23 h 249"/>
                  <a:gd name="T62" fmla="*/ 26 w 216"/>
                  <a:gd name="T63" fmla="*/ 22 h 249"/>
                  <a:gd name="T64" fmla="*/ 24 w 216"/>
                  <a:gd name="T65" fmla="*/ 19 h 249"/>
                  <a:gd name="T66" fmla="*/ 22 w 216"/>
                  <a:gd name="T67" fmla="*/ 16 h 249"/>
                  <a:gd name="T68" fmla="*/ 18 w 216"/>
                  <a:gd name="T69" fmla="*/ 11 h 249"/>
                  <a:gd name="T70" fmla="*/ 17 w 216"/>
                  <a:gd name="T71" fmla="*/ 8 h 249"/>
                  <a:gd name="T72" fmla="*/ 15 w 216"/>
                  <a:gd name="T73" fmla="*/ 6 h 249"/>
                  <a:gd name="T74" fmla="*/ 15 w 216"/>
                  <a:gd name="T75" fmla="*/ 5 h 249"/>
                  <a:gd name="T76" fmla="*/ 14 w 216"/>
                  <a:gd name="T77" fmla="*/ 2 h 249"/>
                  <a:gd name="T78" fmla="*/ 13 w 216"/>
                  <a:gd name="T79" fmla="*/ 1 h 249"/>
                  <a:gd name="T80" fmla="*/ 13 w 216"/>
                  <a:gd name="T81" fmla="*/ 0 h 249"/>
                  <a:gd name="T82" fmla="*/ 13 w 216"/>
                  <a:gd name="T83" fmla="*/ 1 h 249"/>
                  <a:gd name="T84" fmla="*/ 13 w 216"/>
                  <a:gd name="T85" fmla="*/ 2 h 249"/>
                  <a:gd name="T86" fmla="*/ 12 w 216"/>
                  <a:gd name="T87" fmla="*/ 3 h 249"/>
                  <a:gd name="T88" fmla="*/ 12 w 216"/>
                  <a:gd name="T89" fmla="*/ 4 h 249"/>
                  <a:gd name="T90" fmla="*/ 12 w 216"/>
                  <a:gd name="T91" fmla="*/ 7 h 249"/>
                  <a:gd name="T92" fmla="*/ 11 w 216"/>
                  <a:gd name="T93" fmla="*/ 9 h 249"/>
                  <a:gd name="T94" fmla="*/ 11 w 216"/>
                  <a:gd name="T95" fmla="*/ 10 h 249"/>
                  <a:gd name="T96" fmla="*/ 11 w 216"/>
                  <a:gd name="T97" fmla="*/ 12 h 249"/>
                  <a:gd name="T98" fmla="*/ 9 w 216"/>
                  <a:gd name="T99" fmla="*/ 14 h 249"/>
                  <a:gd name="T100" fmla="*/ 9 w 216"/>
                  <a:gd name="T101" fmla="*/ 14 h 249"/>
                  <a:gd name="T102" fmla="*/ 7 w 216"/>
                  <a:gd name="T103" fmla="*/ 19 h 2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 h="249">
                    <a:moveTo>
                      <a:pt x="54" y="84"/>
                    </a:moveTo>
                    <a:lnTo>
                      <a:pt x="54" y="91"/>
                    </a:lnTo>
                    <a:lnTo>
                      <a:pt x="54" y="98"/>
                    </a:lnTo>
                    <a:lnTo>
                      <a:pt x="45" y="101"/>
                    </a:lnTo>
                    <a:lnTo>
                      <a:pt x="36" y="108"/>
                    </a:lnTo>
                    <a:lnTo>
                      <a:pt x="36" y="119"/>
                    </a:lnTo>
                    <a:lnTo>
                      <a:pt x="27" y="122"/>
                    </a:lnTo>
                    <a:lnTo>
                      <a:pt x="27" y="126"/>
                    </a:lnTo>
                    <a:lnTo>
                      <a:pt x="18" y="129"/>
                    </a:lnTo>
                    <a:lnTo>
                      <a:pt x="18" y="133"/>
                    </a:lnTo>
                    <a:lnTo>
                      <a:pt x="18" y="140"/>
                    </a:lnTo>
                    <a:lnTo>
                      <a:pt x="9" y="147"/>
                    </a:lnTo>
                    <a:lnTo>
                      <a:pt x="9" y="150"/>
                    </a:lnTo>
                    <a:lnTo>
                      <a:pt x="0" y="168"/>
                    </a:lnTo>
                    <a:lnTo>
                      <a:pt x="0" y="182"/>
                    </a:lnTo>
                    <a:lnTo>
                      <a:pt x="9" y="206"/>
                    </a:lnTo>
                    <a:lnTo>
                      <a:pt x="27" y="234"/>
                    </a:lnTo>
                    <a:lnTo>
                      <a:pt x="45" y="241"/>
                    </a:lnTo>
                    <a:lnTo>
                      <a:pt x="63" y="245"/>
                    </a:lnTo>
                    <a:lnTo>
                      <a:pt x="72" y="248"/>
                    </a:lnTo>
                    <a:lnTo>
                      <a:pt x="81" y="248"/>
                    </a:lnTo>
                    <a:lnTo>
                      <a:pt x="117" y="248"/>
                    </a:lnTo>
                    <a:lnTo>
                      <a:pt x="143" y="248"/>
                    </a:lnTo>
                    <a:lnTo>
                      <a:pt x="170" y="241"/>
                    </a:lnTo>
                    <a:lnTo>
                      <a:pt x="188" y="227"/>
                    </a:lnTo>
                    <a:lnTo>
                      <a:pt x="215" y="192"/>
                    </a:lnTo>
                    <a:lnTo>
                      <a:pt x="215" y="164"/>
                    </a:lnTo>
                    <a:lnTo>
                      <a:pt x="215" y="147"/>
                    </a:lnTo>
                    <a:lnTo>
                      <a:pt x="215" y="129"/>
                    </a:lnTo>
                    <a:lnTo>
                      <a:pt x="206" y="108"/>
                    </a:lnTo>
                    <a:lnTo>
                      <a:pt x="206" y="98"/>
                    </a:lnTo>
                    <a:lnTo>
                      <a:pt x="188" y="87"/>
                    </a:lnTo>
                    <a:lnTo>
                      <a:pt x="170" y="73"/>
                    </a:lnTo>
                    <a:lnTo>
                      <a:pt x="143" y="49"/>
                    </a:lnTo>
                    <a:lnTo>
                      <a:pt x="135" y="38"/>
                    </a:lnTo>
                    <a:lnTo>
                      <a:pt x="117" y="28"/>
                    </a:lnTo>
                    <a:lnTo>
                      <a:pt x="117" y="21"/>
                    </a:lnTo>
                    <a:lnTo>
                      <a:pt x="108" y="10"/>
                    </a:lnTo>
                    <a:lnTo>
                      <a:pt x="99" y="3"/>
                    </a:lnTo>
                    <a:lnTo>
                      <a:pt x="99" y="0"/>
                    </a:lnTo>
                    <a:lnTo>
                      <a:pt x="99" y="3"/>
                    </a:lnTo>
                    <a:lnTo>
                      <a:pt x="99" y="10"/>
                    </a:lnTo>
                    <a:lnTo>
                      <a:pt x="90" y="14"/>
                    </a:lnTo>
                    <a:lnTo>
                      <a:pt x="90" y="17"/>
                    </a:lnTo>
                    <a:lnTo>
                      <a:pt x="90" y="31"/>
                    </a:lnTo>
                    <a:lnTo>
                      <a:pt x="81" y="42"/>
                    </a:lnTo>
                    <a:lnTo>
                      <a:pt x="81" y="45"/>
                    </a:lnTo>
                    <a:lnTo>
                      <a:pt x="81" y="56"/>
                    </a:lnTo>
                    <a:lnTo>
                      <a:pt x="72" y="63"/>
                    </a:lnTo>
                    <a:lnTo>
                      <a:pt x="72" y="66"/>
                    </a:lnTo>
                    <a:lnTo>
                      <a:pt x="54" y="84"/>
                    </a:lnTo>
                  </a:path>
                </a:pathLst>
              </a:custGeom>
              <a:solidFill>
                <a:srgbClr val="6666FF"/>
              </a:solidFill>
              <a:ln w="9525" cap="rnd">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6" name="Freeform 167"/>
              <p:cNvSpPr>
                <a:spLocks noChangeAspect="1"/>
              </p:cNvSpPr>
              <p:nvPr/>
            </p:nvSpPr>
            <p:spPr bwMode="auto">
              <a:xfrm>
                <a:off x="3600" y="2304"/>
                <a:ext cx="109" cy="150"/>
              </a:xfrm>
              <a:custGeom>
                <a:avLst/>
                <a:gdLst>
                  <a:gd name="T0" fmla="*/ 7 w 216"/>
                  <a:gd name="T1" fmla="*/ 19 h 249"/>
                  <a:gd name="T2" fmla="*/ 7 w 216"/>
                  <a:gd name="T3" fmla="*/ 20 h 249"/>
                  <a:gd name="T4" fmla="*/ 7 w 216"/>
                  <a:gd name="T5" fmla="*/ 22 h 249"/>
                  <a:gd name="T6" fmla="*/ 6 w 216"/>
                  <a:gd name="T7" fmla="*/ 22 h 249"/>
                  <a:gd name="T8" fmla="*/ 6 w 216"/>
                  <a:gd name="T9" fmla="*/ 22 h 249"/>
                  <a:gd name="T10" fmla="*/ 5 w 216"/>
                  <a:gd name="T11" fmla="*/ 23 h 249"/>
                  <a:gd name="T12" fmla="*/ 5 w 216"/>
                  <a:gd name="T13" fmla="*/ 26 h 249"/>
                  <a:gd name="T14" fmla="*/ 4 w 216"/>
                  <a:gd name="T15" fmla="*/ 27 h 249"/>
                  <a:gd name="T16" fmla="*/ 4 w 216"/>
                  <a:gd name="T17" fmla="*/ 28 h 249"/>
                  <a:gd name="T18" fmla="*/ 3 w 216"/>
                  <a:gd name="T19" fmla="*/ 28 h 249"/>
                  <a:gd name="T20" fmla="*/ 3 w 216"/>
                  <a:gd name="T21" fmla="*/ 29 h 249"/>
                  <a:gd name="T22" fmla="*/ 3 w 216"/>
                  <a:gd name="T23" fmla="*/ 31 h 249"/>
                  <a:gd name="T24" fmla="*/ 2 w 216"/>
                  <a:gd name="T25" fmla="*/ 33 h 249"/>
                  <a:gd name="T26" fmla="*/ 2 w 216"/>
                  <a:gd name="T27" fmla="*/ 33 h 249"/>
                  <a:gd name="T28" fmla="*/ 0 w 216"/>
                  <a:gd name="T29" fmla="*/ 37 h 249"/>
                  <a:gd name="T30" fmla="*/ 0 w 216"/>
                  <a:gd name="T31" fmla="*/ 40 h 249"/>
                  <a:gd name="T32" fmla="*/ 2 w 216"/>
                  <a:gd name="T33" fmla="*/ 45 h 249"/>
                  <a:gd name="T34" fmla="*/ 4 w 216"/>
                  <a:gd name="T35" fmla="*/ 51 h 249"/>
                  <a:gd name="T36" fmla="*/ 6 w 216"/>
                  <a:gd name="T37" fmla="*/ 52 h 249"/>
                  <a:gd name="T38" fmla="*/ 8 w 216"/>
                  <a:gd name="T39" fmla="*/ 54 h 249"/>
                  <a:gd name="T40" fmla="*/ 9 w 216"/>
                  <a:gd name="T41" fmla="*/ 54 h 249"/>
                  <a:gd name="T42" fmla="*/ 11 w 216"/>
                  <a:gd name="T43" fmla="*/ 54 h 249"/>
                  <a:gd name="T44" fmla="*/ 15 w 216"/>
                  <a:gd name="T45" fmla="*/ 54 h 249"/>
                  <a:gd name="T46" fmla="*/ 18 w 216"/>
                  <a:gd name="T47" fmla="*/ 54 h 249"/>
                  <a:gd name="T48" fmla="*/ 22 w 216"/>
                  <a:gd name="T49" fmla="*/ 52 h 249"/>
                  <a:gd name="T50" fmla="*/ 24 w 216"/>
                  <a:gd name="T51" fmla="*/ 50 h 249"/>
                  <a:gd name="T52" fmla="*/ 28 w 216"/>
                  <a:gd name="T53" fmla="*/ 42 h 249"/>
                  <a:gd name="T54" fmla="*/ 28 w 216"/>
                  <a:gd name="T55" fmla="*/ 36 h 249"/>
                  <a:gd name="T56" fmla="*/ 28 w 216"/>
                  <a:gd name="T57" fmla="*/ 33 h 249"/>
                  <a:gd name="T58" fmla="*/ 28 w 216"/>
                  <a:gd name="T59" fmla="*/ 28 h 249"/>
                  <a:gd name="T60" fmla="*/ 26 w 216"/>
                  <a:gd name="T61" fmla="*/ 23 h 249"/>
                  <a:gd name="T62" fmla="*/ 26 w 216"/>
                  <a:gd name="T63" fmla="*/ 22 h 249"/>
                  <a:gd name="T64" fmla="*/ 24 w 216"/>
                  <a:gd name="T65" fmla="*/ 19 h 249"/>
                  <a:gd name="T66" fmla="*/ 22 w 216"/>
                  <a:gd name="T67" fmla="*/ 16 h 249"/>
                  <a:gd name="T68" fmla="*/ 18 w 216"/>
                  <a:gd name="T69" fmla="*/ 11 h 249"/>
                  <a:gd name="T70" fmla="*/ 17 w 216"/>
                  <a:gd name="T71" fmla="*/ 8 h 249"/>
                  <a:gd name="T72" fmla="*/ 15 w 216"/>
                  <a:gd name="T73" fmla="*/ 6 h 249"/>
                  <a:gd name="T74" fmla="*/ 15 w 216"/>
                  <a:gd name="T75" fmla="*/ 5 h 249"/>
                  <a:gd name="T76" fmla="*/ 14 w 216"/>
                  <a:gd name="T77" fmla="*/ 2 h 249"/>
                  <a:gd name="T78" fmla="*/ 13 w 216"/>
                  <a:gd name="T79" fmla="*/ 1 h 249"/>
                  <a:gd name="T80" fmla="*/ 13 w 216"/>
                  <a:gd name="T81" fmla="*/ 0 h 249"/>
                  <a:gd name="T82" fmla="*/ 13 w 216"/>
                  <a:gd name="T83" fmla="*/ 1 h 249"/>
                  <a:gd name="T84" fmla="*/ 13 w 216"/>
                  <a:gd name="T85" fmla="*/ 2 h 249"/>
                  <a:gd name="T86" fmla="*/ 12 w 216"/>
                  <a:gd name="T87" fmla="*/ 3 h 249"/>
                  <a:gd name="T88" fmla="*/ 12 w 216"/>
                  <a:gd name="T89" fmla="*/ 4 h 249"/>
                  <a:gd name="T90" fmla="*/ 12 w 216"/>
                  <a:gd name="T91" fmla="*/ 7 h 249"/>
                  <a:gd name="T92" fmla="*/ 11 w 216"/>
                  <a:gd name="T93" fmla="*/ 9 h 249"/>
                  <a:gd name="T94" fmla="*/ 11 w 216"/>
                  <a:gd name="T95" fmla="*/ 10 h 249"/>
                  <a:gd name="T96" fmla="*/ 11 w 216"/>
                  <a:gd name="T97" fmla="*/ 12 h 249"/>
                  <a:gd name="T98" fmla="*/ 9 w 216"/>
                  <a:gd name="T99" fmla="*/ 14 h 249"/>
                  <a:gd name="T100" fmla="*/ 9 w 216"/>
                  <a:gd name="T101" fmla="*/ 14 h 249"/>
                  <a:gd name="T102" fmla="*/ 7 w 216"/>
                  <a:gd name="T103" fmla="*/ 19 h 2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 h="249">
                    <a:moveTo>
                      <a:pt x="54" y="84"/>
                    </a:moveTo>
                    <a:lnTo>
                      <a:pt x="54" y="91"/>
                    </a:lnTo>
                    <a:lnTo>
                      <a:pt x="54" y="98"/>
                    </a:lnTo>
                    <a:lnTo>
                      <a:pt x="45" y="101"/>
                    </a:lnTo>
                    <a:lnTo>
                      <a:pt x="36" y="108"/>
                    </a:lnTo>
                    <a:lnTo>
                      <a:pt x="36" y="119"/>
                    </a:lnTo>
                    <a:lnTo>
                      <a:pt x="27" y="122"/>
                    </a:lnTo>
                    <a:lnTo>
                      <a:pt x="27" y="126"/>
                    </a:lnTo>
                    <a:lnTo>
                      <a:pt x="18" y="129"/>
                    </a:lnTo>
                    <a:lnTo>
                      <a:pt x="18" y="133"/>
                    </a:lnTo>
                    <a:lnTo>
                      <a:pt x="18" y="140"/>
                    </a:lnTo>
                    <a:lnTo>
                      <a:pt x="9" y="147"/>
                    </a:lnTo>
                    <a:lnTo>
                      <a:pt x="9" y="150"/>
                    </a:lnTo>
                    <a:lnTo>
                      <a:pt x="0" y="168"/>
                    </a:lnTo>
                    <a:lnTo>
                      <a:pt x="0" y="182"/>
                    </a:lnTo>
                    <a:lnTo>
                      <a:pt x="9" y="206"/>
                    </a:lnTo>
                    <a:lnTo>
                      <a:pt x="27" y="234"/>
                    </a:lnTo>
                    <a:lnTo>
                      <a:pt x="45" y="241"/>
                    </a:lnTo>
                    <a:lnTo>
                      <a:pt x="63" y="245"/>
                    </a:lnTo>
                    <a:lnTo>
                      <a:pt x="72" y="248"/>
                    </a:lnTo>
                    <a:lnTo>
                      <a:pt x="81" y="248"/>
                    </a:lnTo>
                    <a:lnTo>
                      <a:pt x="117" y="248"/>
                    </a:lnTo>
                    <a:lnTo>
                      <a:pt x="143" y="248"/>
                    </a:lnTo>
                    <a:lnTo>
                      <a:pt x="170" y="241"/>
                    </a:lnTo>
                    <a:lnTo>
                      <a:pt x="188" y="227"/>
                    </a:lnTo>
                    <a:lnTo>
                      <a:pt x="215" y="192"/>
                    </a:lnTo>
                    <a:lnTo>
                      <a:pt x="215" y="164"/>
                    </a:lnTo>
                    <a:lnTo>
                      <a:pt x="215" y="147"/>
                    </a:lnTo>
                    <a:lnTo>
                      <a:pt x="215" y="129"/>
                    </a:lnTo>
                    <a:lnTo>
                      <a:pt x="206" y="108"/>
                    </a:lnTo>
                    <a:lnTo>
                      <a:pt x="206" y="98"/>
                    </a:lnTo>
                    <a:lnTo>
                      <a:pt x="188" y="87"/>
                    </a:lnTo>
                    <a:lnTo>
                      <a:pt x="170" y="73"/>
                    </a:lnTo>
                    <a:lnTo>
                      <a:pt x="143" y="49"/>
                    </a:lnTo>
                    <a:lnTo>
                      <a:pt x="135" y="38"/>
                    </a:lnTo>
                    <a:lnTo>
                      <a:pt x="117" y="28"/>
                    </a:lnTo>
                    <a:lnTo>
                      <a:pt x="117" y="21"/>
                    </a:lnTo>
                    <a:lnTo>
                      <a:pt x="108" y="10"/>
                    </a:lnTo>
                    <a:lnTo>
                      <a:pt x="99" y="3"/>
                    </a:lnTo>
                    <a:lnTo>
                      <a:pt x="99" y="0"/>
                    </a:lnTo>
                    <a:lnTo>
                      <a:pt x="99" y="3"/>
                    </a:lnTo>
                    <a:lnTo>
                      <a:pt x="99" y="10"/>
                    </a:lnTo>
                    <a:lnTo>
                      <a:pt x="90" y="14"/>
                    </a:lnTo>
                    <a:lnTo>
                      <a:pt x="90" y="17"/>
                    </a:lnTo>
                    <a:lnTo>
                      <a:pt x="90" y="31"/>
                    </a:lnTo>
                    <a:lnTo>
                      <a:pt x="81" y="42"/>
                    </a:lnTo>
                    <a:lnTo>
                      <a:pt x="81" y="45"/>
                    </a:lnTo>
                    <a:lnTo>
                      <a:pt x="81" y="56"/>
                    </a:lnTo>
                    <a:lnTo>
                      <a:pt x="72" y="63"/>
                    </a:lnTo>
                    <a:lnTo>
                      <a:pt x="72" y="66"/>
                    </a:lnTo>
                    <a:lnTo>
                      <a:pt x="54" y="84"/>
                    </a:lnTo>
                  </a:path>
                </a:pathLst>
              </a:custGeom>
              <a:solidFill>
                <a:srgbClr val="6666FF"/>
              </a:solidFill>
              <a:ln w="9525" cap="rnd">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578728" name="Group 168"/>
          <p:cNvGrpSpPr>
            <a:grpSpLocks/>
          </p:cNvGrpSpPr>
          <p:nvPr/>
        </p:nvGrpSpPr>
        <p:grpSpPr bwMode="auto">
          <a:xfrm>
            <a:off x="228600" y="4191000"/>
            <a:ext cx="8686800" cy="2444750"/>
            <a:chOff x="240" y="2784"/>
            <a:chExt cx="5472" cy="1540"/>
          </a:xfrm>
        </p:grpSpPr>
        <p:sp>
          <p:nvSpPr>
            <p:cNvPr id="20485" name="Rectangle 169"/>
            <p:cNvSpPr>
              <a:spLocks noChangeArrowheads="1"/>
            </p:cNvSpPr>
            <p:nvPr/>
          </p:nvSpPr>
          <p:spPr bwMode="auto">
            <a:xfrm>
              <a:off x="240" y="2784"/>
              <a:ext cx="532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7475">
                <a:spcBef>
                  <a:spcPct val="20000"/>
                </a:spcBef>
                <a:buFont typeface="Arial" charset="0"/>
                <a:buChar char="•"/>
                <a:tabLst>
                  <a:tab pos="8455025" algn="l"/>
                  <a:tab pos="8624888" algn="l"/>
                </a:tabLst>
                <a:defRPr sz="3200">
                  <a:solidFill>
                    <a:schemeClr val="tx1"/>
                  </a:solidFill>
                  <a:latin typeface="Calibri" pitchFamily="34" charset="0"/>
                </a:defRPr>
              </a:lvl1pPr>
              <a:lvl2pPr marL="742950" indent="-285750">
                <a:spcBef>
                  <a:spcPct val="20000"/>
                </a:spcBef>
                <a:buFont typeface="Arial" charset="0"/>
                <a:buChar char="–"/>
                <a:tabLst>
                  <a:tab pos="8455025" algn="l"/>
                  <a:tab pos="8624888" algn="l"/>
                </a:tabLst>
                <a:defRPr sz="2800">
                  <a:solidFill>
                    <a:schemeClr val="tx1"/>
                  </a:solidFill>
                  <a:latin typeface="Calibri" pitchFamily="34" charset="0"/>
                </a:defRPr>
              </a:lvl2pPr>
              <a:lvl3pPr marL="1143000" indent="-228600">
                <a:spcBef>
                  <a:spcPct val="20000"/>
                </a:spcBef>
                <a:buFont typeface="Arial" charset="0"/>
                <a:buChar char="•"/>
                <a:tabLst>
                  <a:tab pos="8455025" algn="l"/>
                  <a:tab pos="8624888" algn="l"/>
                </a:tabLst>
                <a:defRPr sz="2400">
                  <a:solidFill>
                    <a:schemeClr val="tx1"/>
                  </a:solidFill>
                  <a:latin typeface="Calibri" pitchFamily="34" charset="0"/>
                </a:defRPr>
              </a:lvl3pPr>
              <a:lvl4pPr marL="1600200" indent="-228600">
                <a:spcBef>
                  <a:spcPct val="20000"/>
                </a:spcBef>
                <a:buFont typeface="Arial" charset="0"/>
                <a:buChar char="–"/>
                <a:tabLst>
                  <a:tab pos="8455025" algn="l"/>
                  <a:tab pos="8624888" algn="l"/>
                </a:tabLst>
                <a:defRPr sz="2000">
                  <a:solidFill>
                    <a:schemeClr val="tx1"/>
                  </a:solidFill>
                  <a:latin typeface="Calibri" pitchFamily="34" charset="0"/>
                </a:defRPr>
              </a:lvl4pPr>
              <a:lvl5pPr marL="2057400" indent="-228600">
                <a:spcBef>
                  <a:spcPct val="20000"/>
                </a:spcBef>
                <a:buFont typeface="Arial" charset="0"/>
                <a:buChar char="»"/>
                <a:tabLst>
                  <a:tab pos="8455025" algn="l"/>
                  <a:tab pos="862488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8455025" algn="l"/>
                  <a:tab pos="862488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8455025" algn="l"/>
                  <a:tab pos="862488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8455025" algn="l"/>
                  <a:tab pos="862488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8455025" algn="l"/>
                  <a:tab pos="8624888" algn="l"/>
                </a:tabLst>
                <a:defRPr sz="2000">
                  <a:solidFill>
                    <a:schemeClr val="tx1"/>
                  </a:solidFill>
                  <a:latin typeface="Calibri" pitchFamily="34" charset="0"/>
                </a:defRPr>
              </a:lvl9pPr>
            </a:lstStyle>
            <a:p>
              <a:pPr algn="ctr">
                <a:spcBef>
                  <a:spcPct val="0"/>
                </a:spcBef>
                <a:buFontTx/>
                <a:buNone/>
              </a:pPr>
              <a:r>
                <a:rPr lang="en-US" altLang="en-US">
                  <a:solidFill>
                    <a:srgbClr val="287850"/>
                  </a:solidFill>
                  <a:latin typeface="Arial" charset="0"/>
                </a:rPr>
                <a:t>Five Types Drift / Deposition Aids:</a:t>
              </a:r>
            </a:p>
          </p:txBody>
        </p:sp>
        <p:sp>
          <p:nvSpPr>
            <p:cNvPr id="20486" name="Rectangle 170"/>
            <p:cNvSpPr>
              <a:spLocks noChangeArrowheads="1"/>
            </p:cNvSpPr>
            <p:nvPr/>
          </p:nvSpPr>
          <p:spPr bwMode="auto">
            <a:xfrm>
              <a:off x="576" y="3216"/>
              <a:ext cx="2400" cy="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Clr>
                  <a:srgbClr val="287850"/>
                </a:buClr>
                <a:buSzPct val="70000"/>
                <a:buFont typeface="Monotype Sorts" charset="2"/>
                <a:buChar char="n"/>
              </a:pPr>
              <a:r>
                <a:rPr kumimoji="1" lang="en-US" altLang="en-US" sz="2800" b="0">
                  <a:latin typeface="Arial" charset="0"/>
                </a:rPr>
                <a:t>Polymeric</a:t>
              </a:r>
            </a:p>
            <a:p>
              <a:pPr lvl="1">
                <a:buClr>
                  <a:srgbClr val="287850"/>
                </a:buClr>
                <a:buFontTx/>
                <a:buNone/>
              </a:pPr>
              <a:r>
                <a:rPr kumimoji="1" lang="en-US" altLang="en-US" sz="2400" b="0">
                  <a:latin typeface="Arial" charset="0"/>
                </a:rPr>
                <a:t>1) Polyacrylamide</a:t>
              </a:r>
            </a:p>
            <a:p>
              <a:pPr lvl="1">
                <a:buClr>
                  <a:srgbClr val="287850"/>
                </a:buClr>
                <a:buFontTx/>
                <a:buNone/>
              </a:pPr>
              <a:r>
                <a:rPr kumimoji="1" lang="en-US" altLang="en-US" sz="2400" b="0">
                  <a:latin typeface="Arial" charset="0"/>
                </a:rPr>
                <a:t>2) Starch-based (guar)</a:t>
              </a:r>
            </a:p>
            <a:p>
              <a:pPr lvl="1">
                <a:buClr>
                  <a:srgbClr val="287850"/>
                </a:buClr>
                <a:buFontTx/>
                <a:buNone/>
              </a:pPr>
              <a:r>
                <a:rPr kumimoji="1" lang="en-US" altLang="en-US" sz="2400" b="0">
                  <a:latin typeface="Arial" charset="0"/>
                </a:rPr>
                <a:t>3) Cellulose (EHEC)</a:t>
              </a:r>
            </a:p>
          </p:txBody>
        </p:sp>
        <p:sp>
          <p:nvSpPr>
            <p:cNvPr id="20487" name="Rectangle 171"/>
            <p:cNvSpPr>
              <a:spLocks noChangeArrowheads="1"/>
            </p:cNvSpPr>
            <p:nvPr/>
          </p:nvSpPr>
          <p:spPr bwMode="auto">
            <a:xfrm>
              <a:off x="3072" y="3216"/>
              <a:ext cx="2640" cy="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Clr>
                  <a:srgbClr val="287850"/>
                </a:buClr>
                <a:buSzPct val="70000"/>
                <a:buFont typeface="Monotype Sorts" charset="2"/>
                <a:buChar char="n"/>
              </a:pPr>
              <a:r>
                <a:rPr kumimoji="1" lang="en-US" altLang="en-US" sz="2800" b="0">
                  <a:latin typeface="Arial" charset="0"/>
                </a:rPr>
                <a:t>Non-Polymeric</a:t>
              </a:r>
            </a:p>
            <a:p>
              <a:pPr lvl="1">
                <a:buClr>
                  <a:srgbClr val="287850"/>
                </a:buClr>
                <a:buFontTx/>
                <a:buNone/>
              </a:pPr>
              <a:r>
                <a:rPr kumimoji="1" lang="en-US" altLang="en-US" sz="2400" b="0">
                  <a:latin typeface="Arial" charset="0"/>
                </a:rPr>
                <a:t>4) Lecithin-based</a:t>
              </a:r>
            </a:p>
            <a:p>
              <a:pPr lvl="1">
                <a:buClr>
                  <a:srgbClr val="287850"/>
                </a:buClr>
                <a:buFontTx/>
                <a:buNone/>
              </a:pPr>
              <a:r>
                <a:rPr kumimoji="1" lang="en-US" altLang="en-US" sz="2400" b="0">
                  <a:latin typeface="Arial" charset="0"/>
                </a:rPr>
                <a:t>5) Evaporation retardants</a:t>
              </a:r>
            </a:p>
          </p:txBody>
        </p:sp>
      </p:gr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2"/>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5000"/>
                                  </p:stCondLst>
                                  <p:childTnLst>
                                    <p:set>
                                      <p:cBhvr>
                                        <p:cTn id="6" dur="1" fill="hold">
                                          <p:stCondLst>
                                            <p:cond delay="0"/>
                                          </p:stCondLst>
                                        </p:cTn>
                                        <p:tgtEl>
                                          <p:spTgt spid="578728"/>
                                        </p:tgtEl>
                                        <p:attrNameLst>
                                          <p:attrName>style.visibility</p:attrName>
                                        </p:attrNameLst>
                                      </p:cBhvr>
                                      <p:to>
                                        <p:strVal val="visible"/>
                                      </p:to>
                                    </p:set>
                                    <p:animEffect transition="in" filter="box(out)">
                                      <p:cBhvr>
                                        <p:cTn id="7" dur="500"/>
                                        <p:tgtEl>
                                          <p:spTgt spid="5787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981"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171"/>
          <p:cNvGrpSpPr>
            <a:grpSpLocks/>
          </p:cNvGrpSpPr>
          <p:nvPr/>
        </p:nvGrpSpPr>
        <p:grpSpPr bwMode="auto">
          <a:xfrm>
            <a:off x="228600" y="846138"/>
            <a:ext cx="9144000" cy="5935662"/>
            <a:chOff x="144" y="336"/>
            <a:chExt cx="5760" cy="3739"/>
          </a:xfrm>
        </p:grpSpPr>
        <p:pic>
          <p:nvPicPr>
            <p:cNvPr id="307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0" y="2203"/>
              <a:ext cx="4224" cy="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Line 3"/>
            <p:cNvSpPr>
              <a:spLocks noChangeShapeType="1"/>
            </p:cNvSpPr>
            <p:nvPr/>
          </p:nvSpPr>
          <p:spPr bwMode="auto">
            <a:xfrm>
              <a:off x="4380" y="809"/>
              <a:ext cx="324" cy="1"/>
            </a:xfrm>
            <a:prstGeom prst="line">
              <a:avLst/>
            </a:prstGeom>
            <a:noFill/>
            <a:ln w="762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078" name="Group 4"/>
            <p:cNvGrpSpPr>
              <a:grpSpLocks/>
            </p:cNvGrpSpPr>
            <p:nvPr/>
          </p:nvGrpSpPr>
          <p:grpSpPr bwMode="auto">
            <a:xfrm>
              <a:off x="3244" y="473"/>
              <a:ext cx="1220" cy="634"/>
              <a:chOff x="4253" y="482"/>
              <a:chExt cx="1300" cy="676"/>
            </a:xfrm>
          </p:grpSpPr>
          <p:sp>
            <p:nvSpPr>
              <p:cNvPr id="3242" name="AutoShape 5"/>
              <p:cNvSpPr>
                <a:spLocks noChangeArrowheads="1"/>
              </p:cNvSpPr>
              <p:nvPr/>
            </p:nvSpPr>
            <p:spPr bwMode="auto">
              <a:xfrm>
                <a:off x="4298" y="482"/>
                <a:ext cx="1255" cy="676"/>
              </a:xfrm>
              <a:prstGeom prst="roundRect">
                <a:avLst>
                  <a:gd name="adj" fmla="val 12477"/>
                </a:avLst>
              </a:prstGeom>
              <a:gradFill rotWithShape="0">
                <a:gsLst>
                  <a:gs pos="0">
                    <a:srgbClr val="919191"/>
                  </a:gs>
                  <a:gs pos="100000">
                    <a:srgbClr val="9C9C9C"/>
                  </a:gs>
                </a:gsLst>
                <a:path path="rect">
                  <a:fillToRect l="100000" t="100000"/>
                </a:path>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3243" name="Oval 6"/>
              <p:cNvSpPr>
                <a:spLocks noChangeArrowheads="1"/>
              </p:cNvSpPr>
              <p:nvPr/>
            </p:nvSpPr>
            <p:spPr bwMode="auto">
              <a:xfrm>
                <a:off x="4253" y="482"/>
                <a:ext cx="90" cy="676"/>
              </a:xfrm>
              <a:prstGeom prst="ellipse">
                <a:avLst/>
              </a:prstGeom>
              <a:gradFill rotWithShape="0">
                <a:gsLst>
                  <a:gs pos="0">
                    <a:srgbClr val="B9B9B9"/>
                  </a:gs>
                  <a:gs pos="100000">
                    <a:srgbClr val="CECECE"/>
                  </a:gs>
                </a:gsLst>
                <a:lin ang="18900000" scaled="1"/>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grpSp>
        <p:sp>
          <p:nvSpPr>
            <p:cNvPr id="3079" name="Line 7"/>
            <p:cNvSpPr>
              <a:spLocks noChangeShapeType="1"/>
            </p:cNvSpPr>
            <p:nvPr/>
          </p:nvSpPr>
          <p:spPr bwMode="auto">
            <a:xfrm flipV="1">
              <a:off x="2640" y="1434"/>
              <a:ext cx="2640" cy="1"/>
            </a:xfrm>
            <a:prstGeom prst="line">
              <a:avLst/>
            </a:prstGeom>
            <a:noFill/>
            <a:ln w="762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0" name="Line 8"/>
            <p:cNvSpPr>
              <a:spLocks noChangeShapeType="1"/>
            </p:cNvSpPr>
            <p:nvPr/>
          </p:nvSpPr>
          <p:spPr bwMode="auto">
            <a:xfrm>
              <a:off x="4704" y="811"/>
              <a:ext cx="1" cy="616"/>
            </a:xfrm>
            <a:prstGeom prst="line">
              <a:avLst/>
            </a:prstGeom>
            <a:noFill/>
            <a:ln w="762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Rectangle 9"/>
            <p:cNvSpPr>
              <a:spLocks noChangeArrowheads="1"/>
            </p:cNvSpPr>
            <p:nvPr/>
          </p:nvSpPr>
          <p:spPr bwMode="auto">
            <a:xfrm>
              <a:off x="144" y="336"/>
              <a:ext cx="2239" cy="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122" tIns="43061" rIns="86122" bIns="43061"/>
            <a:lstStyle>
              <a:lvl1pPr marL="457200" indent="-457200" defTabSz="855663">
                <a:spcBef>
                  <a:spcPct val="20000"/>
                </a:spcBef>
                <a:buFont typeface="Arial" charset="0"/>
                <a:buChar char="•"/>
                <a:defRPr sz="3200">
                  <a:solidFill>
                    <a:schemeClr val="tx1"/>
                  </a:solidFill>
                  <a:latin typeface="Calibri" pitchFamily="34" charset="0"/>
                </a:defRPr>
              </a:lvl1pPr>
              <a:lvl2pPr marL="885825" indent="-457200" defTabSz="855663">
                <a:spcBef>
                  <a:spcPct val="20000"/>
                </a:spcBef>
                <a:buFont typeface="Arial" charset="0"/>
                <a:buChar char="–"/>
                <a:defRPr sz="2800">
                  <a:solidFill>
                    <a:schemeClr val="tx1"/>
                  </a:solidFill>
                  <a:latin typeface="Calibri" pitchFamily="34" charset="0"/>
                </a:defRPr>
              </a:lvl2pPr>
              <a:lvl3pPr marL="1143000" indent="-228600" defTabSz="855663">
                <a:spcBef>
                  <a:spcPct val="20000"/>
                </a:spcBef>
                <a:buFont typeface="Arial" charset="0"/>
                <a:buChar char="•"/>
                <a:defRPr sz="2400">
                  <a:solidFill>
                    <a:schemeClr val="tx1"/>
                  </a:solidFill>
                  <a:latin typeface="Calibri" pitchFamily="34" charset="0"/>
                </a:defRPr>
              </a:lvl3pPr>
              <a:lvl4pPr marL="1600200" indent="-228600" defTabSz="855663">
                <a:spcBef>
                  <a:spcPct val="20000"/>
                </a:spcBef>
                <a:buFont typeface="Arial" charset="0"/>
                <a:buChar char="–"/>
                <a:defRPr sz="2000">
                  <a:solidFill>
                    <a:schemeClr val="tx1"/>
                  </a:solidFill>
                  <a:latin typeface="Calibri" pitchFamily="34" charset="0"/>
                </a:defRPr>
              </a:lvl4pPr>
              <a:lvl5pPr marL="2057400" indent="-228600" defTabSz="855663">
                <a:spcBef>
                  <a:spcPct val="20000"/>
                </a:spcBef>
                <a:buFont typeface="Arial" charset="0"/>
                <a:buChar char="»"/>
                <a:defRPr sz="2000">
                  <a:solidFill>
                    <a:schemeClr val="tx1"/>
                  </a:solidFill>
                  <a:latin typeface="Calibri" pitchFamily="34" charset="0"/>
                </a:defRPr>
              </a:lvl5pPr>
              <a:lvl6pPr marL="2514600" indent="-228600" defTabSz="85566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5566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5566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5566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15000"/>
                </a:spcBef>
                <a:buFontTx/>
                <a:buNone/>
              </a:pPr>
              <a:r>
                <a:rPr lang="en-US" altLang="en-US" sz="2000">
                  <a:latin typeface="Arial" charset="0"/>
                </a:rPr>
                <a:t>Formulation/Spray Tank</a:t>
              </a:r>
            </a:p>
            <a:p>
              <a:pPr lvl="1">
                <a:lnSpc>
                  <a:spcPct val="90000"/>
                </a:lnSpc>
                <a:spcBef>
                  <a:spcPct val="15000"/>
                </a:spcBef>
                <a:buFontTx/>
                <a:buChar char="–"/>
              </a:pPr>
              <a:r>
                <a:rPr lang="en-US" altLang="en-US" sz="1700">
                  <a:latin typeface="Arial" charset="0"/>
                </a:rPr>
                <a:t>Compatibility</a:t>
              </a:r>
            </a:p>
            <a:p>
              <a:pPr lvl="1">
                <a:lnSpc>
                  <a:spcPct val="90000"/>
                </a:lnSpc>
                <a:spcBef>
                  <a:spcPct val="15000"/>
                </a:spcBef>
                <a:buFontTx/>
                <a:buChar char="–"/>
              </a:pPr>
              <a:r>
                <a:rPr lang="en-US" altLang="en-US" sz="1700">
                  <a:latin typeface="Arial" charset="0"/>
                </a:rPr>
                <a:t>Solubility</a:t>
              </a:r>
            </a:p>
            <a:p>
              <a:pPr lvl="1">
                <a:lnSpc>
                  <a:spcPct val="90000"/>
                </a:lnSpc>
                <a:spcBef>
                  <a:spcPct val="15000"/>
                </a:spcBef>
                <a:buFontTx/>
                <a:buChar char="–"/>
              </a:pPr>
              <a:r>
                <a:rPr lang="en-US" altLang="en-US" sz="1700">
                  <a:latin typeface="Arial" charset="0"/>
                </a:rPr>
                <a:t>Stability</a:t>
              </a:r>
            </a:p>
            <a:p>
              <a:pPr lvl="1">
                <a:lnSpc>
                  <a:spcPct val="90000"/>
                </a:lnSpc>
                <a:spcBef>
                  <a:spcPct val="15000"/>
                </a:spcBef>
                <a:buFontTx/>
                <a:buChar char="–"/>
              </a:pPr>
              <a:r>
                <a:rPr lang="en-US" altLang="en-US" sz="1700">
                  <a:latin typeface="Arial" charset="0"/>
                </a:rPr>
                <a:t>Foaming</a:t>
              </a:r>
            </a:p>
            <a:p>
              <a:pPr lvl="1">
                <a:lnSpc>
                  <a:spcPct val="90000"/>
                </a:lnSpc>
                <a:spcBef>
                  <a:spcPct val="15000"/>
                </a:spcBef>
                <a:buFontTx/>
                <a:buChar char="–"/>
              </a:pPr>
              <a:r>
                <a:rPr lang="en-US" altLang="en-US" sz="1700">
                  <a:latin typeface="Arial" charset="0"/>
                </a:rPr>
                <a:t>Safety</a:t>
              </a:r>
            </a:p>
            <a:p>
              <a:pPr>
                <a:lnSpc>
                  <a:spcPct val="90000"/>
                </a:lnSpc>
                <a:spcBef>
                  <a:spcPct val="15000"/>
                </a:spcBef>
                <a:buFontTx/>
                <a:buNone/>
              </a:pPr>
              <a:r>
                <a:rPr lang="en-US" altLang="en-US" sz="2000">
                  <a:latin typeface="Arial" charset="0"/>
                </a:rPr>
                <a:t>Atomization</a:t>
              </a:r>
            </a:p>
            <a:p>
              <a:pPr lvl="1">
                <a:lnSpc>
                  <a:spcPct val="90000"/>
                </a:lnSpc>
                <a:spcBef>
                  <a:spcPct val="15000"/>
                </a:spcBef>
                <a:buFontTx/>
                <a:buChar char="–"/>
              </a:pPr>
              <a:r>
                <a:rPr lang="en-US" altLang="en-US" sz="1700">
                  <a:latin typeface="Arial" charset="0"/>
                </a:rPr>
                <a:t>Droplet Size</a:t>
              </a:r>
            </a:p>
            <a:p>
              <a:pPr lvl="1">
                <a:lnSpc>
                  <a:spcPct val="90000"/>
                </a:lnSpc>
                <a:spcBef>
                  <a:spcPct val="15000"/>
                </a:spcBef>
                <a:buFontTx/>
                <a:buChar char="–"/>
              </a:pPr>
              <a:r>
                <a:rPr lang="en-US" altLang="en-US" sz="1700">
                  <a:latin typeface="Arial" charset="0"/>
                </a:rPr>
                <a:t>Evaporation</a:t>
              </a:r>
            </a:p>
            <a:p>
              <a:pPr>
                <a:lnSpc>
                  <a:spcPct val="90000"/>
                </a:lnSpc>
                <a:spcBef>
                  <a:spcPct val="15000"/>
                </a:spcBef>
                <a:buFontTx/>
                <a:buNone/>
              </a:pPr>
              <a:r>
                <a:rPr lang="en-US" altLang="en-US" sz="2000">
                  <a:latin typeface="Arial" charset="0"/>
                </a:rPr>
                <a:t>Deposition</a:t>
              </a:r>
            </a:p>
            <a:p>
              <a:pPr lvl="1">
                <a:lnSpc>
                  <a:spcPct val="90000"/>
                </a:lnSpc>
                <a:spcBef>
                  <a:spcPct val="15000"/>
                </a:spcBef>
                <a:buFontTx/>
                <a:buChar char="–"/>
              </a:pPr>
              <a:r>
                <a:rPr lang="en-US" altLang="en-US" sz="1700">
                  <a:latin typeface="Arial" charset="0"/>
                </a:rPr>
                <a:t>Reflection</a:t>
              </a:r>
            </a:p>
            <a:p>
              <a:pPr lvl="1">
                <a:lnSpc>
                  <a:spcPct val="90000"/>
                </a:lnSpc>
                <a:spcBef>
                  <a:spcPct val="15000"/>
                </a:spcBef>
                <a:buFontTx/>
                <a:buChar char="–"/>
              </a:pPr>
              <a:r>
                <a:rPr lang="en-US" altLang="en-US" sz="1700">
                  <a:latin typeface="Arial" charset="0"/>
                </a:rPr>
                <a:t>Adhesion</a:t>
              </a:r>
            </a:p>
            <a:p>
              <a:pPr>
                <a:lnSpc>
                  <a:spcPct val="90000"/>
                </a:lnSpc>
                <a:spcBef>
                  <a:spcPct val="15000"/>
                </a:spcBef>
                <a:buFontTx/>
                <a:buNone/>
              </a:pPr>
              <a:r>
                <a:rPr lang="en-US" altLang="en-US" sz="2000">
                  <a:latin typeface="Arial" charset="0"/>
                </a:rPr>
                <a:t>Form of Spray Deposit </a:t>
              </a:r>
            </a:p>
            <a:p>
              <a:pPr lvl="1">
                <a:lnSpc>
                  <a:spcPct val="90000"/>
                </a:lnSpc>
                <a:spcBef>
                  <a:spcPct val="15000"/>
                </a:spcBef>
                <a:buFontTx/>
                <a:buChar char="–"/>
              </a:pPr>
              <a:r>
                <a:rPr lang="en-US" altLang="en-US" sz="1700">
                  <a:latin typeface="Arial" charset="0"/>
                </a:rPr>
                <a:t>Spreading/Wetting</a:t>
              </a:r>
            </a:p>
            <a:p>
              <a:pPr lvl="1">
                <a:lnSpc>
                  <a:spcPct val="90000"/>
                </a:lnSpc>
                <a:spcBef>
                  <a:spcPct val="15000"/>
                </a:spcBef>
                <a:buFontTx/>
                <a:buChar char="–"/>
              </a:pPr>
              <a:r>
                <a:rPr lang="en-US" altLang="en-US" sz="1700">
                  <a:latin typeface="Arial" charset="0"/>
                </a:rPr>
                <a:t>Physical Form</a:t>
              </a:r>
            </a:p>
            <a:p>
              <a:pPr>
                <a:lnSpc>
                  <a:spcPct val="90000"/>
                </a:lnSpc>
                <a:spcBef>
                  <a:spcPct val="15000"/>
                </a:spcBef>
                <a:buFontTx/>
                <a:buNone/>
              </a:pPr>
              <a:r>
                <a:rPr lang="en-US" altLang="en-US" sz="2000">
                  <a:latin typeface="Arial" charset="0"/>
                </a:rPr>
                <a:t>Penetration/Uptake</a:t>
              </a:r>
            </a:p>
            <a:p>
              <a:pPr lvl="1">
                <a:lnSpc>
                  <a:spcPct val="90000"/>
                </a:lnSpc>
                <a:spcBef>
                  <a:spcPct val="15000"/>
                </a:spcBef>
                <a:buFontTx/>
                <a:buChar char="–"/>
              </a:pPr>
              <a:r>
                <a:rPr lang="en-US" altLang="en-US" sz="1700">
                  <a:latin typeface="Arial" charset="0"/>
                </a:rPr>
                <a:t>Hydrophilic</a:t>
              </a:r>
            </a:p>
            <a:p>
              <a:pPr lvl="1">
                <a:lnSpc>
                  <a:spcPct val="90000"/>
                </a:lnSpc>
                <a:spcBef>
                  <a:spcPct val="15000"/>
                </a:spcBef>
                <a:buFontTx/>
                <a:buChar char="–"/>
              </a:pPr>
              <a:r>
                <a:rPr lang="en-US" altLang="en-US" sz="1700">
                  <a:latin typeface="Arial" charset="0"/>
                </a:rPr>
                <a:t>Lipophilic</a:t>
              </a:r>
            </a:p>
            <a:p>
              <a:pPr lvl="1">
                <a:lnSpc>
                  <a:spcPct val="90000"/>
                </a:lnSpc>
                <a:spcBef>
                  <a:spcPct val="15000"/>
                </a:spcBef>
                <a:buFontTx/>
                <a:buChar char="–"/>
              </a:pPr>
              <a:r>
                <a:rPr lang="en-US" altLang="en-US" sz="1700">
                  <a:latin typeface="Arial" charset="0"/>
                </a:rPr>
                <a:t>Stomata</a:t>
              </a:r>
            </a:p>
            <a:p>
              <a:pPr>
                <a:lnSpc>
                  <a:spcPct val="90000"/>
                </a:lnSpc>
                <a:spcBef>
                  <a:spcPct val="15000"/>
                </a:spcBef>
                <a:buFontTx/>
                <a:buNone/>
              </a:pPr>
              <a:r>
                <a:rPr lang="en-US" altLang="en-US" sz="2000">
                  <a:latin typeface="Arial" charset="0"/>
                </a:rPr>
                <a:t>Translocation?</a:t>
              </a:r>
            </a:p>
            <a:p>
              <a:pPr lvl="1">
                <a:lnSpc>
                  <a:spcPct val="90000"/>
                </a:lnSpc>
                <a:spcBef>
                  <a:spcPct val="15000"/>
                </a:spcBef>
                <a:buFontTx/>
                <a:buNone/>
              </a:pPr>
              <a:endParaRPr lang="en-US" altLang="en-US" sz="1900">
                <a:latin typeface="Arial" charset="0"/>
              </a:endParaRPr>
            </a:p>
            <a:p>
              <a:pPr>
                <a:lnSpc>
                  <a:spcPct val="90000"/>
                </a:lnSpc>
                <a:spcBef>
                  <a:spcPct val="15000"/>
                </a:spcBef>
                <a:buFontTx/>
                <a:buNone/>
              </a:pPr>
              <a:endParaRPr lang="en-US" altLang="en-US" sz="1900">
                <a:latin typeface="Arial" charset="0"/>
              </a:endParaRPr>
            </a:p>
          </p:txBody>
        </p:sp>
        <p:grpSp>
          <p:nvGrpSpPr>
            <p:cNvPr id="3082" name="Group 10"/>
            <p:cNvGrpSpPr>
              <a:grpSpLocks/>
            </p:cNvGrpSpPr>
            <p:nvPr/>
          </p:nvGrpSpPr>
          <p:grpSpPr bwMode="auto">
            <a:xfrm>
              <a:off x="2496" y="1435"/>
              <a:ext cx="288" cy="368"/>
              <a:chOff x="3425" y="1608"/>
              <a:chExt cx="508" cy="594"/>
            </a:xfrm>
          </p:grpSpPr>
          <p:sp>
            <p:nvSpPr>
              <p:cNvPr id="3240" name="AutoShape 11"/>
              <p:cNvSpPr>
                <a:spLocks noChangeArrowheads="1"/>
              </p:cNvSpPr>
              <p:nvPr/>
            </p:nvSpPr>
            <p:spPr bwMode="auto">
              <a:xfrm>
                <a:off x="3425" y="1862"/>
                <a:ext cx="508" cy="340"/>
              </a:xfrm>
              <a:prstGeom prst="triangle">
                <a:avLst>
                  <a:gd name="adj" fmla="val 49977"/>
                </a:avLst>
              </a:prstGeom>
              <a:gradFill rotWithShape="0">
                <a:gsLst>
                  <a:gs pos="0">
                    <a:srgbClr val="919191"/>
                  </a:gs>
                  <a:gs pos="100000">
                    <a:srgbClr val="828282"/>
                  </a:gs>
                </a:gsLst>
                <a:lin ang="2700000" scaled="1"/>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3241" name="Line 12"/>
              <p:cNvSpPr>
                <a:spLocks noChangeShapeType="1"/>
              </p:cNvSpPr>
              <p:nvPr/>
            </p:nvSpPr>
            <p:spPr bwMode="auto">
              <a:xfrm>
                <a:off x="3685" y="1608"/>
                <a:ext cx="0" cy="310"/>
              </a:xfrm>
              <a:prstGeom prst="line">
                <a:avLst/>
              </a:prstGeom>
              <a:noFill/>
              <a:ln w="508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083" name="Group 13"/>
            <p:cNvGrpSpPr>
              <a:grpSpLocks/>
            </p:cNvGrpSpPr>
            <p:nvPr/>
          </p:nvGrpSpPr>
          <p:grpSpPr bwMode="auto">
            <a:xfrm>
              <a:off x="3408" y="1435"/>
              <a:ext cx="288" cy="368"/>
              <a:chOff x="3425" y="1608"/>
              <a:chExt cx="508" cy="594"/>
            </a:xfrm>
          </p:grpSpPr>
          <p:sp>
            <p:nvSpPr>
              <p:cNvPr id="3238" name="AutoShape 14"/>
              <p:cNvSpPr>
                <a:spLocks noChangeArrowheads="1"/>
              </p:cNvSpPr>
              <p:nvPr/>
            </p:nvSpPr>
            <p:spPr bwMode="auto">
              <a:xfrm>
                <a:off x="3425" y="1862"/>
                <a:ext cx="508" cy="340"/>
              </a:xfrm>
              <a:prstGeom prst="triangle">
                <a:avLst>
                  <a:gd name="adj" fmla="val 49977"/>
                </a:avLst>
              </a:prstGeom>
              <a:gradFill rotWithShape="0">
                <a:gsLst>
                  <a:gs pos="0">
                    <a:srgbClr val="919191"/>
                  </a:gs>
                  <a:gs pos="100000">
                    <a:srgbClr val="828282"/>
                  </a:gs>
                </a:gsLst>
                <a:lin ang="2700000" scaled="1"/>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3239" name="Line 15"/>
              <p:cNvSpPr>
                <a:spLocks noChangeShapeType="1"/>
              </p:cNvSpPr>
              <p:nvPr/>
            </p:nvSpPr>
            <p:spPr bwMode="auto">
              <a:xfrm>
                <a:off x="3685" y="1608"/>
                <a:ext cx="0" cy="310"/>
              </a:xfrm>
              <a:prstGeom prst="line">
                <a:avLst/>
              </a:prstGeom>
              <a:noFill/>
              <a:ln w="508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084" name="Group 16"/>
            <p:cNvGrpSpPr>
              <a:grpSpLocks/>
            </p:cNvGrpSpPr>
            <p:nvPr/>
          </p:nvGrpSpPr>
          <p:grpSpPr bwMode="auto">
            <a:xfrm>
              <a:off x="4272" y="1435"/>
              <a:ext cx="288" cy="368"/>
              <a:chOff x="3425" y="1608"/>
              <a:chExt cx="508" cy="594"/>
            </a:xfrm>
          </p:grpSpPr>
          <p:sp>
            <p:nvSpPr>
              <p:cNvPr id="3236" name="AutoShape 17"/>
              <p:cNvSpPr>
                <a:spLocks noChangeArrowheads="1"/>
              </p:cNvSpPr>
              <p:nvPr/>
            </p:nvSpPr>
            <p:spPr bwMode="auto">
              <a:xfrm>
                <a:off x="3425" y="1862"/>
                <a:ext cx="508" cy="340"/>
              </a:xfrm>
              <a:prstGeom prst="triangle">
                <a:avLst>
                  <a:gd name="adj" fmla="val 49977"/>
                </a:avLst>
              </a:prstGeom>
              <a:gradFill rotWithShape="0">
                <a:gsLst>
                  <a:gs pos="0">
                    <a:srgbClr val="919191"/>
                  </a:gs>
                  <a:gs pos="100000">
                    <a:srgbClr val="828282"/>
                  </a:gs>
                </a:gsLst>
                <a:lin ang="2700000" scaled="1"/>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3237" name="Line 18"/>
              <p:cNvSpPr>
                <a:spLocks noChangeShapeType="1"/>
              </p:cNvSpPr>
              <p:nvPr/>
            </p:nvSpPr>
            <p:spPr bwMode="auto">
              <a:xfrm>
                <a:off x="3685" y="1608"/>
                <a:ext cx="0" cy="310"/>
              </a:xfrm>
              <a:prstGeom prst="line">
                <a:avLst/>
              </a:prstGeom>
              <a:noFill/>
              <a:ln w="508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085" name="Group 19"/>
            <p:cNvGrpSpPr>
              <a:grpSpLocks/>
            </p:cNvGrpSpPr>
            <p:nvPr/>
          </p:nvGrpSpPr>
          <p:grpSpPr bwMode="auto">
            <a:xfrm>
              <a:off x="5136" y="1435"/>
              <a:ext cx="288" cy="368"/>
              <a:chOff x="3425" y="1608"/>
              <a:chExt cx="508" cy="594"/>
            </a:xfrm>
          </p:grpSpPr>
          <p:sp>
            <p:nvSpPr>
              <p:cNvPr id="3234" name="AutoShape 20"/>
              <p:cNvSpPr>
                <a:spLocks noChangeArrowheads="1"/>
              </p:cNvSpPr>
              <p:nvPr/>
            </p:nvSpPr>
            <p:spPr bwMode="auto">
              <a:xfrm>
                <a:off x="3425" y="1862"/>
                <a:ext cx="508" cy="340"/>
              </a:xfrm>
              <a:prstGeom prst="triangle">
                <a:avLst>
                  <a:gd name="adj" fmla="val 49977"/>
                </a:avLst>
              </a:prstGeom>
              <a:gradFill rotWithShape="0">
                <a:gsLst>
                  <a:gs pos="0">
                    <a:srgbClr val="919191"/>
                  </a:gs>
                  <a:gs pos="100000">
                    <a:srgbClr val="828282"/>
                  </a:gs>
                </a:gsLst>
                <a:lin ang="2700000" scaled="1"/>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3235" name="Line 21"/>
              <p:cNvSpPr>
                <a:spLocks noChangeShapeType="1"/>
              </p:cNvSpPr>
              <p:nvPr/>
            </p:nvSpPr>
            <p:spPr bwMode="auto">
              <a:xfrm>
                <a:off x="3685" y="1608"/>
                <a:ext cx="0" cy="310"/>
              </a:xfrm>
              <a:prstGeom prst="line">
                <a:avLst/>
              </a:prstGeom>
              <a:noFill/>
              <a:ln w="508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086" name="Group 22"/>
            <p:cNvGrpSpPr>
              <a:grpSpLocks/>
            </p:cNvGrpSpPr>
            <p:nvPr/>
          </p:nvGrpSpPr>
          <p:grpSpPr bwMode="auto">
            <a:xfrm>
              <a:off x="2304" y="1771"/>
              <a:ext cx="672" cy="432"/>
              <a:chOff x="3124" y="2098"/>
              <a:chExt cx="1126" cy="780"/>
            </a:xfrm>
          </p:grpSpPr>
          <p:sp>
            <p:nvSpPr>
              <p:cNvPr id="3198" name="Line 23"/>
              <p:cNvSpPr>
                <a:spLocks noChangeShapeType="1"/>
              </p:cNvSpPr>
              <p:nvPr/>
            </p:nvSpPr>
            <p:spPr bwMode="auto">
              <a:xfrm flipH="1">
                <a:off x="3243" y="2220"/>
                <a:ext cx="178" cy="51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9" name="Line 24"/>
              <p:cNvSpPr>
                <a:spLocks noChangeShapeType="1"/>
              </p:cNvSpPr>
              <p:nvPr/>
            </p:nvSpPr>
            <p:spPr bwMode="auto">
              <a:xfrm flipH="1">
                <a:off x="3447" y="2232"/>
                <a:ext cx="82" cy="62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0" name="Line 25"/>
              <p:cNvSpPr>
                <a:spLocks noChangeShapeType="1"/>
              </p:cNvSpPr>
              <p:nvPr/>
            </p:nvSpPr>
            <p:spPr bwMode="auto">
              <a:xfrm flipH="1">
                <a:off x="3603" y="2220"/>
                <a:ext cx="34" cy="65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1" name="Line 26"/>
              <p:cNvSpPr>
                <a:spLocks noChangeShapeType="1"/>
              </p:cNvSpPr>
              <p:nvPr/>
            </p:nvSpPr>
            <p:spPr bwMode="auto">
              <a:xfrm>
                <a:off x="3723" y="2244"/>
                <a:ext cx="58" cy="63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2" name="Line 27"/>
              <p:cNvSpPr>
                <a:spLocks noChangeShapeType="1"/>
              </p:cNvSpPr>
              <p:nvPr/>
            </p:nvSpPr>
            <p:spPr bwMode="auto">
              <a:xfrm>
                <a:off x="3819" y="2232"/>
                <a:ext cx="142" cy="59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3" name="Line 28"/>
              <p:cNvSpPr>
                <a:spLocks noChangeShapeType="1"/>
              </p:cNvSpPr>
              <p:nvPr/>
            </p:nvSpPr>
            <p:spPr bwMode="auto">
              <a:xfrm>
                <a:off x="3903" y="2220"/>
                <a:ext cx="262" cy="52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4" name="Line 29"/>
              <p:cNvSpPr>
                <a:spLocks noChangeShapeType="1"/>
              </p:cNvSpPr>
              <p:nvPr/>
            </p:nvSpPr>
            <p:spPr bwMode="auto">
              <a:xfrm>
                <a:off x="3939" y="2196"/>
                <a:ext cx="262" cy="45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 name="Line 30"/>
              <p:cNvSpPr>
                <a:spLocks noChangeShapeType="1"/>
              </p:cNvSpPr>
              <p:nvPr/>
            </p:nvSpPr>
            <p:spPr bwMode="auto">
              <a:xfrm>
                <a:off x="3867" y="2220"/>
                <a:ext cx="214" cy="56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6" name="Line 31"/>
              <p:cNvSpPr>
                <a:spLocks noChangeShapeType="1"/>
              </p:cNvSpPr>
              <p:nvPr/>
            </p:nvSpPr>
            <p:spPr bwMode="auto">
              <a:xfrm>
                <a:off x="3771" y="2232"/>
                <a:ext cx="106" cy="63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7" name="Line 32"/>
              <p:cNvSpPr>
                <a:spLocks noChangeShapeType="1"/>
              </p:cNvSpPr>
              <p:nvPr/>
            </p:nvSpPr>
            <p:spPr bwMode="auto">
              <a:xfrm>
                <a:off x="3685" y="2244"/>
                <a:ext cx="0" cy="63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8" name="Line 33"/>
              <p:cNvSpPr>
                <a:spLocks noChangeShapeType="1"/>
              </p:cNvSpPr>
              <p:nvPr/>
            </p:nvSpPr>
            <p:spPr bwMode="auto">
              <a:xfrm flipH="1">
                <a:off x="3531" y="2232"/>
                <a:ext cx="58" cy="62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9" name="Line 34"/>
              <p:cNvSpPr>
                <a:spLocks noChangeShapeType="1"/>
              </p:cNvSpPr>
              <p:nvPr/>
            </p:nvSpPr>
            <p:spPr bwMode="auto">
              <a:xfrm flipH="1">
                <a:off x="3339" y="2232"/>
                <a:ext cx="118" cy="59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10" name="Group 35"/>
              <p:cNvGrpSpPr>
                <a:grpSpLocks/>
              </p:cNvGrpSpPr>
              <p:nvPr/>
            </p:nvGrpSpPr>
            <p:grpSpPr bwMode="auto">
              <a:xfrm>
                <a:off x="3256" y="2218"/>
                <a:ext cx="873" cy="156"/>
                <a:chOff x="3256" y="2218"/>
                <a:chExt cx="873" cy="156"/>
              </a:xfrm>
            </p:grpSpPr>
            <p:sp>
              <p:nvSpPr>
                <p:cNvPr id="3232" name="Arc 36"/>
                <p:cNvSpPr>
                  <a:spLocks/>
                </p:cNvSpPr>
                <p:nvPr/>
              </p:nvSpPr>
              <p:spPr bwMode="auto">
                <a:xfrm>
                  <a:off x="3637" y="221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33" name="Arc 37"/>
                <p:cNvSpPr>
                  <a:spLocks/>
                </p:cNvSpPr>
                <p:nvPr/>
              </p:nvSpPr>
              <p:spPr bwMode="auto">
                <a:xfrm>
                  <a:off x="3256" y="221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11" name="Group 38"/>
              <p:cNvGrpSpPr>
                <a:grpSpLocks/>
              </p:cNvGrpSpPr>
              <p:nvPr/>
            </p:nvGrpSpPr>
            <p:grpSpPr bwMode="auto">
              <a:xfrm>
                <a:off x="3280" y="2302"/>
                <a:ext cx="873" cy="156"/>
                <a:chOff x="3280" y="2302"/>
                <a:chExt cx="873" cy="156"/>
              </a:xfrm>
            </p:grpSpPr>
            <p:sp>
              <p:nvSpPr>
                <p:cNvPr id="3230" name="Arc 39"/>
                <p:cNvSpPr>
                  <a:spLocks/>
                </p:cNvSpPr>
                <p:nvPr/>
              </p:nvSpPr>
              <p:spPr bwMode="auto">
                <a:xfrm>
                  <a:off x="3661" y="2302"/>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31" name="Arc 40"/>
                <p:cNvSpPr>
                  <a:spLocks/>
                </p:cNvSpPr>
                <p:nvPr/>
              </p:nvSpPr>
              <p:spPr bwMode="auto">
                <a:xfrm>
                  <a:off x="3280" y="2302"/>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12" name="Group 41"/>
              <p:cNvGrpSpPr>
                <a:grpSpLocks/>
              </p:cNvGrpSpPr>
              <p:nvPr/>
            </p:nvGrpSpPr>
            <p:grpSpPr bwMode="auto">
              <a:xfrm>
                <a:off x="3268" y="2386"/>
                <a:ext cx="909" cy="180"/>
                <a:chOff x="3268" y="2386"/>
                <a:chExt cx="909" cy="180"/>
              </a:xfrm>
            </p:grpSpPr>
            <p:sp>
              <p:nvSpPr>
                <p:cNvPr id="3228" name="Arc 42"/>
                <p:cNvSpPr>
                  <a:spLocks/>
                </p:cNvSpPr>
                <p:nvPr/>
              </p:nvSpPr>
              <p:spPr bwMode="auto">
                <a:xfrm>
                  <a:off x="3665" y="2386"/>
                  <a:ext cx="512" cy="1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29" name="Arc 43"/>
                <p:cNvSpPr>
                  <a:spLocks/>
                </p:cNvSpPr>
                <p:nvPr/>
              </p:nvSpPr>
              <p:spPr bwMode="auto">
                <a:xfrm>
                  <a:off x="3268" y="2386"/>
                  <a:ext cx="512" cy="1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13" name="Group 44"/>
              <p:cNvGrpSpPr>
                <a:grpSpLocks/>
              </p:cNvGrpSpPr>
              <p:nvPr/>
            </p:nvGrpSpPr>
            <p:grpSpPr bwMode="auto">
              <a:xfrm>
                <a:off x="3256" y="2470"/>
                <a:ext cx="946" cy="168"/>
                <a:chOff x="3256" y="2470"/>
                <a:chExt cx="946" cy="168"/>
              </a:xfrm>
            </p:grpSpPr>
            <p:sp>
              <p:nvSpPr>
                <p:cNvPr id="3226" name="Arc 45"/>
                <p:cNvSpPr>
                  <a:spLocks/>
                </p:cNvSpPr>
                <p:nvPr/>
              </p:nvSpPr>
              <p:spPr bwMode="auto">
                <a:xfrm>
                  <a:off x="3666" y="2470"/>
                  <a:ext cx="536" cy="168"/>
                </a:xfrm>
                <a:custGeom>
                  <a:avLst/>
                  <a:gdLst>
                    <a:gd name="T0" fmla="*/ 0 w 21722"/>
                    <a:gd name="T1" fmla="*/ 0 h 21600"/>
                    <a:gd name="T2" fmla="*/ 0 w 21722"/>
                    <a:gd name="T3" fmla="*/ 0 h 21600"/>
                    <a:gd name="T4" fmla="*/ 0 w 21722"/>
                    <a:gd name="T5" fmla="*/ 0 h 21600"/>
                    <a:gd name="T6" fmla="*/ 0 60000 65536"/>
                    <a:gd name="T7" fmla="*/ 0 60000 65536"/>
                    <a:gd name="T8" fmla="*/ 0 60000 65536"/>
                  </a:gdLst>
                  <a:ahLst/>
                  <a:cxnLst>
                    <a:cxn ang="T6">
                      <a:pos x="T0" y="T1"/>
                    </a:cxn>
                    <a:cxn ang="T7">
                      <a:pos x="T2" y="T3"/>
                    </a:cxn>
                    <a:cxn ang="T8">
                      <a:pos x="T4" y="T5"/>
                    </a:cxn>
                  </a:cxnLst>
                  <a:rect l="0" t="0" r="r" b="b"/>
                  <a:pathLst>
                    <a:path w="21722" h="21600" fill="none" extrusionOk="0">
                      <a:moveTo>
                        <a:pt x="21722" y="0"/>
                      </a:moveTo>
                      <a:cubicBezTo>
                        <a:pt x="21722" y="11929"/>
                        <a:pt x="12051" y="21600"/>
                        <a:pt x="122" y="21600"/>
                      </a:cubicBezTo>
                      <a:cubicBezTo>
                        <a:pt x="81" y="21600"/>
                        <a:pt x="40" y="21599"/>
                        <a:pt x="0" y="21599"/>
                      </a:cubicBezTo>
                    </a:path>
                    <a:path w="21722" h="21600" stroke="0" extrusionOk="0">
                      <a:moveTo>
                        <a:pt x="21722" y="0"/>
                      </a:moveTo>
                      <a:cubicBezTo>
                        <a:pt x="21722" y="11929"/>
                        <a:pt x="12051" y="21600"/>
                        <a:pt x="122" y="21600"/>
                      </a:cubicBezTo>
                      <a:cubicBezTo>
                        <a:pt x="81" y="21600"/>
                        <a:pt x="40" y="21599"/>
                        <a:pt x="0" y="21599"/>
                      </a:cubicBezTo>
                      <a:lnTo>
                        <a:pt x="122" y="0"/>
                      </a:lnTo>
                      <a:lnTo>
                        <a:pt x="21722"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27" name="Arc 46"/>
                <p:cNvSpPr>
                  <a:spLocks/>
                </p:cNvSpPr>
                <p:nvPr/>
              </p:nvSpPr>
              <p:spPr bwMode="auto">
                <a:xfrm>
                  <a:off x="3256" y="2470"/>
                  <a:ext cx="533" cy="1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478" y="21599"/>
                      </a:moveTo>
                      <a:cubicBezTo>
                        <a:pt x="9596" y="21532"/>
                        <a:pt x="0" y="11881"/>
                        <a:pt x="0" y="0"/>
                      </a:cubicBezTo>
                    </a:path>
                    <a:path w="21600" h="21600" stroke="0" extrusionOk="0">
                      <a:moveTo>
                        <a:pt x="21478" y="21599"/>
                      </a:moveTo>
                      <a:cubicBezTo>
                        <a:pt x="9596" y="21532"/>
                        <a:pt x="0" y="11881"/>
                        <a:pt x="0" y="0"/>
                      </a:cubicBezTo>
                      <a:lnTo>
                        <a:pt x="21600" y="0"/>
                      </a:lnTo>
                      <a:lnTo>
                        <a:pt x="21478" y="21599"/>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14" name="Group 47"/>
              <p:cNvGrpSpPr>
                <a:grpSpLocks/>
              </p:cNvGrpSpPr>
              <p:nvPr/>
            </p:nvGrpSpPr>
            <p:grpSpPr bwMode="auto">
              <a:xfrm>
                <a:off x="3268" y="2554"/>
                <a:ext cx="957" cy="144"/>
                <a:chOff x="3268" y="2554"/>
                <a:chExt cx="957" cy="144"/>
              </a:xfrm>
            </p:grpSpPr>
            <p:sp>
              <p:nvSpPr>
                <p:cNvPr id="3224" name="Arc 48"/>
                <p:cNvSpPr>
                  <a:spLocks/>
                </p:cNvSpPr>
                <p:nvPr/>
              </p:nvSpPr>
              <p:spPr bwMode="auto">
                <a:xfrm>
                  <a:off x="3686" y="2554"/>
                  <a:ext cx="539"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25" name="Arc 49"/>
                <p:cNvSpPr>
                  <a:spLocks/>
                </p:cNvSpPr>
                <p:nvPr/>
              </p:nvSpPr>
              <p:spPr bwMode="auto">
                <a:xfrm>
                  <a:off x="3268" y="2554"/>
                  <a:ext cx="539"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15" name="Group 50"/>
              <p:cNvGrpSpPr>
                <a:grpSpLocks/>
              </p:cNvGrpSpPr>
              <p:nvPr/>
            </p:nvGrpSpPr>
            <p:grpSpPr bwMode="auto">
              <a:xfrm>
                <a:off x="3124" y="2638"/>
                <a:ext cx="1126" cy="144"/>
                <a:chOff x="3124" y="2638"/>
                <a:chExt cx="1126" cy="144"/>
              </a:xfrm>
            </p:grpSpPr>
            <p:sp>
              <p:nvSpPr>
                <p:cNvPr id="3222" name="Arc 51"/>
                <p:cNvSpPr>
                  <a:spLocks/>
                </p:cNvSpPr>
                <p:nvPr/>
              </p:nvSpPr>
              <p:spPr bwMode="auto">
                <a:xfrm>
                  <a:off x="3614" y="2638"/>
                  <a:ext cx="636" cy="144"/>
                </a:xfrm>
                <a:custGeom>
                  <a:avLst/>
                  <a:gdLst>
                    <a:gd name="T0" fmla="*/ 1 w 21703"/>
                    <a:gd name="T1" fmla="*/ 0 h 21600"/>
                    <a:gd name="T2" fmla="*/ 0 w 21703"/>
                    <a:gd name="T3" fmla="*/ 0 h 21600"/>
                    <a:gd name="T4" fmla="*/ 0 w 21703"/>
                    <a:gd name="T5" fmla="*/ 0 h 21600"/>
                    <a:gd name="T6" fmla="*/ 0 60000 65536"/>
                    <a:gd name="T7" fmla="*/ 0 60000 65536"/>
                    <a:gd name="T8" fmla="*/ 0 60000 65536"/>
                  </a:gdLst>
                  <a:ahLst/>
                  <a:cxnLst>
                    <a:cxn ang="T6">
                      <a:pos x="T0" y="T1"/>
                    </a:cxn>
                    <a:cxn ang="T7">
                      <a:pos x="T2" y="T3"/>
                    </a:cxn>
                    <a:cxn ang="T8">
                      <a:pos x="T4" y="T5"/>
                    </a:cxn>
                  </a:cxnLst>
                  <a:rect l="0" t="0" r="r" b="b"/>
                  <a:pathLst>
                    <a:path w="21703" h="21600" fill="none" extrusionOk="0">
                      <a:moveTo>
                        <a:pt x="21703" y="0"/>
                      </a:moveTo>
                      <a:cubicBezTo>
                        <a:pt x="21703" y="11929"/>
                        <a:pt x="12032" y="21600"/>
                        <a:pt x="103" y="21600"/>
                      </a:cubicBezTo>
                      <a:cubicBezTo>
                        <a:pt x="68" y="21600"/>
                        <a:pt x="34" y="21599"/>
                        <a:pt x="0" y="21599"/>
                      </a:cubicBezTo>
                    </a:path>
                    <a:path w="21703" h="21600" stroke="0" extrusionOk="0">
                      <a:moveTo>
                        <a:pt x="21703" y="0"/>
                      </a:moveTo>
                      <a:cubicBezTo>
                        <a:pt x="21703" y="11929"/>
                        <a:pt x="12032" y="21600"/>
                        <a:pt x="103" y="21600"/>
                      </a:cubicBezTo>
                      <a:cubicBezTo>
                        <a:pt x="68" y="21600"/>
                        <a:pt x="34" y="21599"/>
                        <a:pt x="0" y="21599"/>
                      </a:cubicBezTo>
                      <a:lnTo>
                        <a:pt x="103" y="0"/>
                      </a:lnTo>
                      <a:lnTo>
                        <a:pt x="21703"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23" name="Arc 52"/>
                <p:cNvSpPr>
                  <a:spLocks/>
                </p:cNvSpPr>
                <p:nvPr/>
              </p:nvSpPr>
              <p:spPr bwMode="auto">
                <a:xfrm>
                  <a:off x="3124" y="2638"/>
                  <a:ext cx="634" cy="144"/>
                </a:xfrm>
                <a:custGeom>
                  <a:avLst/>
                  <a:gdLst>
                    <a:gd name="T0" fmla="*/ 1 w 21600"/>
                    <a:gd name="T1" fmla="*/ 0 h 21600"/>
                    <a:gd name="T2" fmla="*/ 0 w 21600"/>
                    <a:gd name="T3" fmla="*/ 0 h 21600"/>
                    <a:gd name="T4" fmla="*/ 1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497" y="21599"/>
                      </a:moveTo>
                      <a:cubicBezTo>
                        <a:pt x="9607" y="21543"/>
                        <a:pt x="0" y="11889"/>
                        <a:pt x="0" y="0"/>
                      </a:cubicBezTo>
                    </a:path>
                    <a:path w="21600" h="21600" stroke="0" extrusionOk="0">
                      <a:moveTo>
                        <a:pt x="21497" y="21599"/>
                      </a:moveTo>
                      <a:cubicBezTo>
                        <a:pt x="9607" y="21543"/>
                        <a:pt x="0" y="11889"/>
                        <a:pt x="0" y="0"/>
                      </a:cubicBezTo>
                      <a:lnTo>
                        <a:pt x="21600" y="0"/>
                      </a:lnTo>
                      <a:lnTo>
                        <a:pt x="21497" y="21599"/>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16" name="Group 53"/>
              <p:cNvGrpSpPr>
                <a:grpSpLocks/>
              </p:cNvGrpSpPr>
              <p:nvPr/>
            </p:nvGrpSpPr>
            <p:grpSpPr bwMode="auto">
              <a:xfrm>
                <a:off x="3292" y="2158"/>
                <a:ext cx="873" cy="156"/>
                <a:chOff x="3292" y="2158"/>
                <a:chExt cx="873" cy="156"/>
              </a:xfrm>
            </p:grpSpPr>
            <p:sp>
              <p:nvSpPr>
                <p:cNvPr id="3220" name="Arc 54"/>
                <p:cNvSpPr>
                  <a:spLocks/>
                </p:cNvSpPr>
                <p:nvPr/>
              </p:nvSpPr>
              <p:spPr bwMode="auto">
                <a:xfrm>
                  <a:off x="3673" y="215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21" name="Arc 55"/>
                <p:cNvSpPr>
                  <a:spLocks/>
                </p:cNvSpPr>
                <p:nvPr/>
              </p:nvSpPr>
              <p:spPr bwMode="auto">
                <a:xfrm>
                  <a:off x="3292" y="215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17" name="Group 56"/>
              <p:cNvGrpSpPr>
                <a:grpSpLocks/>
              </p:cNvGrpSpPr>
              <p:nvPr/>
            </p:nvGrpSpPr>
            <p:grpSpPr bwMode="auto">
              <a:xfrm>
                <a:off x="3328" y="2098"/>
                <a:ext cx="873" cy="156"/>
                <a:chOff x="3328" y="2098"/>
                <a:chExt cx="873" cy="156"/>
              </a:xfrm>
            </p:grpSpPr>
            <p:sp>
              <p:nvSpPr>
                <p:cNvPr id="3218" name="Arc 57"/>
                <p:cNvSpPr>
                  <a:spLocks/>
                </p:cNvSpPr>
                <p:nvPr/>
              </p:nvSpPr>
              <p:spPr bwMode="auto">
                <a:xfrm>
                  <a:off x="3709" y="209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9" name="Arc 58"/>
                <p:cNvSpPr>
                  <a:spLocks/>
                </p:cNvSpPr>
                <p:nvPr/>
              </p:nvSpPr>
              <p:spPr bwMode="auto">
                <a:xfrm>
                  <a:off x="3328" y="209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087" name="Group 59"/>
            <p:cNvGrpSpPr>
              <a:grpSpLocks/>
            </p:cNvGrpSpPr>
            <p:nvPr/>
          </p:nvGrpSpPr>
          <p:grpSpPr bwMode="auto">
            <a:xfrm>
              <a:off x="3216" y="1771"/>
              <a:ext cx="672" cy="480"/>
              <a:chOff x="3124" y="2098"/>
              <a:chExt cx="1126" cy="780"/>
            </a:xfrm>
          </p:grpSpPr>
          <p:sp>
            <p:nvSpPr>
              <p:cNvPr id="3162" name="Line 60"/>
              <p:cNvSpPr>
                <a:spLocks noChangeShapeType="1"/>
              </p:cNvSpPr>
              <p:nvPr/>
            </p:nvSpPr>
            <p:spPr bwMode="auto">
              <a:xfrm flipH="1">
                <a:off x="3243" y="2220"/>
                <a:ext cx="178" cy="51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3" name="Line 61"/>
              <p:cNvSpPr>
                <a:spLocks noChangeShapeType="1"/>
              </p:cNvSpPr>
              <p:nvPr/>
            </p:nvSpPr>
            <p:spPr bwMode="auto">
              <a:xfrm flipH="1">
                <a:off x="3447" y="2232"/>
                <a:ext cx="82" cy="62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4" name="Line 62"/>
              <p:cNvSpPr>
                <a:spLocks noChangeShapeType="1"/>
              </p:cNvSpPr>
              <p:nvPr/>
            </p:nvSpPr>
            <p:spPr bwMode="auto">
              <a:xfrm flipH="1">
                <a:off x="3603" y="2220"/>
                <a:ext cx="34" cy="65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5" name="Line 63"/>
              <p:cNvSpPr>
                <a:spLocks noChangeShapeType="1"/>
              </p:cNvSpPr>
              <p:nvPr/>
            </p:nvSpPr>
            <p:spPr bwMode="auto">
              <a:xfrm>
                <a:off x="3723" y="2244"/>
                <a:ext cx="58" cy="63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6" name="Line 64"/>
              <p:cNvSpPr>
                <a:spLocks noChangeShapeType="1"/>
              </p:cNvSpPr>
              <p:nvPr/>
            </p:nvSpPr>
            <p:spPr bwMode="auto">
              <a:xfrm>
                <a:off x="3819" y="2232"/>
                <a:ext cx="142" cy="59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7" name="Line 65"/>
              <p:cNvSpPr>
                <a:spLocks noChangeShapeType="1"/>
              </p:cNvSpPr>
              <p:nvPr/>
            </p:nvSpPr>
            <p:spPr bwMode="auto">
              <a:xfrm>
                <a:off x="3903" y="2220"/>
                <a:ext cx="262" cy="52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8" name="Line 66"/>
              <p:cNvSpPr>
                <a:spLocks noChangeShapeType="1"/>
              </p:cNvSpPr>
              <p:nvPr/>
            </p:nvSpPr>
            <p:spPr bwMode="auto">
              <a:xfrm>
                <a:off x="3939" y="2196"/>
                <a:ext cx="262" cy="45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9" name="Line 67"/>
              <p:cNvSpPr>
                <a:spLocks noChangeShapeType="1"/>
              </p:cNvSpPr>
              <p:nvPr/>
            </p:nvSpPr>
            <p:spPr bwMode="auto">
              <a:xfrm>
                <a:off x="3867" y="2220"/>
                <a:ext cx="214" cy="56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0" name="Line 68"/>
              <p:cNvSpPr>
                <a:spLocks noChangeShapeType="1"/>
              </p:cNvSpPr>
              <p:nvPr/>
            </p:nvSpPr>
            <p:spPr bwMode="auto">
              <a:xfrm>
                <a:off x="3771" y="2232"/>
                <a:ext cx="106" cy="63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1" name="Line 69"/>
              <p:cNvSpPr>
                <a:spLocks noChangeShapeType="1"/>
              </p:cNvSpPr>
              <p:nvPr/>
            </p:nvSpPr>
            <p:spPr bwMode="auto">
              <a:xfrm>
                <a:off x="3685" y="2244"/>
                <a:ext cx="0" cy="63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2" name="Line 70"/>
              <p:cNvSpPr>
                <a:spLocks noChangeShapeType="1"/>
              </p:cNvSpPr>
              <p:nvPr/>
            </p:nvSpPr>
            <p:spPr bwMode="auto">
              <a:xfrm flipH="1">
                <a:off x="3531" y="2232"/>
                <a:ext cx="58" cy="62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3" name="Line 71"/>
              <p:cNvSpPr>
                <a:spLocks noChangeShapeType="1"/>
              </p:cNvSpPr>
              <p:nvPr/>
            </p:nvSpPr>
            <p:spPr bwMode="auto">
              <a:xfrm flipH="1">
                <a:off x="3339" y="2232"/>
                <a:ext cx="118" cy="59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174" name="Group 72"/>
              <p:cNvGrpSpPr>
                <a:grpSpLocks/>
              </p:cNvGrpSpPr>
              <p:nvPr/>
            </p:nvGrpSpPr>
            <p:grpSpPr bwMode="auto">
              <a:xfrm>
                <a:off x="3256" y="2218"/>
                <a:ext cx="873" cy="156"/>
                <a:chOff x="3256" y="2218"/>
                <a:chExt cx="873" cy="156"/>
              </a:xfrm>
            </p:grpSpPr>
            <p:sp>
              <p:nvSpPr>
                <p:cNvPr id="3196" name="Arc 73"/>
                <p:cNvSpPr>
                  <a:spLocks/>
                </p:cNvSpPr>
                <p:nvPr/>
              </p:nvSpPr>
              <p:spPr bwMode="auto">
                <a:xfrm>
                  <a:off x="3637" y="221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7" name="Arc 74"/>
                <p:cNvSpPr>
                  <a:spLocks/>
                </p:cNvSpPr>
                <p:nvPr/>
              </p:nvSpPr>
              <p:spPr bwMode="auto">
                <a:xfrm>
                  <a:off x="3256" y="221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75" name="Group 75"/>
              <p:cNvGrpSpPr>
                <a:grpSpLocks/>
              </p:cNvGrpSpPr>
              <p:nvPr/>
            </p:nvGrpSpPr>
            <p:grpSpPr bwMode="auto">
              <a:xfrm>
                <a:off x="3280" y="2302"/>
                <a:ext cx="873" cy="156"/>
                <a:chOff x="3280" y="2302"/>
                <a:chExt cx="873" cy="156"/>
              </a:xfrm>
            </p:grpSpPr>
            <p:sp>
              <p:nvSpPr>
                <p:cNvPr id="3194" name="Arc 76"/>
                <p:cNvSpPr>
                  <a:spLocks/>
                </p:cNvSpPr>
                <p:nvPr/>
              </p:nvSpPr>
              <p:spPr bwMode="auto">
                <a:xfrm>
                  <a:off x="3661" y="2302"/>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5" name="Arc 77"/>
                <p:cNvSpPr>
                  <a:spLocks/>
                </p:cNvSpPr>
                <p:nvPr/>
              </p:nvSpPr>
              <p:spPr bwMode="auto">
                <a:xfrm>
                  <a:off x="3280" y="2302"/>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76" name="Group 78"/>
              <p:cNvGrpSpPr>
                <a:grpSpLocks/>
              </p:cNvGrpSpPr>
              <p:nvPr/>
            </p:nvGrpSpPr>
            <p:grpSpPr bwMode="auto">
              <a:xfrm>
                <a:off x="3268" y="2386"/>
                <a:ext cx="909" cy="180"/>
                <a:chOff x="3268" y="2386"/>
                <a:chExt cx="909" cy="180"/>
              </a:xfrm>
            </p:grpSpPr>
            <p:sp>
              <p:nvSpPr>
                <p:cNvPr id="3192" name="Arc 79"/>
                <p:cNvSpPr>
                  <a:spLocks/>
                </p:cNvSpPr>
                <p:nvPr/>
              </p:nvSpPr>
              <p:spPr bwMode="auto">
                <a:xfrm>
                  <a:off x="3665" y="2386"/>
                  <a:ext cx="512" cy="1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3" name="Arc 80"/>
                <p:cNvSpPr>
                  <a:spLocks/>
                </p:cNvSpPr>
                <p:nvPr/>
              </p:nvSpPr>
              <p:spPr bwMode="auto">
                <a:xfrm>
                  <a:off x="3268" y="2386"/>
                  <a:ext cx="512" cy="1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77" name="Group 81"/>
              <p:cNvGrpSpPr>
                <a:grpSpLocks/>
              </p:cNvGrpSpPr>
              <p:nvPr/>
            </p:nvGrpSpPr>
            <p:grpSpPr bwMode="auto">
              <a:xfrm>
                <a:off x="3256" y="2470"/>
                <a:ext cx="946" cy="168"/>
                <a:chOff x="3256" y="2470"/>
                <a:chExt cx="946" cy="168"/>
              </a:xfrm>
            </p:grpSpPr>
            <p:sp>
              <p:nvSpPr>
                <p:cNvPr id="3190" name="Arc 82"/>
                <p:cNvSpPr>
                  <a:spLocks/>
                </p:cNvSpPr>
                <p:nvPr/>
              </p:nvSpPr>
              <p:spPr bwMode="auto">
                <a:xfrm>
                  <a:off x="3666" y="2470"/>
                  <a:ext cx="536" cy="168"/>
                </a:xfrm>
                <a:custGeom>
                  <a:avLst/>
                  <a:gdLst>
                    <a:gd name="T0" fmla="*/ 0 w 21722"/>
                    <a:gd name="T1" fmla="*/ 0 h 21600"/>
                    <a:gd name="T2" fmla="*/ 0 w 21722"/>
                    <a:gd name="T3" fmla="*/ 0 h 21600"/>
                    <a:gd name="T4" fmla="*/ 0 w 21722"/>
                    <a:gd name="T5" fmla="*/ 0 h 21600"/>
                    <a:gd name="T6" fmla="*/ 0 60000 65536"/>
                    <a:gd name="T7" fmla="*/ 0 60000 65536"/>
                    <a:gd name="T8" fmla="*/ 0 60000 65536"/>
                  </a:gdLst>
                  <a:ahLst/>
                  <a:cxnLst>
                    <a:cxn ang="T6">
                      <a:pos x="T0" y="T1"/>
                    </a:cxn>
                    <a:cxn ang="T7">
                      <a:pos x="T2" y="T3"/>
                    </a:cxn>
                    <a:cxn ang="T8">
                      <a:pos x="T4" y="T5"/>
                    </a:cxn>
                  </a:cxnLst>
                  <a:rect l="0" t="0" r="r" b="b"/>
                  <a:pathLst>
                    <a:path w="21722" h="21600" fill="none" extrusionOk="0">
                      <a:moveTo>
                        <a:pt x="21722" y="0"/>
                      </a:moveTo>
                      <a:cubicBezTo>
                        <a:pt x="21722" y="11929"/>
                        <a:pt x="12051" y="21600"/>
                        <a:pt x="122" y="21600"/>
                      </a:cubicBezTo>
                      <a:cubicBezTo>
                        <a:pt x="81" y="21600"/>
                        <a:pt x="40" y="21599"/>
                        <a:pt x="0" y="21599"/>
                      </a:cubicBezTo>
                    </a:path>
                    <a:path w="21722" h="21600" stroke="0" extrusionOk="0">
                      <a:moveTo>
                        <a:pt x="21722" y="0"/>
                      </a:moveTo>
                      <a:cubicBezTo>
                        <a:pt x="21722" y="11929"/>
                        <a:pt x="12051" y="21600"/>
                        <a:pt x="122" y="21600"/>
                      </a:cubicBezTo>
                      <a:cubicBezTo>
                        <a:pt x="81" y="21600"/>
                        <a:pt x="40" y="21599"/>
                        <a:pt x="0" y="21599"/>
                      </a:cubicBezTo>
                      <a:lnTo>
                        <a:pt x="122" y="0"/>
                      </a:lnTo>
                      <a:lnTo>
                        <a:pt x="21722"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1" name="Arc 83"/>
                <p:cNvSpPr>
                  <a:spLocks/>
                </p:cNvSpPr>
                <p:nvPr/>
              </p:nvSpPr>
              <p:spPr bwMode="auto">
                <a:xfrm>
                  <a:off x="3256" y="2470"/>
                  <a:ext cx="533" cy="1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478" y="21599"/>
                      </a:moveTo>
                      <a:cubicBezTo>
                        <a:pt x="9596" y="21532"/>
                        <a:pt x="0" y="11881"/>
                        <a:pt x="0" y="0"/>
                      </a:cubicBezTo>
                    </a:path>
                    <a:path w="21600" h="21600" stroke="0" extrusionOk="0">
                      <a:moveTo>
                        <a:pt x="21478" y="21599"/>
                      </a:moveTo>
                      <a:cubicBezTo>
                        <a:pt x="9596" y="21532"/>
                        <a:pt x="0" y="11881"/>
                        <a:pt x="0" y="0"/>
                      </a:cubicBezTo>
                      <a:lnTo>
                        <a:pt x="21600" y="0"/>
                      </a:lnTo>
                      <a:lnTo>
                        <a:pt x="21478" y="21599"/>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78" name="Group 84"/>
              <p:cNvGrpSpPr>
                <a:grpSpLocks/>
              </p:cNvGrpSpPr>
              <p:nvPr/>
            </p:nvGrpSpPr>
            <p:grpSpPr bwMode="auto">
              <a:xfrm>
                <a:off x="3268" y="2554"/>
                <a:ext cx="957" cy="144"/>
                <a:chOff x="3268" y="2554"/>
                <a:chExt cx="957" cy="144"/>
              </a:xfrm>
            </p:grpSpPr>
            <p:sp>
              <p:nvSpPr>
                <p:cNvPr id="3188" name="Arc 85"/>
                <p:cNvSpPr>
                  <a:spLocks/>
                </p:cNvSpPr>
                <p:nvPr/>
              </p:nvSpPr>
              <p:spPr bwMode="auto">
                <a:xfrm>
                  <a:off x="3686" y="2554"/>
                  <a:ext cx="539"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9" name="Arc 86"/>
                <p:cNvSpPr>
                  <a:spLocks/>
                </p:cNvSpPr>
                <p:nvPr/>
              </p:nvSpPr>
              <p:spPr bwMode="auto">
                <a:xfrm>
                  <a:off x="3268" y="2554"/>
                  <a:ext cx="539"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79" name="Group 87"/>
              <p:cNvGrpSpPr>
                <a:grpSpLocks/>
              </p:cNvGrpSpPr>
              <p:nvPr/>
            </p:nvGrpSpPr>
            <p:grpSpPr bwMode="auto">
              <a:xfrm>
                <a:off x="3124" y="2638"/>
                <a:ext cx="1126" cy="144"/>
                <a:chOff x="3124" y="2638"/>
                <a:chExt cx="1126" cy="144"/>
              </a:xfrm>
            </p:grpSpPr>
            <p:sp>
              <p:nvSpPr>
                <p:cNvPr id="3186" name="Arc 88"/>
                <p:cNvSpPr>
                  <a:spLocks/>
                </p:cNvSpPr>
                <p:nvPr/>
              </p:nvSpPr>
              <p:spPr bwMode="auto">
                <a:xfrm>
                  <a:off x="3614" y="2638"/>
                  <a:ext cx="636" cy="144"/>
                </a:xfrm>
                <a:custGeom>
                  <a:avLst/>
                  <a:gdLst>
                    <a:gd name="T0" fmla="*/ 1 w 21703"/>
                    <a:gd name="T1" fmla="*/ 0 h 21600"/>
                    <a:gd name="T2" fmla="*/ 0 w 21703"/>
                    <a:gd name="T3" fmla="*/ 0 h 21600"/>
                    <a:gd name="T4" fmla="*/ 0 w 21703"/>
                    <a:gd name="T5" fmla="*/ 0 h 21600"/>
                    <a:gd name="T6" fmla="*/ 0 60000 65536"/>
                    <a:gd name="T7" fmla="*/ 0 60000 65536"/>
                    <a:gd name="T8" fmla="*/ 0 60000 65536"/>
                  </a:gdLst>
                  <a:ahLst/>
                  <a:cxnLst>
                    <a:cxn ang="T6">
                      <a:pos x="T0" y="T1"/>
                    </a:cxn>
                    <a:cxn ang="T7">
                      <a:pos x="T2" y="T3"/>
                    </a:cxn>
                    <a:cxn ang="T8">
                      <a:pos x="T4" y="T5"/>
                    </a:cxn>
                  </a:cxnLst>
                  <a:rect l="0" t="0" r="r" b="b"/>
                  <a:pathLst>
                    <a:path w="21703" h="21600" fill="none" extrusionOk="0">
                      <a:moveTo>
                        <a:pt x="21703" y="0"/>
                      </a:moveTo>
                      <a:cubicBezTo>
                        <a:pt x="21703" y="11929"/>
                        <a:pt x="12032" y="21600"/>
                        <a:pt x="103" y="21600"/>
                      </a:cubicBezTo>
                      <a:cubicBezTo>
                        <a:pt x="68" y="21600"/>
                        <a:pt x="34" y="21599"/>
                        <a:pt x="0" y="21599"/>
                      </a:cubicBezTo>
                    </a:path>
                    <a:path w="21703" h="21600" stroke="0" extrusionOk="0">
                      <a:moveTo>
                        <a:pt x="21703" y="0"/>
                      </a:moveTo>
                      <a:cubicBezTo>
                        <a:pt x="21703" y="11929"/>
                        <a:pt x="12032" y="21600"/>
                        <a:pt x="103" y="21600"/>
                      </a:cubicBezTo>
                      <a:cubicBezTo>
                        <a:pt x="68" y="21600"/>
                        <a:pt x="34" y="21599"/>
                        <a:pt x="0" y="21599"/>
                      </a:cubicBezTo>
                      <a:lnTo>
                        <a:pt x="103" y="0"/>
                      </a:lnTo>
                      <a:lnTo>
                        <a:pt x="21703"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7" name="Arc 89"/>
                <p:cNvSpPr>
                  <a:spLocks/>
                </p:cNvSpPr>
                <p:nvPr/>
              </p:nvSpPr>
              <p:spPr bwMode="auto">
                <a:xfrm>
                  <a:off x="3124" y="2638"/>
                  <a:ext cx="634" cy="144"/>
                </a:xfrm>
                <a:custGeom>
                  <a:avLst/>
                  <a:gdLst>
                    <a:gd name="T0" fmla="*/ 1 w 21600"/>
                    <a:gd name="T1" fmla="*/ 0 h 21600"/>
                    <a:gd name="T2" fmla="*/ 0 w 21600"/>
                    <a:gd name="T3" fmla="*/ 0 h 21600"/>
                    <a:gd name="T4" fmla="*/ 1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497" y="21599"/>
                      </a:moveTo>
                      <a:cubicBezTo>
                        <a:pt x="9607" y="21543"/>
                        <a:pt x="0" y="11889"/>
                        <a:pt x="0" y="0"/>
                      </a:cubicBezTo>
                    </a:path>
                    <a:path w="21600" h="21600" stroke="0" extrusionOk="0">
                      <a:moveTo>
                        <a:pt x="21497" y="21599"/>
                      </a:moveTo>
                      <a:cubicBezTo>
                        <a:pt x="9607" y="21543"/>
                        <a:pt x="0" y="11889"/>
                        <a:pt x="0" y="0"/>
                      </a:cubicBezTo>
                      <a:lnTo>
                        <a:pt x="21600" y="0"/>
                      </a:lnTo>
                      <a:lnTo>
                        <a:pt x="21497" y="21599"/>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80" name="Group 90"/>
              <p:cNvGrpSpPr>
                <a:grpSpLocks/>
              </p:cNvGrpSpPr>
              <p:nvPr/>
            </p:nvGrpSpPr>
            <p:grpSpPr bwMode="auto">
              <a:xfrm>
                <a:off x="3292" y="2158"/>
                <a:ext cx="873" cy="156"/>
                <a:chOff x="3292" y="2158"/>
                <a:chExt cx="873" cy="156"/>
              </a:xfrm>
            </p:grpSpPr>
            <p:sp>
              <p:nvSpPr>
                <p:cNvPr id="3184" name="Arc 91"/>
                <p:cNvSpPr>
                  <a:spLocks/>
                </p:cNvSpPr>
                <p:nvPr/>
              </p:nvSpPr>
              <p:spPr bwMode="auto">
                <a:xfrm>
                  <a:off x="3673" y="215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5" name="Arc 92"/>
                <p:cNvSpPr>
                  <a:spLocks/>
                </p:cNvSpPr>
                <p:nvPr/>
              </p:nvSpPr>
              <p:spPr bwMode="auto">
                <a:xfrm>
                  <a:off x="3292" y="215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81" name="Group 93"/>
              <p:cNvGrpSpPr>
                <a:grpSpLocks/>
              </p:cNvGrpSpPr>
              <p:nvPr/>
            </p:nvGrpSpPr>
            <p:grpSpPr bwMode="auto">
              <a:xfrm>
                <a:off x="3328" y="2098"/>
                <a:ext cx="873" cy="156"/>
                <a:chOff x="3328" y="2098"/>
                <a:chExt cx="873" cy="156"/>
              </a:xfrm>
            </p:grpSpPr>
            <p:sp>
              <p:nvSpPr>
                <p:cNvPr id="3182" name="Arc 94"/>
                <p:cNvSpPr>
                  <a:spLocks/>
                </p:cNvSpPr>
                <p:nvPr/>
              </p:nvSpPr>
              <p:spPr bwMode="auto">
                <a:xfrm>
                  <a:off x="3709" y="209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3" name="Arc 95"/>
                <p:cNvSpPr>
                  <a:spLocks/>
                </p:cNvSpPr>
                <p:nvPr/>
              </p:nvSpPr>
              <p:spPr bwMode="auto">
                <a:xfrm>
                  <a:off x="3328" y="209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088" name="Group 96"/>
            <p:cNvGrpSpPr>
              <a:grpSpLocks/>
            </p:cNvGrpSpPr>
            <p:nvPr/>
          </p:nvGrpSpPr>
          <p:grpSpPr bwMode="auto">
            <a:xfrm>
              <a:off x="4080" y="1771"/>
              <a:ext cx="672" cy="480"/>
              <a:chOff x="3124" y="2098"/>
              <a:chExt cx="1126" cy="780"/>
            </a:xfrm>
          </p:grpSpPr>
          <p:sp>
            <p:nvSpPr>
              <p:cNvPr id="3126" name="Line 97"/>
              <p:cNvSpPr>
                <a:spLocks noChangeShapeType="1"/>
              </p:cNvSpPr>
              <p:nvPr/>
            </p:nvSpPr>
            <p:spPr bwMode="auto">
              <a:xfrm flipH="1">
                <a:off x="3243" y="2220"/>
                <a:ext cx="178" cy="51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7" name="Line 98"/>
              <p:cNvSpPr>
                <a:spLocks noChangeShapeType="1"/>
              </p:cNvSpPr>
              <p:nvPr/>
            </p:nvSpPr>
            <p:spPr bwMode="auto">
              <a:xfrm flipH="1">
                <a:off x="3447" y="2232"/>
                <a:ext cx="82" cy="62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8" name="Line 99"/>
              <p:cNvSpPr>
                <a:spLocks noChangeShapeType="1"/>
              </p:cNvSpPr>
              <p:nvPr/>
            </p:nvSpPr>
            <p:spPr bwMode="auto">
              <a:xfrm flipH="1">
                <a:off x="3603" y="2220"/>
                <a:ext cx="34" cy="65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9" name="Line 100"/>
              <p:cNvSpPr>
                <a:spLocks noChangeShapeType="1"/>
              </p:cNvSpPr>
              <p:nvPr/>
            </p:nvSpPr>
            <p:spPr bwMode="auto">
              <a:xfrm>
                <a:off x="3723" y="2244"/>
                <a:ext cx="58" cy="63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0" name="Line 101"/>
              <p:cNvSpPr>
                <a:spLocks noChangeShapeType="1"/>
              </p:cNvSpPr>
              <p:nvPr/>
            </p:nvSpPr>
            <p:spPr bwMode="auto">
              <a:xfrm>
                <a:off x="3819" y="2232"/>
                <a:ext cx="142" cy="59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1" name="Line 102"/>
              <p:cNvSpPr>
                <a:spLocks noChangeShapeType="1"/>
              </p:cNvSpPr>
              <p:nvPr/>
            </p:nvSpPr>
            <p:spPr bwMode="auto">
              <a:xfrm>
                <a:off x="3903" y="2220"/>
                <a:ext cx="262" cy="52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2" name="Line 103"/>
              <p:cNvSpPr>
                <a:spLocks noChangeShapeType="1"/>
              </p:cNvSpPr>
              <p:nvPr/>
            </p:nvSpPr>
            <p:spPr bwMode="auto">
              <a:xfrm>
                <a:off x="3939" y="2196"/>
                <a:ext cx="262" cy="45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3" name="Line 104"/>
              <p:cNvSpPr>
                <a:spLocks noChangeShapeType="1"/>
              </p:cNvSpPr>
              <p:nvPr/>
            </p:nvSpPr>
            <p:spPr bwMode="auto">
              <a:xfrm>
                <a:off x="3867" y="2220"/>
                <a:ext cx="214" cy="56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4" name="Line 105"/>
              <p:cNvSpPr>
                <a:spLocks noChangeShapeType="1"/>
              </p:cNvSpPr>
              <p:nvPr/>
            </p:nvSpPr>
            <p:spPr bwMode="auto">
              <a:xfrm>
                <a:off x="3771" y="2232"/>
                <a:ext cx="106" cy="63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5" name="Line 106"/>
              <p:cNvSpPr>
                <a:spLocks noChangeShapeType="1"/>
              </p:cNvSpPr>
              <p:nvPr/>
            </p:nvSpPr>
            <p:spPr bwMode="auto">
              <a:xfrm>
                <a:off x="3685" y="2244"/>
                <a:ext cx="0" cy="63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6" name="Line 107"/>
              <p:cNvSpPr>
                <a:spLocks noChangeShapeType="1"/>
              </p:cNvSpPr>
              <p:nvPr/>
            </p:nvSpPr>
            <p:spPr bwMode="auto">
              <a:xfrm flipH="1">
                <a:off x="3531" y="2232"/>
                <a:ext cx="58" cy="62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7" name="Line 108"/>
              <p:cNvSpPr>
                <a:spLocks noChangeShapeType="1"/>
              </p:cNvSpPr>
              <p:nvPr/>
            </p:nvSpPr>
            <p:spPr bwMode="auto">
              <a:xfrm flipH="1">
                <a:off x="3339" y="2232"/>
                <a:ext cx="118" cy="59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138" name="Group 109"/>
              <p:cNvGrpSpPr>
                <a:grpSpLocks/>
              </p:cNvGrpSpPr>
              <p:nvPr/>
            </p:nvGrpSpPr>
            <p:grpSpPr bwMode="auto">
              <a:xfrm>
                <a:off x="3256" y="2218"/>
                <a:ext cx="873" cy="156"/>
                <a:chOff x="3256" y="2218"/>
                <a:chExt cx="873" cy="156"/>
              </a:xfrm>
            </p:grpSpPr>
            <p:sp>
              <p:nvSpPr>
                <p:cNvPr id="3160" name="Arc 110"/>
                <p:cNvSpPr>
                  <a:spLocks/>
                </p:cNvSpPr>
                <p:nvPr/>
              </p:nvSpPr>
              <p:spPr bwMode="auto">
                <a:xfrm>
                  <a:off x="3637" y="221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1" name="Arc 111"/>
                <p:cNvSpPr>
                  <a:spLocks/>
                </p:cNvSpPr>
                <p:nvPr/>
              </p:nvSpPr>
              <p:spPr bwMode="auto">
                <a:xfrm>
                  <a:off x="3256" y="221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39" name="Group 112"/>
              <p:cNvGrpSpPr>
                <a:grpSpLocks/>
              </p:cNvGrpSpPr>
              <p:nvPr/>
            </p:nvGrpSpPr>
            <p:grpSpPr bwMode="auto">
              <a:xfrm>
                <a:off x="3280" y="2302"/>
                <a:ext cx="873" cy="156"/>
                <a:chOff x="3280" y="2302"/>
                <a:chExt cx="873" cy="156"/>
              </a:xfrm>
            </p:grpSpPr>
            <p:sp>
              <p:nvSpPr>
                <p:cNvPr id="3158" name="Arc 113"/>
                <p:cNvSpPr>
                  <a:spLocks/>
                </p:cNvSpPr>
                <p:nvPr/>
              </p:nvSpPr>
              <p:spPr bwMode="auto">
                <a:xfrm>
                  <a:off x="3661" y="2302"/>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9" name="Arc 114"/>
                <p:cNvSpPr>
                  <a:spLocks/>
                </p:cNvSpPr>
                <p:nvPr/>
              </p:nvSpPr>
              <p:spPr bwMode="auto">
                <a:xfrm>
                  <a:off x="3280" y="2302"/>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40" name="Group 115"/>
              <p:cNvGrpSpPr>
                <a:grpSpLocks/>
              </p:cNvGrpSpPr>
              <p:nvPr/>
            </p:nvGrpSpPr>
            <p:grpSpPr bwMode="auto">
              <a:xfrm>
                <a:off x="3268" y="2386"/>
                <a:ext cx="909" cy="180"/>
                <a:chOff x="3268" y="2386"/>
                <a:chExt cx="909" cy="180"/>
              </a:xfrm>
            </p:grpSpPr>
            <p:sp>
              <p:nvSpPr>
                <p:cNvPr id="3156" name="Arc 116"/>
                <p:cNvSpPr>
                  <a:spLocks/>
                </p:cNvSpPr>
                <p:nvPr/>
              </p:nvSpPr>
              <p:spPr bwMode="auto">
                <a:xfrm>
                  <a:off x="3665" y="2386"/>
                  <a:ext cx="512" cy="1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7" name="Arc 117"/>
                <p:cNvSpPr>
                  <a:spLocks/>
                </p:cNvSpPr>
                <p:nvPr/>
              </p:nvSpPr>
              <p:spPr bwMode="auto">
                <a:xfrm>
                  <a:off x="3268" y="2386"/>
                  <a:ext cx="512" cy="1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41" name="Group 118"/>
              <p:cNvGrpSpPr>
                <a:grpSpLocks/>
              </p:cNvGrpSpPr>
              <p:nvPr/>
            </p:nvGrpSpPr>
            <p:grpSpPr bwMode="auto">
              <a:xfrm>
                <a:off x="3256" y="2470"/>
                <a:ext cx="946" cy="168"/>
                <a:chOff x="3256" y="2470"/>
                <a:chExt cx="946" cy="168"/>
              </a:xfrm>
            </p:grpSpPr>
            <p:sp>
              <p:nvSpPr>
                <p:cNvPr id="3154" name="Arc 119"/>
                <p:cNvSpPr>
                  <a:spLocks/>
                </p:cNvSpPr>
                <p:nvPr/>
              </p:nvSpPr>
              <p:spPr bwMode="auto">
                <a:xfrm>
                  <a:off x="3666" y="2470"/>
                  <a:ext cx="536" cy="168"/>
                </a:xfrm>
                <a:custGeom>
                  <a:avLst/>
                  <a:gdLst>
                    <a:gd name="T0" fmla="*/ 0 w 21722"/>
                    <a:gd name="T1" fmla="*/ 0 h 21600"/>
                    <a:gd name="T2" fmla="*/ 0 w 21722"/>
                    <a:gd name="T3" fmla="*/ 0 h 21600"/>
                    <a:gd name="T4" fmla="*/ 0 w 21722"/>
                    <a:gd name="T5" fmla="*/ 0 h 21600"/>
                    <a:gd name="T6" fmla="*/ 0 60000 65536"/>
                    <a:gd name="T7" fmla="*/ 0 60000 65536"/>
                    <a:gd name="T8" fmla="*/ 0 60000 65536"/>
                  </a:gdLst>
                  <a:ahLst/>
                  <a:cxnLst>
                    <a:cxn ang="T6">
                      <a:pos x="T0" y="T1"/>
                    </a:cxn>
                    <a:cxn ang="T7">
                      <a:pos x="T2" y="T3"/>
                    </a:cxn>
                    <a:cxn ang="T8">
                      <a:pos x="T4" y="T5"/>
                    </a:cxn>
                  </a:cxnLst>
                  <a:rect l="0" t="0" r="r" b="b"/>
                  <a:pathLst>
                    <a:path w="21722" h="21600" fill="none" extrusionOk="0">
                      <a:moveTo>
                        <a:pt x="21722" y="0"/>
                      </a:moveTo>
                      <a:cubicBezTo>
                        <a:pt x="21722" y="11929"/>
                        <a:pt x="12051" y="21600"/>
                        <a:pt x="122" y="21600"/>
                      </a:cubicBezTo>
                      <a:cubicBezTo>
                        <a:pt x="81" y="21600"/>
                        <a:pt x="40" y="21599"/>
                        <a:pt x="0" y="21599"/>
                      </a:cubicBezTo>
                    </a:path>
                    <a:path w="21722" h="21600" stroke="0" extrusionOk="0">
                      <a:moveTo>
                        <a:pt x="21722" y="0"/>
                      </a:moveTo>
                      <a:cubicBezTo>
                        <a:pt x="21722" y="11929"/>
                        <a:pt x="12051" y="21600"/>
                        <a:pt x="122" y="21600"/>
                      </a:cubicBezTo>
                      <a:cubicBezTo>
                        <a:pt x="81" y="21600"/>
                        <a:pt x="40" y="21599"/>
                        <a:pt x="0" y="21599"/>
                      </a:cubicBezTo>
                      <a:lnTo>
                        <a:pt x="122" y="0"/>
                      </a:lnTo>
                      <a:lnTo>
                        <a:pt x="21722"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5" name="Arc 120"/>
                <p:cNvSpPr>
                  <a:spLocks/>
                </p:cNvSpPr>
                <p:nvPr/>
              </p:nvSpPr>
              <p:spPr bwMode="auto">
                <a:xfrm>
                  <a:off x="3256" y="2470"/>
                  <a:ext cx="533" cy="1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478" y="21599"/>
                      </a:moveTo>
                      <a:cubicBezTo>
                        <a:pt x="9596" y="21532"/>
                        <a:pt x="0" y="11881"/>
                        <a:pt x="0" y="0"/>
                      </a:cubicBezTo>
                    </a:path>
                    <a:path w="21600" h="21600" stroke="0" extrusionOk="0">
                      <a:moveTo>
                        <a:pt x="21478" y="21599"/>
                      </a:moveTo>
                      <a:cubicBezTo>
                        <a:pt x="9596" y="21532"/>
                        <a:pt x="0" y="11881"/>
                        <a:pt x="0" y="0"/>
                      </a:cubicBezTo>
                      <a:lnTo>
                        <a:pt x="21600" y="0"/>
                      </a:lnTo>
                      <a:lnTo>
                        <a:pt x="21478" y="21599"/>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42" name="Group 121"/>
              <p:cNvGrpSpPr>
                <a:grpSpLocks/>
              </p:cNvGrpSpPr>
              <p:nvPr/>
            </p:nvGrpSpPr>
            <p:grpSpPr bwMode="auto">
              <a:xfrm>
                <a:off x="3268" y="2554"/>
                <a:ext cx="957" cy="144"/>
                <a:chOff x="3268" y="2554"/>
                <a:chExt cx="957" cy="144"/>
              </a:xfrm>
            </p:grpSpPr>
            <p:sp>
              <p:nvSpPr>
                <p:cNvPr id="3152" name="Arc 122"/>
                <p:cNvSpPr>
                  <a:spLocks/>
                </p:cNvSpPr>
                <p:nvPr/>
              </p:nvSpPr>
              <p:spPr bwMode="auto">
                <a:xfrm>
                  <a:off x="3686" y="2554"/>
                  <a:ext cx="539"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3" name="Arc 123"/>
                <p:cNvSpPr>
                  <a:spLocks/>
                </p:cNvSpPr>
                <p:nvPr/>
              </p:nvSpPr>
              <p:spPr bwMode="auto">
                <a:xfrm>
                  <a:off x="3268" y="2554"/>
                  <a:ext cx="539"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43" name="Group 124"/>
              <p:cNvGrpSpPr>
                <a:grpSpLocks/>
              </p:cNvGrpSpPr>
              <p:nvPr/>
            </p:nvGrpSpPr>
            <p:grpSpPr bwMode="auto">
              <a:xfrm>
                <a:off x="3124" y="2638"/>
                <a:ext cx="1126" cy="144"/>
                <a:chOff x="3124" y="2638"/>
                <a:chExt cx="1126" cy="144"/>
              </a:xfrm>
            </p:grpSpPr>
            <p:sp>
              <p:nvSpPr>
                <p:cNvPr id="3150" name="Arc 125"/>
                <p:cNvSpPr>
                  <a:spLocks/>
                </p:cNvSpPr>
                <p:nvPr/>
              </p:nvSpPr>
              <p:spPr bwMode="auto">
                <a:xfrm>
                  <a:off x="3614" y="2638"/>
                  <a:ext cx="636" cy="144"/>
                </a:xfrm>
                <a:custGeom>
                  <a:avLst/>
                  <a:gdLst>
                    <a:gd name="T0" fmla="*/ 1 w 21703"/>
                    <a:gd name="T1" fmla="*/ 0 h 21600"/>
                    <a:gd name="T2" fmla="*/ 0 w 21703"/>
                    <a:gd name="T3" fmla="*/ 0 h 21600"/>
                    <a:gd name="T4" fmla="*/ 0 w 21703"/>
                    <a:gd name="T5" fmla="*/ 0 h 21600"/>
                    <a:gd name="T6" fmla="*/ 0 60000 65536"/>
                    <a:gd name="T7" fmla="*/ 0 60000 65536"/>
                    <a:gd name="T8" fmla="*/ 0 60000 65536"/>
                  </a:gdLst>
                  <a:ahLst/>
                  <a:cxnLst>
                    <a:cxn ang="T6">
                      <a:pos x="T0" y="T1"/>
                    </a:cxn>
                    <a:cxn ang="T7">
                      <a:pos x="T2" y="T3"/>
                    </a:cxn>
                    <a:cxn ang="T8">
                      <a:pos x="T4" y="T5"/>
                    </a:cxn>
                  </a:cxnLst>
                  <a:rect l="0" t="0" r="r" b="b"/>
                  <a:pathLst>
                    <a:path w="21703" h="21600" fill="none" extrusionOk="0">
                      <a:moveTo>
                        <a:pt x="21703" y="0"/>
                      </a:moveTo>
                      <a:cubicBezTo>
                        <a:pt x="21703" y="11929"/>
                        <a:pt x="12032" y="21600"/>
                        <a:pt x="103" y="21600"/>
                      </a:cubicBezTo>
                      <a:cubicBezTo>
                        <a:pt x="68" y="21600"/>
                        <a:pt x="34" y="21599"/>
                        <a:pt x="0" y="21599"/>
                      </a:cubicBezTo>
                    </a:path>
                    <a:path w="21703" h="21600" stroke="0" extrusionOk="0">
                      <a:moveTo>
                        <a:pt x="21703" y="0"/>
                      </a:moveTo>
                      <a:cubicBezTo>
                        <a:pt x="21703" y="11929"/>
                        <a:pt x="12032" y="21600"/>
                        <a:pt x="103" y="21600"/>
                      </a:cubicBezTo>
                      <a:cubicBezTo>
                        <a:pt x="68" y="21600"/>
                        <a:pt x="34" y="21599"/>
                        <a:pt x="0" y="21599"/>
                      </a:cubicBezTo>
                      <a:lnTo>
                        <a:pt x="103" y="0"/>
                      </a:lnTo>
                      <a:lnTo>
                        <a:pt x="21703"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1" name="Arc 126"/>
                <p:cNvSpPr>
                  <a:spLocks/>
                </p:cNvSpPr>
                <p:nvPr/>
              </p:nvSpPr>
              <p:spPr bwMode="auto">
                <a:xfrm>
                  <a:off x="3124" y="2638"/>
                  <a:ext cx="634" cy="144"/>
                </a:xfrm>
                <a:custGeom>
                  <a:avLst/>
                  <a:gdLst>
                    <a:gd name="T0" fmla="*/ 1 w 21600"/>
                    <a:gd name="T1" fmla="*/ 0 h 21600"/>
                    <a:gd name="T2" fmla="*/ 0 w 21600"/>
                    <a:gd name="T3" fmla="*/ 0 h 21600"/>
                    <a:gd name="T4" fmla="*/ 1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497" y="21599"/>
                      </a:moveTo>
                      <a:cubicBezTo>
                        <a:pt x="9607" y="21543"/>
                        <a:pt x="0" y="11889"/>
                        <a:pt x="0" y="0"/>
                      </a:cubicBezTo>
                    </a:path>
                    <a:path w="21600" h="21600" stroke="0" extrusionOk="0">
                      <a:moveTo>
                        <a:pt x="21497" y="21599"/>
                      </a:moveTo>
                      <a:cubicBezTo>
                        <a:pt x="9607" y="21543"/>
                        <a:pt x="0" y="11889"/>
                        <a:pt x="0" y="0"/>
                      </a:cubicBezTo>
                      <a:lnTo>
                        <a:pt x="21600" y="0"/>
                      </a:lnTo>
                      <a:lnTo>
                        <a:pt x="21497" y="21599"/>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44" name="Group 127"/>
              <p:cNvGrpSpPr>
                <a:grpSpLocks/>
              </p:cNvGrpSpPr>
              <p:nvPr/>
            </p:nvGrpSpPr>
            <p:grpSpPr bwMode="auto">
              <a:xfrm>
                <a:off x="3292" y="2158"/>
                <a:ext cx="873" cy="156"/>
                <a:chOff x="3292" y="2158"/>
                <a:chExt cx="873" cy="156"/>
              </a:xfrm>
            </p:grpSpPr>
            <p:sp>
              <p:nvSpPr>
                <p:cNvPr id="3148" name="Arc 128"/>
                <p:cNvSpPr>
                  <a:spLocks/>
                </p:cNvSpPr>
                <p:nvPr/>
              </p:nvSpPr>
              <p:spPr bwMode="auto">
                <a:xfrm>
                  <a:off x="3673" y="215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9" name="Arc 129"/>
                <p:cNvSpPr>
                  <a:spLocks/>
                </p:cNvSpPr>
                <p:nvPr/>
              </p:nvSpPr>
              <p:spPr bwMode="auto">
                <a:xfrm>
                  <a:off x="3292" y="215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45" name="Group 130"/>
              <p:cNvGrpSpPr>
                <a:grpSpLocks/>
              </p:cNvGrpSpPr>
              <p:nvPr/>
            </p:nvGrpSpPr>
            <p:grpSpPr bwMode="auto">
              <a:xfrm>
                <a:off x="3328" y="2098"/>
                <a:ext cx="873" cy="156"/>
                <a:chOff x="3328" y="2098"/>
                <a:chExt cx="873" cy="156"/>
              </a:xfrm>
            </p:grpSpPr>
            <p:sp>
              <p:nvSpPr>
                <p:cNvPr id="3146" name="Arc 131"/>
                <p:cNvSpPr>
                  <a:spLocks/>
                </p:cNvSpPr>
                <p:nvPr/>
              </p:nvSpPr>
              <p:spPr bwMode="auto">
                <a:xfrm>
                  <a:off x="3709" y="209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7" name="Arc 132"/>
                <p:cNvSpPr>
                  <a:spLocks/>
                </p:cNvSpPr>
                <p:nvPr/>
              </p:nvSpPr>
              <p:spPr bwMode="auto">
                <a:xfrm>
                  <a:off x="3328" y="209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089" name="Group 133"/>
            <p:cNvGrpSpPr>
              <a:grpSpLocks/>
            </p:cNvGrpSpPr>
            <p:nvPr/>
          </p:nvGrpSpPr>
          <p:grpSpPr bwMode="auto">
            <a:xfrm>
              <a:off x="4944" y="1771"/>
              <a:ext cx="672" cy="480"/>
              <a:chOff x="3124" y="2098"/>
              <a:chExt cx="1126" cy="780"/>
            </a:xfrm>
          </p:grpSpPr>
          <p:sp>
            <p:nvSpPr>
              <p:cNvPr id="3090" name="Line 134"/>
              <p:cNvSpPr>
                <a:spLocks noChangeShapeType="1"/>
              </p:cNvSpPr>
              <p:nvPr/>
            </p:nvSpPr>
            <p:spPr bwMode="auto">
              <a:xfrm flipH="1">
                <a:off x="3243" y="2220"/>
                <a:ext cx="178" cy="51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Line 135"/>
              <p:cNvSpPr>
                <a:spLocks noChangeShapeType="1"/>
              </p:cNvSpPr>
              <p:nvPr/>
            </p:nvSpPr>
            <p:spPr bwMode="auto">
              <a:xfrm flipH="1">
                <a:off x="3447" y="2232"/>
                <a:ext cx="82" cy="62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 name="Line 136"/>
              <p:cNvSpPr>
                <a:spLocks noChangeShapeType="1"/>
              </p:cNvSpPr>
              <p:nvPr/>
            </p:nvSpPr>
            <p:spPr bwMode="auto">
              <a:xfrm flipH="1">
                <a:off x="3603" y="2220"/>
                <a:ext cx="34" cy="65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3" name="Line 137"/>
              <p:cNvSpPr>
                <a:spLocks noChangeShapeType="1"/>
              </p:cNvSpPr>
              <p:nvPr/>
            </p:nvSpPr>
            <p:spPr bwMode="auto">
              <a:xfrm>
                <a:off x="3723" y="2244"/>
                <a:ext cx="58" cy="63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Line 138"/>
              <p:cNvSpPr>
                <a:spLocks noChangeShapeType="1"/>
              </p:cNvSpPr>
              <p:nvPr/>
            </p:nvSpPr>
            <p:spPr bwMode="auto">
              <a:xfrm>
                <a:off x="3819" y="2232"/>
                <a:ext cx="142" cy="59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5" name="Line 139"/>
              <p:cNvSpPr>
                <a:spLocks noChangeShapeType="1"/>
              </p:cNvSpPr>
              <p:nvPr/>
            </p:nvSpPr>
            <p:spPr bwMode="auto">
              <a:xfrm>
                <a:off x="3903" y="2220"/>
                <a:ext cx="262" cy="52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6" name="Line 140"/>
              <p:cNvSpPr>
                <a:spLocks noChangeShapeType="1"/>
              </p:cNvSpPr>
              <p:nvPr/>
            </p:nvSpPr>
            <p:spPr bwMode="auto">
              <a:xfrm>
                <a:off x="3939" y="2196"/>
                <a:ext cx="262" cy="45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Line 141"/>
              <p:cNvSpPr>
                <a:spLocks noChangeShapeType="1"/>
              </p:cNvSpPr>
              <p:nvPr/>
            </p:nvSpPr>
            <p:spPr bwMode="auto">
              <a:xfrm>
                <a:off x="3867" y="2220"/>
                <a:ext cx="214" cy="56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8" name="Line 142"/>
              <p:cNvSpPr>
                <a:spLocks noChangeShapeType="1"/>
              </p:cNvSpPr>
              <p:nvPr/>
            </p:nvSpPr>
            <p:spPr bwMode="auto">
              <a:xfrm>
                <a:off x="3771" y="2232"/>
                <a:ext cx="106" cy="63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9" name="Line 143"/>
              <p:cNvSpPr>
                <a:spLocks noChangeShapeType="1"/>
              </p:cNvSpPr>
              <p:nvPr/>
            </p:nvSpPr>
            <p:spPr bwMode="auto">
              <a:xfrm>
                <a:off x="3685" y="2244"/>
                <a:ext cx="0" cy="63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Line 144"/>
              <p:cNvSpPr>
                <a:spLocks noChangeShapeType="1"/>
              </p:cNvSpPr>
              <p:nvPr/>
            </p:nvSpPr>
            <p:spPr bwMode="auto">
              <a:xfrm flipH="1">
                <a:off x="3531" y="2232"/>
                <a:ext cx="58" cy="62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1" name="Line 145"/>
              <p:cNvSpPr>
                <a:spLocks noChangeShapeType="1"/>
              </p:cNvSpPr>
              <p:nvPr/>
            </p:nvSpPr>
            <p:spPr bwMode="auto">
              <a:xfrm flipH="1">
                <a:off x="3339" y="2232"/>
                <a:ext cx="118" cy="59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102" name="Group 146"/>
              <p:cNvGrpSpPr>
                <a:grpSpLocks/>
              </p:cNvGrpSpPr>
              <p:nvPr/>
            </p:nvGrpSpPr>
            <p:grpSpPr bwMode="auto">
              <a:xfrm>
                <a:off x="3256" y="2218"/>
                <a:ext cx="873" cy="156"/>
                <a:chOff x="3256" y="2218"/>
                <a:chExt cx="873" cy="156"/>
              </a:xfrm>
            </p:grpSpPr>
            <p:sp>
              <p:nvSpPr>
                <p:cNvPr id="3124" name="Arc 147"/>
                <p:cNvSpPr>
                  <a:spLocks/>
                </p:cNvSpPr>
                <p:nvPr/>
              </p:nvSpPr>
              <p:spPr bwMode="auto">
                <a:xfrm>
                  <a:off x="3637" y="221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5" name="Arc 148"/>
                <p:cNvSpPr>
                  <a:spLocks/>
                </p:cNvSpPr>
                <p:nvPr/>
              </p:nvSpPr>
              <p:spPr bwMode="auto">
                <a:xfrm>
                  <a:off x="3256" y="221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03" name="Group 149"/>
              <p:cNvGrpSpPr>
                <a:grpSpLocks/>
              </p:cNvGrpSpPr>
              <p:nvPr/>
            </p:nvGrpSpPr>
            <p:grpSpPr bwMode="auto">
              <a:xfrm>
                <a:off x="3280" y="2302"/>
                <a:ext cx="873" cy="156"/>
                <a:chOff x="3280" y="2302"/>
                <a:chExt cx="873" cy="156"/>
              </a:xfrm>
            </p:grpSpPr>
            <p:sp>
              <p:nvSpPr>
                <p:cNvPr id="3122" name="Arc 150"/>
                <p:cNvSpPr>
                  <a:spLocks/>
                </p:cNvSpPr>
                <p:nvPr/>
              </p:nvSpPr>
              <p:spPr bwMode="auto">
                <a:xfrm>
                  <a:off x="3661" y="2302"/>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3" name="Arc 151"/>
                <p:cNvSpPr>
                  <a:spLocks/>
                </p:cNvSpPr>
                <p:nvPr/>
              </p:nvSpPr>
              <p:spPr bwMode="auto">
                <a:xfrm>
                  <a:off x="3280" y="2302"/>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04" name="Group 152"/>
              <p:cNvGrpSpPr>
                <a:grpSpLocks/>
              </p:cNvGrpSpPr>
              <p:nvPr/>
            </p:nvGrpSpPr>
            <p:grpSpPr bwMode="auto">
              <a:xfrm>
                <a:off x="3268" y="2386"/>
                <a:ext cx="909" cy="180"/>
                <a:chOff x="3268" y="2386"/>
                <a:chExt cx="909" cy="180"/>
              </a:xfrm>
            </p:grpSpPr>
            <p:sp>
              <p:nvSpPr>
                <p:cNvPr id="3120" name="Arc 153"/>
                <p:cNvSpPr>
                  <a:spLocks/>
                </p:cNvSpPr>
                <p:nvPr/>
              </p:nvSpPr>
              <p:spPr bwMode="auto">
                <a:xfrm>
                  <a:off x="3665" y="2386"/>
                  <a:ext cx="512" cy="1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 name="Arc 154"/>
                <p:cNvSpPr>
                  <a:spLocks/>
                </p:cNvSpPr>
                <p:nvPr/>
              </p:nvSpPr>
              <p:spPr bwMode="auto">
                <a:xfrm>
                  <a:off x="3268" y="2386"/>
                  <a:ext cx="512" cy="1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05" name="Group 155"/>
              <p:cNvGrpSpPr>
                <a:grpSpLocks/>
              </p:cNvGrpSpPr>
              <p:nvPr/>
            </p:nvGrpSpPr>
            <p:grpSpPr bwMode="auto">
              <a:xfrm>
                <a:off x="3256" y="2470"/>
                <a:ext cx="946" cy="168"/>
                <a:chOff x="3256" y="2470"/>
                <a:chExt cx="946" cy="168"/>
              </a:xfrm>
            </p:grpSpPr>
            <p:sp>
              <p:nvSpPr>
                <p:cNvPr id="3118" name="Arc 156"/>
                <p:cNvSpPr>
                  <a:spLocks/>
                </p:cNvSpPr>
                <p:nvPr/>
              </p:nvSpPr>
              <p:spPr bwMode="auto">
                <a:xfrm>
                  <a:off x="3666" y="2470"/>
                  <a:ext cx="536" cy="168"/>
                </a:xfrm>
                <a:custGeom>
                  <a:avLst/>
                  <a:gdLst>
                    <a:gd name="T0" fmla="*/ 0 w 21722"/>
                    <a:gd name="T1" fmla="*/ 0 h 21600"/>
                    <a:gd name="T2" fmla="*/ 0 w 21722"/>
                    <a:gd name="T3" fmla="*/ 0 h 21600"/>
                    <a:gd name="T4" fmla="*/ 0 w 21722"/>
                    <a:gd name="T5" fmla="*/ 0 h 21600"/>
                    <a:gd name="T6" fmla="*/ 0 60000 65536"/>
                    <a:gd name="T7" fmla="*/ 0 60000 65536"/>
                    <a:gd name="T8" fmla="*/ 0 60000 65536"/>
                  </a:gdLst>
                  <a:ahLst/>
                  <a:cxnLst>
                    <a:cxn ang="T6">
                      <a:pos x="T0" y="T1"/>
                    </a:cxn>
                    <a:cxn ang="T7">
                      <a:pos x="T2" y="T3"/>
                    </a:cxn>
                    <a:cxn ang="T8">
                      <a:pos x="T4" y="T5"/>
                    </a:cxn>
                  </a:cxnLst>
                  <a:rect l="0" t="0" r="r" b="b"/>
                  <a:pathLst>
                    <a:path w="21722" h="21600" fill="none" extrusionOk="0">
                      <a:moveTo>
                        <a:pt x="21722" y="0"/>
                      </a:moveTo>
                      <a:cubicBezTo>
                        <a:pt x="21722" y="11929"/>
                        <a:pt x="12051" y="21600"/>
                        <a:pt x="122" y="21600"/>
                      </a:cubicBezTo>
                      <a:cubicBezTo>
                        <a:pt x="81" y="21600"/>
                        <a:pt x="40" y="21599"/>
                        <a:pt x="0" y="21599"/>
                      </a:cubicBezTo>
                    </a:path>
                    <a:path w="21722" h="21600" stroke="0" extrusionOk="0">
                      <a:moveTo>
                        <a:pt x="21722" y="0"/>
                      </a:moveTo>
                      <a:cubicBezTo>
                        <a:pt x="21722" y="11929"/>
                        <a:pt x="12051" y="21600"/>
                        <a:pt x="122" y="21600"/>
                      </a:cubicBezTo>
                      <a:cubicBezTo>
                        <a:pt x="81" y="21600"/>
                        <a:pt x="40" y="21599"/>
                        <a:pt x="0" y="21599"/>
                      </a:cubicBezTo>
                      <a:lnTo>
                        <a:pt x="122" y="0"/>
                      </a:lnTo>
                      <a:lnTo>
                        <a:pt x="21722"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9" name="Arc 157"/>
                <p:cNvSpPr>
                  <a:spLocks/>
                </p:cNvSpPr>
                <p:nvPr/>
              </p:nvSpPr>
              <p:spPr bwMode="auto">
                <a:xfrm>
                  <a:off x="3256" y="2470"/>
                  <a:ext cx="533" cy="1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478" y="21599"/>
                      </a:moveTo>
                      <a:cubicBezTo>
                        <a:pt x="9596" y="21532"/>
                        <a:pt x="0" y="11881"/>
                        <a:pt x="0" y="0"/>
                      </a:cubicBezTo>
                    </a:path>
                    <a:path w="21600" h="21600" stroke="0" extrusionOk="0">
                      <a:moveTo>
                        <a:pt x="21478" y="21599"/>
                      </a:moveTo>
                      <a:cubicBezTo>
                        <a:pt x="9596" y="21532"/>
                        <a:pt x="0" y="11881"/>
                        <a:pt x="0" y="0"/>
                      </a:cubicBezTo>
                      <a:lnTo>
                        <a:pt x="21600" y="0"/>
                      </a:lnTo>
                      <a:lnTo>
                        <a:pt x="21478" y="21599"/>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06" name="Group 158"/>
              <p:cNvGrpSpPr>
                <a:grpSpLocks/>
              </p:cNvGrpSpPr>
              <p:nvPr/>
            </p:nvGrpSpPr>
            <p:grpSpPr bwMode="auto">
              <a:xfrm>
                <a:off x="3268" y="2554"/>
                <a:ext cx="957" cy="144"/>
                <a:chOff x="3268" y="2554"/>
                <a:chExt cx="957" cy="144"/>
              </a:xfrm>
            </p:grpSpPr>
            <p:sp>
              <p:nvSpPr>
                <p:cNvPr id="3116" name="Arc 159"/>
                <p:cNvSpPr>
                  <a:spLocks/>
                </p:cNvSpPr>
                <p:nvPr/>
              </p:nvSpPr>
              <p:spPr bwMode="auto">
                <a:xfrm>
                  <a:off x="3686" y="2554"/>
                  <a:ext cx="539"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7" name="Arc 160"/>
                <p:cNvSpPr>
                  <a:spLocks/>
                </p:cNvSpPr>
                <p:nvPr/>
              </p:nvSpPr>
              <p:spPr bwMode="auto">
                <a:xfrm>
                  <a:off x="3268" y="2554"/>
                  <a:ext cx="539"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07" name="Group 161"/>
              <p:cNvGrpSpPr>
                <a:grpSpLocks/>
              </p:cNvGrpSpPr>
              <p:nvPr/>
            </p:nvGrpSpPr>
            <p:grpSpPr bwMode="auto">
              <a:xfrm>
                <a:off x="3124" y="2638"/>
                <a:ext cx="1126" cy="144"/>
                <a:chOff x="3124" y="2638"/>
                <a:chExt cx="1126" cy="144"/>
              </a:xfrm>
            </p:grpSpPr>
            <p:sp>
              <p:nvSpPr>
                <p:cNvPr id="3114" name="Arc 162"/>
                <p:cNvSpPr>
                  <a:spLocks/>
                </p:cNvSpPr>
                <p:nvPr/>
              </p:nvSpPr>
              <p:spPr bwMode="auto">
                <a:xfrm>
                  <a:off x="3614" y="2638"/>
                  <a:ext cx="636" cy="144"/>
                </a:xfrm>
                <a:custGeom>
                  <a:avLst/>
                  <a:gdLst>
                    <a:gd name="T0" fmla="*/ 1 w 21703"/>
                    <a:gd name="T1" fmla="*/ 0 h 21600"/>
                    <a:gd name="T2" fmla="*/ 0 w 21703"/>
                    <a:gd name="T3" fmla="*/ 0 h 21600"/>
                    <a:gd name="T4" fmla="*/ 0 w 21703"/>
                    <a:gd name="T5" fmla="*/ 0 h 21600"/>
                    <a:gd name="T6" fmla="*/ 0 60000 65536"/>
                    <a:gd name="T7" fmla="*/ 0 60000 65536"/>
                    <a:gd name="T8" fmla="*/ 0 60000 65536"/>
                  </a:gdLst>
                  <a:ahLst/>
                  <a:cxnLst>
                    <a:cxn ang="T6">
                      <a:pos x="T0" y="T1"/>
                    </a:cxn>
                    <a:cxn ang="T7">
                      <a:pos x="T2" y="T3"/>
                    </a:cxn>
                    <a:cxn ang="T8">
                      <a:pos x="T4" y="T5"/>
                    </a:cxn>
                  </a:cxnLst>
                  <a:rect l="0" t="0" r="r" b="b"/>
                  <a:pathLst>
                    <a:path w="21703" h="21600" fill="none" extrusionOk="0">
                      <a:moveTo>
                        <a:pt x="21703" y="0"/>
                      </a:moveTo>
                      <a:cubicBezTo>
                        <a:pt x="21703" y="11929"/>
                        <a:pt x="12032" y="21600"/>
                        <a:pt x="103" y="21600"/>
                      </a:cubicBezTo>
                      <a:cubicBezTo>
                        <a:pt x="68" y="21600"/>
                        <a:pt x="34" y="21599"/>
                        <a:pt x="0" y="21599"/>
                      </a:cubicBezTo>
                    </a:path>
                    <a:path w="21703" h="21600" stroke="0" extrusionOk="0">
                      <a:moveTo>
                        <a:pt x="21703" y="0"/>
                      </a:moveTo>
                      <a:cubicBezTo>
                        <a:pt x="21703" y="11929"/>
                        <a:pt x="12032" y="21600"/>
                        <a:pt x="103" y="21600"/>
                      </a:cubicBezTo>
                      <a:cubicBezTo>
                        <a:pt x="68" y="21600"/>
                        <a:pt x="34" y="21599"/>
                        <a:pt x="0" y="21599"/>
                      </a:cubicBezTo>
                      <a:lnTo>
                        <a:pt x="103" y="0"/>
                      </a:lnTo>
                      <a:lnTo>
                        <a:pt x="21703"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5" name="Arc 163"/>
                <p:cNvSpPr>
                  <a:spLocks/>
                </p:cNvSpPr>
                <p:nvPr/>
              </p:nvSpPr>
              <p:spPr bwMode="auto">
                <a:xfrm>
                  <a:off x="3124" y="2638"/>
                  <a:ext cx="634" cy="144"/>
                </a:xfrm>
                <a:custGeom>
                  <a:avLst/>
                  <a:gdLst>
                    <a:gd name="T0" fmla="*/ 1 w 21600"/>
                    <a:gd name="T1" fmla="*/ 0 h 21600"/>
                    <a:gd name="T2" fmla="*/ 0 w 21600"/>
                    <a:gd name="T3" fmla="*/ 0 h 21600"/>
                    <a:gd name="T4" fmla="*/ 1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497" y="21599"/>
                      </a:moveTo>
                      <a:cubicBezTo>
                        <a:pt x="9607" y="21543"/>
                        <a:pt x="0" y="11889"/>
                        <a:pt x="0" y="0"/>
                      </a:cubicBezTo>
                    </a:path>
                    <a:path w="21600" h="21600" stroke="0" extrusionOk="0">
                      <a:moveTo>
                        <a:pt x="21497" y="21599"/>
                      </a:moveTo>
                      <a:cubicBezTo>
                        <a:pt x="9607" y="21543"/>
                        <a:pt x="0" y="11889"/>
                        <a:pt x="0" y="0"/>
                      </a:cubicBezTo>
                      <a:lnTo>
                        <a:pt x="21600" y="0"/>
                      </a:lnTo>
                      <a:lnTo>
                        <a:pt x="21497" y="21599"/>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08" name="Group 164"/>
              <p:cNvGrpSpPr>
                <a:grpSpLocks/>
              </p:cNvGrpSpPr>
              <p:nvPr/>
            </p:nvGrpSpPr>
            <p:grpSpPr bwMode="auto">
              <a:xfrm>
                <a:off x="3292" y="2158"/>
                <a:ext cx="873" cy="156"/>
                <a:chOff x="3292" y="2158"/>
                <a:chExt cx="873" cy="156"/>
              </a:xfrm>
            </p:grpSpPr>
            <p:sp>
              <p:nvSpPr>
                <p:cNvPr id="3112" name="Arc 165"/>
                <p:cNvSpPr>
                  <a:spLocks/>
                </p:cNvSpPr>
                <p:nvPr/>
              </p:nvSpPr>
              <p:spPr bwMode="auto">
                <a:xfrm>
                  <a:off x="3673" y="215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 name="Arc 166"/>
                <p:cNvSpPr>
                  <a:spLocks/>
                </p:cNvSpPr>
                <p:nvPr/>
              </p:nvSpPr>
              <p:spPr bwMode="auto">
                <a:xfrm>
                  <a:off x="3292" y="215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09" name="Group 167"/>
              <p:cNvGrpSpPr>
                <a:grpSpLocks/>
              </p:cNvGrpSpPr>
              <p:nvPr/>
            </p:nvGrpSpPr>
            <p:grpSpPr bwMode="auto">
              <a:xfrm>
                <a:off x="3328" y="2098"/>
                <a:ext cx="873" cy="156"/>
                <a:chOff x="3328" y="2098"/>
                <a:chExt cx="873" cy="156"/>
              </a:xfrm>
            </p:grpSpPr>
            <p:sp>
              <p:nvSpPr>
                <p:cNvPr id="3110" name="Arc 168"/>
                <p:cNvSpPr>
                  <a:spLocks/>
                </p:cNvSpPr>
                <p:nvPr/>
              </p:nvSpPr>
              <p:spPr bwMode="auto">
                <a:xfrm>
                  <a:off x="3709" y="209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1" name="Arc 169"/>
                <p:cNvSpPr>
                  <a:spLocks/>
                </p:cNvSpPr>
                <p:nvPr/>
              </p:nvSpPr>
              <p:spPr bwMode="auto">
                <a:xfrm>
                  <a:off x="3328" y="2098"/>
                  <a:ext cx="492" cy="1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bg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3075" name="Rectangle 172"/>
          <p:cNvSpPr>
            <a:spLocks noChangeArrowheads="1"/>
          </p:cNvSpPr>
          <p:nvPr/>
        </p:nvSpPr>
        <p:spPr bwMode="auto">
          <a:xfrm>
            <a:off x="152400" y="354013"/>
            <a:ext cx="85201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kumimoji="1" lang="en-US" altLang="en-US">
                <a:solidFill>
                  <a:srgbClr val="287850"/>
                </a:solidFill>
                <a:latin typeface="Arial" charset="0"/>
              </a:rPr>
              <a:t>Influence of Formulations and Adjuvants </a:t>
            </a:r>
            <a:br>
              <a:rPr kumimoji="1" lang="en-US" altLang="en-US">
                <a:solidFill>
                  <a:srgbClr val="287850"/>
                </a:solidFill>
                <a:latin typeface="Arial" charset="0"/>
              </a:rPr>
            </a:br>
            <a:endParaRPr kumimoji="1" lang="en-US" altLang="en-US">
              <a:solidFill>
                <a:srgbClr val="287850"/>
              </a:solidFill>
              <a:latin typeface="Arial"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72"/>
          <p:cNvSpPr>
            <a:spLocks noGrp="1" noChangeArrowheads="1"/>
          </p:cNvSpPr>
          <p:nvPr>
            <p:ph type="title"/>
          </p:nvPr>
        </p:nvSpPr>
        <p:spPr>
          <a:xfrm>
            <a:off x="457200" y="76200"/>
            <a:ext cx="7772400" cy="9906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b="1" smtClean="0">
                <a:solidFill>
                  <a:srgbClr val="287850"/>
                </a:solidFill>
                <a:latin typeface="Arial" charset="0"/>
              </a:rPr>
              <a:t>Deposition / Retention</a:t>
            </a:r>
          </a:p>
        </p:txBody>
      </p:sp>
      <p:sp>
        <p:nvSpPr>
          <p:cNvPr id="77" name="Date Placeholder 2"/>
          <p:cNvSpPr>
            <a:spLocks noGrp="1"/>
          </p:cNvSpPr>
          <p:nvPr>
            <p:ph type="dt" sz="quarter" idx="10"/>
          </p:nvPr>
        </p:nvSpPr>
        <p:spPr/>
        <p:txBody>
          <a:bodyPr/>
          <a:lstStyle/>
          <a:p>
            <a:pPr>
              <a:defRPr/>
            </a:pPr>
            <a:r>
              <a:rPr lang="en-US"/>
              <a:t>Sept-99</a:t>
            </a:r>
          </a:p>
        </p:txBody>
      </p:sp>
      <p:sp>
        <p:nvSpPr>
          <p:cNvPr id="79" name="Slide Number Placeholder 4"/>
          <p:cNvSpPr>
            <a:spLocks noGrp="1"/>
          </p:cNvSpPr>
          <p:nvPr>
            <p:ph type="sldNum" sz="quarter" idx="12"/>
          </p:nvPr>
        </p:nvSpPr>
        <p:spPr/>
        <p:txBody>
          <a:bodyPr/>
          <a:lstStyle/>
          <a:p>
            <a:pPr>
              <a:defRPr/>
            </a:pPr>
            <a:fld id="{0A3D4B56-1564-4D9C-9AD8-E55E2000544C}" type="slidenum">
              <a:rPr lang="en-US"/>
              <a:pPr>
                <a:defRPr/>
              </a:pPr>
              <a:t>20</a:t>
            </a:fld>
            <a:endParaRPr lang="en-US"/>
          </a:p>
        </p:txBody>
      </p:sp>
      <p:graphicFrame>
        <p:nvGraphicFramePr>
          <p:cNvPr id="21509" name="Object 70">
            <a:hlinkClick r:id="" action="ppaction://ole?verb=0"/>
          </p:cNvPr>
          <p:cNvGraphicFramePr>
            <a:graphicFrameLocks noChangeAspect="1"/>
          </p:cNvGraphicFramePr>
          <p:nvPr/>
        </p:nvGraphicFramePr>
        <p:xfrm>
          <a:off x="6705600" y="228600"/>
          <a:ext cx="2819400" cy="1219200"/>
        </p:xfrm>
        <a:graphic>
          <a:graphicData uri="http://schemas.openxmlformats.org/presentationml/2006/ole">
            <mc:AlternateContent xmlns:mc="http://schemas.openxmlformats.org/markup-compatibility/2006">
              <mc:Choice xmlns:v="urn:schemas-microsoft-com:vml" Requires="v">
                <p:oleObj spid="_x0000_s21615" r:id="rId6" imgW="1403350" imgH="758825" progId="">
                  <p:embed/>
                </p:oleObj>
              </mc:Choice>
              <mc:Fallback>
                <p:oleObj r:id="rId6" imgW="1403350" imgH="758825" progId="">
                  <p:embed/>
                  <p:pic>
                    <p:nvPicPr>
                      <p:cNvPr id="0" name="Object 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228600"/>
                        <a:ext cx="2819400" cy="121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510" name="Group 2"/>
          <p:cNvGrpSpPr>
            <a:grpSpLocks/>
          </p:cNvGrpSpPr>
          <p:nvPr/>
        </p:nvGrpSpPr>
        <p:grpSpPr bwMode="auto">
          <a:xfrm>
            <a:off x="457200" y="2540000"/>
            <a:ext cx="8382000" cy="3260725"/>
            <a:chOff x="1029" y="1920"/>
            <a:chExt cx="4281" cy="1784"/>
          </a:xfrm>
        </p:grpSpPr>
        <p:pic>
          <p:nvPicPr>
            <p:cNvPr id="21555" name="Picture 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3" y="2133"/>
              <a:ext cx="881" cy="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56" name="Picture 4"/>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1" y="2936"/>
              <a:ext cx="1303" cy="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57" name="Rectangle 5"/>
            <p:cNvSpPr>
              <a:spLocks noChangeArrowheads="1"/>
            </p:cNvSpPr>
            <p:nvPr/>
          </p:nvSpPr>
          <p:spPr bwMode="auto">
            <a:xfrm>
              <a:off x="3951" y="2097"/>
              <a:ext cx="442" cy="1510"/>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1558" name="Rectangle 6"/>
            <p:cNvSpPr>
              <a:spLocks noChangeArrowheads="1"/>
            </p:cNvSpPr>
            <p:nvPr/>
          </p:nvSpPr>
          <p:spPr bwMode="auto">
            <a:xfrm>
              <a:off x="5212" y="2139"/>
              <a:ext cx="98" cy="1507"/>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grpSp>
          <p:nvGrpSpPr>
            <p:cNvPr id="21559" name="Group 7"/>
            <p:cNvGrpSpPr>
              <a:grpSpLocks/>
            </p:cNvGrpSpPr>
            <p:nvPr/>
          </p:nvGrpSpPr>
          <p:grpSpPr bwMode="auto">
            <a:xfrm>
              <a:off x="1029" y="2106"/>
              <a:ext cx="1043" cy="1518"/>
              <a:chOff x="1029" y="2106"/>
              <a:chExt cx="1043" cy="1518"/>
            </a:xfrm>
          </p:grpSpPr>
          <p:pic>
            <p:nvPicPr>
              <p:cNvPr id="21579" name="Picture 8"/>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2" y="2132"/>
                <a:ext cx="947" cy="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1580" name="Object 9"/>
              <p:cNvGraphicFramePr>
                <a:graphicFrameLocks/>
              </p:cNvGraphicFramePr>
              <p:nvPr/>
            </p:nvGraphicFramePr>
            <p:xfrm>
              <a:off x="1116" y="2877"/>
              <a:ext cx="906" cy="719"/>
            </p:xfrm>
            <a:graphic>
              <a:graphicData uri="http://schemas.openxmlformats.org/presentationml/2006/ole">
                <mc:AlternateContent xmlns:mc="http://schemas.openxmlformats.org/markup-compatibility/2006">
                  <mc:Choice xmlns:v="urn:schemas-microsoft-com:vml" Requires="v">
                    <p:oleObj spid="_x0000_s21616" name="Bitmap Image" r:id="rId11" imgW="1438275" imgH="1141413" progId="Paint.Picture">
                      <p:embed/>
                    </p:oleObj>
                  </mc:Choice>
                  <mc:Fallback>
                    <p:oleObj name="Bitmap Image" r:id="rId11" imgW="1438275" imgH="1141413" progId="Paint.Picture">
                      <p:embed/>
                      <p:pic>
                        <p:nvPicPr>
                          <p:cNvPr id="0" name="Object 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6" y="2877"/>
                            <a:ext cx="906" cy="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81" name="Rectangle 10"/>
              <p:cNvSpPr>
                <a:spLocks noChangeArrowheads="1"/>
              </p:cNvSpPr>
              <p:nvPr/>
            </p:nvSpPr>
            <p:spPr bwMode="auto">
              <a:xfrm>
                <a:off x="1029" y="2117"/>
                <a:ext cx="100" cy="1507"/>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1582" name="Rectangle 11"/>
              <p:cNvSpPr>
                <a:spLocks noChangeArrowheads="1"/>
              </p:cNvSpPr>
              <p:nvPr/>
            </p:nvSpPr>
            <p:spPr bwMode="auto">
              <a:xfrm>
                <a:off x="1972" y="2106"/>
                <a:ext cx="100" cy="1507"/>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grpSp>
        <p:pic>
          <p:nvPicPr>
            <p:cNvPr id="21560" name="Picture 12"/>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29" y="2111"/>
              <a:ext cx="1028" cy="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61" name="Rectangle 13"/>
            <p:cNvSpPr>
              <a:spLocks noChangeArrowheads="1"/>
            </p:cNvSpPr>
            <p:nvPr/>
          </p:nvSpPr>
          <p:spPr bwMode="auto">
            <a:xfrm>
              <a:off x="3234" y="2067"/>
              <a:ext cx="97" cy="1506"/>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1562" name="Rectangle 14"/>
            <p:cNvSpPr>
              <a:spLocks noChangeArrowheads="1"/>
            </p:cNvSpPr>
            <p:nvPr/>
          </p:nvSpPr>
          <p:spPr bwMode="auto">
            <a:xfrm>
              <a:off x="4118" y="2096"/>
              <a:ext cx="127" cy="1506"/>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grpSp>
          <p:nvGrpSpPr>
            <p:cNvPr id="21563" name="Group 15"/>
            <p:cNvGrpSpPr>
              <a:grpSpLocks/>
            </p:cNvGrpSpPr>
            <p:nvPr/>
          </p:nvGrpSpPr>
          <p:grpSpPr bwMode="auto">
            <a:xfrm>
              <a:off x="1928" y="2028"/>
              <a:ext cx="1256" cy="1676"/>
              <a:chOff x="1928" y="2028"/>
              <a:chExt cx="1256" cy="1676"/>
            </a:xfrm>
          </p:grpSpPr>
          <p:pic>
            <p:nvPicPr>
              <p:cNvPr id="21575" name="Picture 16"/>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75" y="2042"/>
                <a:ext cx="963" cy="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1576" name="Object 17"/>
              <p:cNvGraphicFramePr>
                <a:graphicFrameLocks/>
              </p:cNvGraphicFramePr>
              <p:nvPr/>
            </p:nvGraphicFramePr>
            <p:xfrm>
              <a:off x="1961" y="2789"/>
              <a:ext cx="1177" cy="915"/>
            </p:xfrm>
            <a:graphic>
              <a:graphicData uri="http://schemas.openxmlformats.org/presentationml/2006/ole">
                <mc:AlternateContent xmlns:mc="http://schemas.openxmlformats.org/markup-compatibility/2006">
                  <mc:Choice xmlns:v="urn:schemas-microsoft-com:vml" Requires="v">
                    <p:oleObj spid="_x0000_s21617" name="Bitmap Image" r:id="rId15" imgW="1868488" imgH="1452563" progId="Paint.Picture">
                      <p:embed/>
                    </p:oleObj>
                  </mc:Choice>
                  <mc:Fallback>
                    <p:oleObj name="Bitmap Image" r:id="rId15" imgW="1868488" imgH="1452563" progId="Paint.Picture">
                      <p:embed/>
                      <p:pic>
                        <p:nvPicPr>
                          <p:cNvPr id="0" name="Object 1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61" y="2789"/>
                            <a:ext cx="1177" cy="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77" name="Rectangle 18"/>
              <p:cNvSpPr>
                <a:spLocks noChangeArrowheads="1"/>
              </p:cNvSpPr>
              <p:nvPr/>
            </p:nvSpPr>
            <p:spPr bwMode="auto">
              <a:xfrm>
                <a:off x="1928" y="2028"/>
                <a:ext cx="317" cy="1664"/>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1578" name="Rectangle 19"/>
              <p:cNvSpPr>
                <a:spLocks noChangeArrowheads="1"/>
              </p:cNvSpPr>
              <p:nvPr/>
            </p:nvSpPr>
            <p:spPr bwMode="auto">
              <a:xfrm>
                <a:off x="3082" y="2028"/>
                <a:ext cx="102" cy="1667"/>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grpSp>
        <p:sp>
          <p:nvSpPr>
            <p:cNvPr id="21564" name="Rectangle 20"/>
            <p:cNvSpPr>
              <a:spLocks noChangeArrowheads="1"/>
            </p:cNvSpPr>
            <p:nvPr/>
          </p:nvSpPr>
          <p:spPr bwMode="auto">
            <a:xfrm>
              <a:off x="4890" y="2464"/>
              <a:ext cx="182"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Font typeface="Arial" charset="0"/>
                <a:buChar char="•"/>
                <a:defRPr sz="3200">
                  <a:solidFill>
                    <a:schemeClr val="tx1"/>
                  </a:solidFill>
                  <a:latin typeface="Calibri" pitchFamily="34" charset="0"/>
                </a:defRPr>
              </a:lvl1pPr>
              <a:lvl2pPr marL="742950" indent="-285750" defTabSz="762000">
                <a:spcBef>
                  <a:spcPct val="20000"/>
                </a:spcBef>
                <a:buFont typeface="Arial" charset="0"/>
                <a:buChar char="–"/>
                <a:defRPr sz="2800">
                  <a:solidFill>
                    <a:schemeClr val="tx1"/>
                  </a:solidFill>
                  <a:latin typeface="Calibri" pitchFamily="34" charset="0"/>
                </a:defRPr>
              </a:lvl2pPr>
              <a:lvl3pPr marL="1143000" indent="-228600" defTabSz="762000">
                <a:spcBef>
                  <a:spcPct val="20000"/>
                </a:spcBef>
                <a:buFont typeface="Arial" charset="0"/>
                <a:buChar char="•"/>
                <a:defRPr sz="2400">
                  <a:solidFill>
                    <a:schemeClr val="tx1"/>
                  </a:solidFill>
                  <a:latin typeface="Calibri" pitchFamily="34" charset="0"/>
                </a:defRPr>
              </a:lvl3pPr>
              <a:lvl4pPr marL="1600200" indent="-228600" defTabSz="762000">
                <a:spcBef>
                  <a:spcPct val="20000"/>
                </a:spcBef>
                <a:buFont typeface="Arial" charset="0"/>
                <a:buChar char="–"/>
                <a:defRPr sz="2000">
                  <a:solidFill>
                    <a:schemeClr val="tx1"/>
                  </a:solidFill>
                  <a:latin typeface="Calibri" pitchFamily="34" charset="0"/>
                </a:defRPr>
              </a:lvl4pPr>
              <a:lvl5pPr marL="2057400" indent="-228600" defTabSz="762000">
                <a:spcBef>
                  <a:spcPct val="20000"/>
                </a:spcBef>
                <a:buFont typeface="Arial"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800">
                  <a:solidFill>
                    <a:srgbClr val="000000"/>
                  </a:solidFill>
                  <a:latin typeface="Times New Roman" pitchFamily="18" charset="0"/>
                </a:rPr>
                <a:t>a.</a:t>
              </a:r>
            </a:p>
          </p:txBody>
        </p:sp>
        <p:sp>
          <p:nvSpPr>
            <p:cNvPr id="21565" name="Rectangle 21"/>
            <p:cNvSpPr>
              <a:spLocks noChangeArrowheads="1"/>
            </p:cNvSpPr>
            <p:nvPr/>
          </p:nvSpPr>
          <p:spPr bwMode="auto">
            <a:xfrm>
              <a:off x="4896" y="3273"/>
              <a:ext cx="188"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Font typeface="Arial" charset="0"/>
                <a:buChar char="•"/>
                <a:defRPr sz="3200">
                  <a:solidFill>
                    <a:schemeClr val="tx1"/>
                  </a:solidFill>
                  <a:latin typeface="Calibri" pitchFamily="34" charset="0"/>
                </a:defRPr>
              </a:lvl1pPr>
              <a:lvl2pPr marL="742950" indent="-285750" defTabSz="762000">
                <a:spcBef>
                  <a:spcPct val="20000"/>
                </a:spcBef>
                <a:buFont typeface="Arial" charset="0"/>
                <a:buChar char="–"/>
                <a:defRPr sz="2800">
                  <a:solidFill>
                    <a:schemeClr val="tx1"/>
                  </a:solidFill>
                  <a:latin typeface="Calibri" pitchFamily="34" charset="0"/>
                </a:defRPr>
              </a:lvl2pPr>
              <a:lvl3pPr marL="1143000" indent="-228600" defTabSz="762000">
                <a:spcBef>
                  <a:spcPct val="20000"/>
                </a:spcBef>
                <a:buFont typeface="Arial" charset="0"/>
                <a:buChar char="•"/>
                <a:defRPr sz="2400">
                  <a:solidFill>
                    <a:schemeClr val="tx1"/>
                  </a:solidFill>
                  <a:latin typeface="Calibri" pitchFamily="34" charset="0"/>
                </a:defRPr>
              </a:lvl3pPr>
              <a:lvl4pPr marL="1600200" indent="-228600" defTabSz="762000">
                <a:spcBef>
                  <a:spcPct val="20000"/>
                </a:spcBef>
                <a:buFont typeface="Arial" charset="0"/>
                <a:buChar char="–"/>
                <a:defRPr sz="2000">
                  <a:solidFill>
                    <a:schemeClr val="tx1"/>
                  </a:solidFill>
                  <a:latin typeface="Calibri" pitchFamily="34" charset="0"/>
                </a:defRPr>
              </a:lvl4pPr>
              <a:lvl5pPr marL="2057400" indent="-228600" defTabSz="762000">
                <a:spcBef>
                  <a:spcPct val="20000"/>
                </a:spcBef>
                <a:buFont typeface="Arial"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800">
                  <a:solidFill>
                    <a:srgbClr val="000000"/>
                  </a:solidFill>
                  <a:latin typeface="Times New Roman" pitchFamily="18" charset="0"/>
                </a:rPr>
                <a:t>b.</a:t>
              </a:r>
            </a:p>
          </p:txBody>
        </p:sp>
        <p:sp>
          <p:nvSpPr>
            <p:cNvPr id="21566" name="Rectangle 22"/>
            <p:cNvSpPr>
              <a:spLocks noChangeArrowheads="1"/>
            </p:cNvSpPr>
            <p:nvPr/>
          </p:nvSpPr>
          <p:spPr bwMode="auto">
            <a:xfrm>
              <a:off x="1096" y="1953"/>
              <a:ext cx="4211" cy="164"/>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graphicFrame>
          <p:nvGraphicFramePr>
            <p:cNvPr id="21567" name="Object 23"/>
            <p:cNvGraphicFramePr>
              <a:graphicFrameLocks/>
            </p:cNvGraphicFramePr>
            <p:nvPr/>
          </p:nvGraphicFramePr>
          <p:xfrm>
            <a:off x="3341" y="2911"/>
            <a:ext cx="799" cy="709"/>
          </p:xfrm>
          <a:graphic>
            <a:graphicData uri="http://schemas.openxmlformats.org/presentationml/2006/ole">
              <mc:AlternateContent xmlns:mc="http://schemas.openxmlformats.org/markup-compatibility/2006">
                <mc:Choice xmlns:v="urn:schemas-microsoft-com:vml" Requires="v">
                  <p:oleObj spid="_x0000_s21618" name="Bitmap Image" r:id="rId17" imgW="1268413" imgH="1125538" progId="Paint.Picture">
                    <p:embed/>
                  </p:oleObj>
                </mc:Choice>
                <mc:Fallback>
                  <p:oleObj name="Bitmap Image" r:id="rId17" imgW="1268413" imgH="1125538" progId="Paint.Picture">
                    <p:embed/>
                    <p:pic>
                      <p:nvPicPr>
                        <p:cNvPr id="0" name="Object 2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41" y="2911"/>
                          <a:ext cx="799" cy="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68" name="Rectangle 24"/>
            <p:cNvSpPr>
              <a:spLocks noChangeArrowheads="1"/>
            </p:cNvSpPr>
            <p:nvPr/>
          </p:nvSpPr>
          <p:spPr bwMode="auto">
            <a:xfrm>
              <a:off x="1103" y="2711"/>
              <a:ext cx="4207" cy="195"/>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1569" name="Rectangle 25"/>
            <p:cNvSpPr>
              <a:spLocks noChangeArrowheads="1"/>
            </p:cNvSpPr>
            <p:nvPr/>
          </p:nvSpPr>
          <p:spPr bwMode="auto">
            <a:xfrm>
              <a:off x="1041" y="3530"/>
              <a:ext cx="4214" cy="168"/>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1570" name="Line 26"/>
            <p:cNvSpPr>
              <a:spLocks noChangeShapeType="1"/>
            </p:cNvSpPr>
            <p:nvPr/>
          </p:nvSpPr>
          <p:spPr bwMode="auto">
            <a:xfrm flipH="1" flipV="1">
              <a:off x="4395" y="2125"/>
              <a:ext cx="817" cy="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571" name="Group 27"/>
            <p:cNvGrpSpPr>
              <a:grpSpLocks/>
            </p:cNvGrpSpPr>
            <p:nvPr/>
          </p:nvGrpSpPr>
          <p:grpSpPr bwMode="auto">
            <a:xfrm>
              <a:off x="1409" y="1920"/>
              <a:ext cx="2531" cy="179"/>
              <a:chOff x="1409" y="1920"/>
              <a:chExt cx="2531" cy="179"/>
            </a:xfrm>
          </p:grpSpPr>
          <p:sp>
            <p:nvSpPr>
              <p:cNvPr id="21572" name="Rectangle 28"/>
              <p:cNvSpPr>
                <a:spLocks noChangeArrowheads="1"/>
              </p:cNvSpPr>
              <p:nvPr/>
            </p:nvSpPr>
            <p:spPr bwMode="auto">
              <a:xfrm>
                <a:off x="2371" y="1926"/>
                <a:ext cx="477"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Font typeface="Arial" charset="0"/>
                  <a:buChar char="•"/>
                  <a:defRPr sz="3200">
                    <a:solidFill>
                      <a:schemeClr val="tx1"/>
                    </a:solidFill>
                    <a:latin typeface="Calibri" pitchFamily="34" charset="0"/>
                  </a:defRPr>
                </a:lvl1pPr>
                <a:lvl2pPr marL="742950" indent="-285750" defTabSz="762000">
                  <a:spcBef>
                    <a:spcPct val="20000"/>
                  </a:spcBef>
                  <a:buFont typeface="Arial" charset="0"/>
                  <a:buChar char="–"/>
                  <a:defRPr sz="2800">
                    <a:solidFill>
                      <a:schemeClr val="tx1"/>
                    </a:solidFill>
                    <a:latin typeface="Calibri" pitchFamily="34" charset="0"/>
                  </a:defRPr>
                </a:lvl2pPr>
                <a:lvl3pPr marL="1143000" indent="-228600" defTabSz="762000">
                  <a:spcBef>
                    <a:spcPct val="20000"/>
                  </a:spcBef>
                  <a:buFont typeface="Arial" charset="0"/>
                  <a:buChar char="•"/>
                  <a:defRPr sz="2400">
                    <a:solidFill>
                      <a:schemeClr val="tx1"/>
                    </a:solidFill>
                    <a:latin typeface="Calibri" pitchFamily="34" charset="0"/>
                  </a:defRPr>
                </a:lvl3pPr>
                <a:lvl4pPr marL="1600200" indent="-228600" defTabSz="762000">
                  <a:spcBef>
                    <a:spcPct val="20000"/>
                  </a:spcBef>
                  <a:buFont typeface="Arial" charset="0"/>
                  <a:buChar char="–"/>
                  <a:defRPr sz="2000">
                    <a:solidFill>
                      <a:schemeClr val="tx1"/>
                    </a:solidFill>
                    <a:latin typeface="Calibri" pitchFamily="34" charset="0"/>
                  </a:defRPr>
                </a:lvl4pPr>
                <a:lvl5pPr marL="2057400" indent="-228600" defTabSz="762000">
                  <a:spcBef>
                    <a:spcPct val="20000"/>
                  </a:spcBef>
                  <a:buFont typeface="Arial"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400" b="0">
                    <a:solidFill>
                      <a:srgbClr val="000000"/>
                    </a:solidFill>
                    <a:latin typeface="Times New Roman" pitchFamily="18" charset="0"/>
                  </a:rPr>
                  <a:t>Expansion</a:t>
                </a:r>
                <a:endParaRPr lang="en-US" altLang="en-US" sz="1200" b="0">
                  <a:solidFill>
                    <a:srgbClr val="000000"/>
                  </a:solidFill>
                  <a:latin typeface="Arial" charset="0"/>
                </a:endParaRPr>
              </a:p>
            </p:txBody>
          </p:sp>
          <p:sp>
            <p:nvSpPr>
              <p:cNvPr id="21573" name="Rectangle 29"/>
              <p:cNvSpPr>
                <a:spLocks noChangeArrowheads="1"/>
              </p:cNvSpPr>
              <p:nvPr/>
            </p:nvSpPr>
            <p:spPr bwMode="auto">
              <a:xfrm>
                <a:off x="1409" y="1920"/>
                <a:ext cx="346"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Font typeface="Arial" charset="0"/>
                  <a:buChar char="•"/>
                  <a:defRPr sz="3200">
                    <a:solidFill>
                      <a:schemeClr val="tx1"/>
                    </a:solidFill>
                    <a:latin typeface="Calibri" pitchFamily="34" charset="0"/>
                  </a:defRPr>
                </a:lvl1pPr>
                <a:lvl2pPr marL="742950" indent="-285750" defTabSz="762000">
                  <a:spcBef>
                    <a:spcPct val="20000"/>
                  </a:spcBef>
                  <a:buFont typeface="Arial" charset="0"/>
                  <a:buChar char="–"/>
                  <a:defRPr sz="2800">
                    <a:solidFill>
                      <a:schemeClr val="tx1"/>
                    </a:solidFill>
                    <a:latin typeface="Calibri" pitchFamily="34" charset="0"/>
                  </a:defRPr>
                </a:lvl2pPr>
                <a:lvl3pPr marL="1143000" indent="-228600" defTabSz="762000">
                  <a:spcBef>
                    <a:spcPct val="20000"/>
                  </a:spcBef>
                  <a:buFont typeface="Arial" charset="0"/>
                  <a:buChar char="•"/>
                  <a:defRPr sz="2400">
                    <a:solidFill>
                      <a:schemeClr val="tx1"/>
                    </a:solidFill>
                    <a:latin typeface="Calibri" pitchFamily="34" charset="0"/>
                  </a:defRPr>
                </a:lvl3pPr>
                <a:lvl4pPr marL="1600200" indent="-228600" defTabSz="762000">
                  <a:spcBef>
                    <a:spcPct val="20000"/>
                  </a:spcBef>
                  <a:buFont typeface="Arial" charset="0"/>
                  <a:buChar char="–"/>
                  <a:defRPr sz="2000">
                    <a:solidFill>
                      <a:schemeClr val="tx1"/>
                    </a:solidFill>
                    <a:latin typeface="Calibri" pitchFamily="34" charset="0"/>
                  </a:defRPr>
                </a:lvl4pPr>
                <a:lvl5pPr marL="2057400" indent="-228600" defTabSz="762000">
                  <a:spcBef>
                    <a:spcPct val="20000"/>
                  </a:spcBef>
                  <a:buFont typeface="Arial"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400" b="0">
                    <a:solidFill>
                      <a:srgbClr val="000000"/>
                    </a:solidFill>
                    <a:latin typeface="Times New Roman" pitchFamily="18" charset="0"/>
                  </a:rPr>
                  <a:t>Impact</a:t>
                </a:r>
                <a:endParaRPr lang="en-US" altLang="en-US" sz="1200" b="0">
                  <a:solidFill>
                    <a:srgbClr val="000000"/>
                  </a:solidFill>
                  <a:latin typeface="Arial" charset="0"/>
                </a:endParaRPr>
              </a:p>
            </p:txBody>
          </p:sp>
          <p:sp>
            <p:nvSpPr>
              <p:cNvPr id="21574" name="Rectangle 30"/>
              <p:cNvSpPr>
                <a:spLocks noChangeArrowheads="1"/>
              </p:cNvSpPr>
              <p:nvPr/>
            </p:nvSpPr>
            <p:spPr bwMode="auto">
              <a:xfrm>
                <a:off x="3467" y="1932"/>
                <a:ext cx="47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Font typeface="Arial" charset="0"/>
                  <a:buChar char="•"/>
                  <a:defRPr sz="3200">
                    <a:solidFill>
                      <a:schemeClr val="tx1"/>
                    </a:solidFill>
                    <a:latin typeface="Calibri" pitchFamily="34" charset="0"/>
                  </a:defRPr>
                </a:lvl1pPr>
                <a:lvl2pPr marL="742950" indent="-285750" defTabSz="762000">
                  <a:spcBef>
                    <a:spcPct val="20000"/>
                  </a:spcBef>
                  <a:buFont typeface="Arial" charset="0"/>
                  <a:buChar char="–"/>
                  <a:defRPr sz="2800">
                    <a:solidFill>
                      <a:schemeClr val="tx1"/>
                    </a:solidFill>
                    <a:latin typeface="Calibri" pitchFamily="34" charset="0"/>
                  </a:defRPr>
                </a:lvl2pPr>
                <a:lvl3pPr marL="1143000" indent="-228600" defTabSz="762000">
                  <a:spcBef>
                    <a:spcPct val="20000"/>
                  </a:spcBef>
                  <a:buFont typeface="Arial" charset="0"/>
                  <a:buChar char="•"/>
                  <a:defRPr sz="2400">
                    <a:solidFill>
                      <a:schemeClr val="tx1"/>
                    </a:solidFill>
                    <a:latin typeface="Calibri" pitchFamily="34" charset="0"/>
                  </a:defRPr>
                </a:lvl3pPr>
                <a:lvl4pPr marL="1600200" indent="-228600" defTabSz="762000">
                  <a:spcBef>
                    <a:spcPct val="20000"/>
                  </a:spcBef>
                  <a:buFont typeface="Arial" charset="0"/>
                  <a:buChar char="–"/>
                  <a:defRPr sz="2000">
                    <a:solidFill>
                      <a:schemeClr val="tx1"/>
                    </a:solidFill>
                    <a:latin typeface="Calibri" pitchFamily="34" charset="0"/>
                  </a:defRPr>
                </a:lvl4pPr>
                <a:lvl5pPr marL="2057400" indent="-228600" defTabSz="762000">
                  <a:spcBef>
                    <a:spcPct val="20000"/>
                  </a:spcBef>
                  <a:buFont typeface="Arial"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400" b="0">
                    <a:solidFill>
                      <a:srgbClr val="000000"/>
                    </a:solidFill>
                    <a:latin typeface="Times New Roman" pitchFamily="18" charset="0"/>
                  </a:rPr>
                  <a:t>Retraction</a:t>
                </a:r>
                <a:endParaRPr lang="en-US" altLang="en-US" sz="1200" b="0">
                  <a:solidFill>
                    <a:srgbClr val="000000"/>
                  </a:solidFill>
                  <a:latin typeface="Arial" charset="0"/>
                </a:endParaRPr>
              </a:p>
            </p:txBody>
          </p:sp>
        </p:grpSp>
      </p:grpSp>
      <p:sp>
        <p:nvSpPr>
          <p:cNvPr id="21511" name="Freeform 31"/>
          <p:cNvSpPr>
            <a:spLocks/>
          </p:cNvSpPr>
          <p:nvPr/>
        </p:nvSpPr>
        <p:spPr bwMode="auto">
          <a:xfrm>
            <a:off x="4516438" y="2200275"/>
            <a:ext cx="455612" cy="133350"/>
          </a:xfrm>
          <a:custGeom>
            <a:avLst/>
            <a:gdLst>
              <a:gd name="T0" fmla="*/ 2147483647 w 311"/>
              <a:gd name="T1" fmla="*/ 2147483647 h 91"/>
              <a:gd name="T2" fmla="*/ 2147483647 w 311"/>
              <a:gd name="T3" fmla="*/ 2147483647 h 91"/>
              <a:gd name="T4" fmla="*/ 2147483647 w 311"/>
              <a:gd name="T5" fmla="*/ 2147483647 h 91"/>
              <a:gd name="T6" fmla="*/ 2147483647 w 311"/>
              <a:gd name="T7" fmla="*/ 2147483647 h 91"/>
              <a:gd name="T8" fmla="*/ 2147483647 w 311"/>
              <a:gd name="T9" fmla="*/ 2147483647 h 91"/>
              <a:gd name="T10" fmla="*/ 2147483647 w 311"/>
              <a:gd name="T11" fmla="*/ 2147483647 h 91"/>
              <a:gd name="T12" fmla="*/ 2147483647 w 311"/>
              <a:gd name="T13" fmla="*/ 2147483647 h 91"/>
              <a:gd name="T14" fmla="*/ 0 w 311"/>
              <a:gd name="T15" fmla="*/ 2147483647 h 91"/>
              <a:gd name="T16" fmla="*/ 0 w 311"/>
              <a:gd name="T17" fmla="*/ 2147483647 h 91"/>
              <a:gd name="T18" fmla="*/ 0 w 311"/>
              <a:gd name="T19" fmla="*/ 2147483647 h 91"/>
              <a:gd name="T20" fmla="*/ 0 w 311"/>
              <a:gd name="T21" fmla="*/ 2147483647 h 91"/>
              <a:gd name="T22" fmla="*/ 0 w 311"/>
              <a:gd name="T23" fmla="*/ 2147483647 h 91"/>
              <a:gd name="T24" fmla="*/ 2147483647 w 311"/>
              <a:gd name="T25" fmla="*/ 2147483647 h 91"/>
              <a:gd name="T26" fmla="*/ 2147483647 w 311"/>
              <a:gd name="T27" fmla="*/ 0 h 91"/>
              <a:gd name="T28" fmla="*/ 2147483647 w 311"/>
              <a:gd name="T29" fmla="*/ 0 h 91"/>
              <a:gd name="T30" fmla="*/ 2147483647 w 311"/>
              <a:gd name="T31" fmla="*/ 2147483647 h 91"/>
              <a:gd name="T32" fmla="*/ 2147483647 w 311"/>
              <a:gd name="T33" fmla="*/ 2147483647 h 91"/>
              <a:gd name="T34" fmla="*/ 2147483647 w 311"/>
              <a:gd name="T35" fmla="*/ 2147483647 h 91"/>
              <a:gd name="T36" fmla="*/ 2147483647 w 311"/>
              <a:gd name="T37" fmla="*/ 2147483647 h 91"/>
              <a:gd name="T38" fmla="*/ 2147483647 w 311"/>
              <a:gd name="T39" fmla="*/ 2147483647 h 91"/>
              <a:gd name="T40" fmla="*/ 2147483647 w 311"/>
              <a:gd name="T41" fmla="*/ 2147483647 h 91"/>
              <a:gd name="T42" fmla="*/ 2147483647 w 311"/>
              <a:gd name="T43" fmla="*/ 2147483647 h 91"/>
              <a:gd name="T44" fmla="*/ 2147483647 w 311"/>
              <a:gd name="T45" fmla="*/ 2147483647 h 91"/>
              <a:gd name="T46" fmla="*/ 2147483647 w 311"/>
              <a:gd name="T47" fmla="*/ 2147483647 h 91"/>
              <a:gd name="T48" fmla="*/ 2147483647 w 311"/>
              <a:gd name="T49" fmla="*/ 2147483647 h 91"/>
              <a:gd name="T50" fmla="*/ 2147483647 w 311"/>
              <a:gd name="T51" fmla="*/ 2147483647 h 91"/>
              <a:gd name="T52" fmla="*/ 2147483647 w 311"/>
              <a:gd name="T53" fmla="*/ 2147483647 h 91"/>
              <a:gd name="T54" fmla="*/ 2147483647 w 311"/>
              <a:gd name="T55" fmla="*/ 2147483647 h 91"/>
              <a:gd name="T56" fmla="*/ 2147483647 w 311"/>
              <a:gd name="T57" fmla="*/ 2147483647 h 91"/>
              <a:gd name="T58" fmla="*/ 2147483647 w 311"/>
              <a:gd name="T59" fmla="*/ 2147483647 h 91"/>
              <a:gd name="T60" fmla="*/ 2147483647 w 311"/>
              <a:gd name="T61" fmla="*/ 2147483647 h 91"/>
              <a:gd name="T62" fmla="*/ 2147483647 w 311"/>
              <a:gd name="T63" fmla="*/ 2147483647 h 91"/>
              <a:gd name="T64" fmla="*/ 2147483647 w 311"/>
              <a:gd name="T65" fmla="*/ 2147483647 h 91"/>
              <a:gd name="T66" fmla="*/ 2147483647 w 311"/>
              <a:gd name="T67" fmla="*/ 2147483647 h 91"/>
              <a:gd name="T68" fmla="*/ 2147483647 w 311"/>
              <a:gd name="T69" fmla="*/ 2147483647 h 91"/>
              <a:gd name="T70" fmla="*/ 2147483647 w 311"/>
              <a:gd name="T71" fmla="*/ 2147483647 h 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11" h="91">
                <a:moveTo>
                  <a:pt x="62" y="90"/>
                </a:moveTo>
                <a:lnTo>
                  <a:pt x="77" y="90"/>
                </a:lnTo>
                <a:lnTo>
                  <a:pt x="62" y="90"/>
                </a:lnTo>
                <a:lnTo>
                  <a:pt x="45" y="90"/>
                </a:lnTo>
                <a:lnTo>
                  <a:pt x="30" y="90"/>
                </a:lnTo>
                <a:lnTo>
                  <a:pt x="30" y="74"/>
                </a:lnTo>
                <a:lnTo>
                  <a:pt x="15" y="74"/>
                </a:lnTo>
                <a:lnTo>
                  <a:pt x="0" y="74"/>
                </a:lnTo>
                <a:lnTo>
                  <a:pt x="0" y="59"/>
                </a:lnTo>
                <a:lnTo>
                  <a:pt x="0" y="44"/>
                </a:lnTo>
                <a:lnTo>
                  <a:pt x="0" y="29"/>
                </a:lnTo>
                <a:lnTo>
                  <a:pt x="0" y="14"/>
                </a:lnTo>
                <a:lnTo>
                  <a:pt x="15" y="14"/>
                </a:lnTo>
                <a:lnTo>
                  <a:pt x="30" y="0"/>
                </a:lnTo>
                <a:lnTo>
                  <a:pt x="45" y="0"/>
                </a:lnTo>
                <a:lnTo>
                  <a:pt x="62" y="14"/>
                </a:lnTo>
                <a:lnTo>
                  <a:pt x="77" y="14"/>
                </a:lnTo>
                <a:lnTo>
                  <a:pt x="92" y="14"/>
                </a:lnTo>
                <a:lnTo>
                  <a:pt x="92" y="29"/>
                </a:lnTo>
                <a:lnTo>
                  <a:pt x="92" y="14"/>
                </a:lnTo>
                <a:lnTo>
                  <a:pt x="108" y="29"/>
                </a:lnTo>
                <a:lnTo>
                  <a:pt x="123" y="29"/>
                </a:lnTo>
                <a:lnTo>
                  <a:pt x="123" y="44"/>
                </a:lnTo>
                <a:lnTo>
                  <a:pt x="138" y="44"/>
                </a:lnTo>
                <a:lnTo>
                  <a:pt x="155" y="44"/>
                </a:lnTo>
                <a:lnTo>
                  <a:pt x="170" y="44"/>
                </a:lnTo>
                <a:lnTo>
                  <a:pt x="185" y="59"/>
                </a:lnTo>
                <a:lnTo>
                  <a:pt x="200" y="59"/>
                </a:lnTo>
                <a:lnTo>
                  <a:pt x="217" y="59"/>
                </a:lnTo>
                <a:lnTo>
                  <a:pt x="232" y="59"/>
                </a:lnTo>
                <a:lnTo>
                  <a:pt x="247" y="59"/>
                </a:lnTo>
                <a:lnTo>
                  <a:pt x="264" y="59"/>
                </a:lnTo>
                <a:lnTo>
                  <a:pt x="279" y="59"/>
                </a:lnTo>
                <a:lnTo>
                  <a:pt x="294" y="59"/>
                </a:lnTo>
                <a:lnTo>
                  <a:pt x="310" y="59"/>
                </a:lnTo>
                <a:lnTo>
                  <a:pt x="62" y="9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2" name="Arc 32"/>
          <p:cNvSpPr>
            <a:spLocks/>
          </p:cNvSpPr>
          <p:nvPr/>
        </p:nvSpPr>
        <p:spPr bwMode="auto">
          <a:xfrm>
            <a:off x="6737350" y="2243138"/>
            <a:ext cx="795338" cy="96837"/>
          </a:xfrm>
          <a:custGeom>
            <a:avLst/>
            <a:gdLst>
              <a:gd name="T0" fmla="*/ 0 w 43057"/>
              <a:gd name="T1" fmla="*/ 1740336 h 21600"/>
              <a:gd name="T2" fmla="*/ 271373641 w 43057"/>
              <a:gd name="T3" fmla="*/ 1857674 h 21600"/>
              <a:gd name="T4" fmla="*/ 135374962 w 43057"/>
              <a:gd name="T5" fmla="*/ 1946330 h 21600"/>
              <a:gd name="T6" fmla="*/ 0 60000 65536"/>
              <a:gd name="T7" fmla="*/ 0 60000 65536"/>
              <a:gd name="T8" fmla="*/ 0 60000 65536"/>
            </a:gdLst>
            <a:ahLst/>
            <a:cxnLst>
              <a:cxn ang="T6">
                <a:pos x="T0" y="T1"/>
              </a:cxn>
              <a:cxn ang="T7">
                <a:pos x="T2" y="T3"/>
              </a:cxn>
              <a:cxn ang="T8">
                <a:pos x="T4" y="T5"/>
              </a:cxn>
            </a:cxnLst>
            <a:rect l="0" t="0" r="r" b="b"/>
            <a:pathLst>
              <a:path w="43057" h="21600" fill="none" extrusionOk="0">
                <a:moveTo>
                  <a:pt x="0" y="19314"/>
                </a:moveTo>
                <a:cubicBezTo>
                  <a:pt x="1169" y="8331"/>
                  <a:pt x="10434" y="-1"/>
                  <a:pt x="21479" y="0"/>
                </a:cubicBezTo>
                <a:cubicBezTo>
                  <a:pt x="33025" y="0"/>
                  <a:pt x="42530" y="9081"/>
                  <a:pt x="43056" y="20616"/>
                </a:cubicBezTo>
              </a:path>
              <a:path w="43057" h="21600" stroke="0" extrusionOk="0">
                <a:moveTo>
                  <a:pt x="0" y="19314"/>
                </a:moveTo>
                <a:cubicBezTo>
                  <a:pt x="1169" y="8331"/>
                  <a:pt x="10434" y="-1"/>
                  <a:pt x="21479" y="0"/>
                </a:cubicBezTo>
                <a:cubicBezTo>
                  <a:pt x="33025" y="0"/>
                  <a:pt x="42530" y="9081"/>
                  <a:pt x="43056" y="20616"/>
                </a:cubicBezTo>
                <a:lnTo>
                  <a:pt x="21479" y="21600"/>
                </a:lnTo>
                <a:lnTo>
                  <a:pt x="0" y="19314"/>
                </a:lnTo>
                <a:close/>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3" name="Line 33"/>
          <p:cNvSpPr>
            <a:spLocks noChangeShapeType="1"/>
          </p:cNvSpPr>
          <p:nvPr/>
        </p:nvSpPr>
        <p:spPr bwMode="auto">
          <a:xfrm>
            <a:off x="7080250" y="2084388"/>
            <a:ext cx="125413" cy="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4" name="Line 34"/>
          <p:cNvSpPr>
            <a:spLocks noChangeShapeType="1"/>
          </p:cNvSpPr>
          <p:nvPr/>
        </p:nvSpPr>
        <p:spPr bwMode="auto">
          <a:xfrm>
            <a:off x="7035800" y="2144713"/>
            <a:ext cx="198438" cy="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5" name="Line 35"/>
          <p:cNvSpPr>
            <a:spLocks noChangeShapeType="1"/>
          </p:cNvSpPr>
          <p:nvPr/>
        </p:nvSpPr>
        <p:spPr bwMode="auto">
          <a:xfrm>
            <a:off x="7035800" y="2216150"/>
            <a:ext cx="198438" cy="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6" name="Line 36"/>
          <p:cNvSpPr>
            <a:spLocks noChangeShapeType="1"/>
          </p:cNvSpPr>
          <p:nvPr/>
        </p:nvSpPr>
        <p:spPr bwMode="auto">
          <a:xfrm>
            <a:off x="7143750" y="2090738"/>
            <a:ext cx="0" cy="53975"/>
          </a:xfrm>
          <a:prstGeom prst="line">
            <a:avLst/>
          </a:prstGeom>
          <a:noFill/>
          <a:ln w="254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517" name="Group 38"/>
          <p:cNvGrpSpPr>
            <a:grpSpLocks/>
          </p:cNvGrpSpPr>
          <p:nvPr/>
        </p:nvGrpSpPr>
        <p:grpSpPr bwMode="auto">
          <a:xfrm>
            <a:off x="533400" y="838200"/>
            <a:ext cx="8229600" cy="1630363"/>
            <a:chOff x="939" y="1142"/>
            <a:chExt cx="4116" cy="672"/>
          </a:xfrm>
        </p:grpSpPr>
        <p:sp>
          <p:nvSpPr>
            <p:cNvPr id="21524" name="Rectangle 39"/>
            <p:cNvSpPr>
              <a:spLocks noChangeArrowheads="1"/>
            </p:cNvSpPr>
            <p:nvPr/>
          </p:nvSpPr>
          <p:spPr bwMode="auto">
            <a:xfrm>
              <a:off x="3438" y="1542"/>
              <a:ext cx="343" cy="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Font typeface="Arial" charset="0"/>
                <a:buChar char="•"/>
                <a:defRPr sz="3200">
                  <a:solidFill>
                    <a:schemeClr val="tx1"/>
                  </a:solidFill>
                  <a:latin typeface="Calibri" pitchFamily="34" charset="0"/>
                </a:defRPr>
              </a:lvl1pPr>
              <a:lvl2pPr marL="742950" indent="-285750" defTabSz="762000">
                <a:spcBef>
                  <a:spcPct val="20000"/>
                </a:spcBef>
                <a:buFont typeface="Arial" charset="0"/>
                <a:buChar char="–"/>
                <a:defRPr sz="2800">
                  <a:solidFill>
                    <a:schemeClr val="tx1"/>
                  </a:solidFill>
                  <a:latin typeface="Calibri" pitchFamily="34" charset="0"/>
                </a:defRPr>
              </a:lvl2pPr>
              <a:lvl3pPr marL="1143000" indent="-228600" defTabSz="762000">
                <a:spcBef>
                  <a:spcPct val="20000"/>
                </a:spcBef>
                <a:buFont typeface="Arial" charset="0"/>
                <a:buChar char="•"/>
                <a:defRPr sz="2400">
                  <a:solidFill>
                    <a:schemeClr val="tx1"/>
                  </a:solidFill>
                  <a:latin typeface="Calibri" pitchFamily="34" charset="0"/>
                </a:defRPr>
              </a:lvl3pPr>
              <a:lvl4pPr marL="1600200" indent="-228600" defTabSz="762000">
                <a:spcBef>
                  <a:spcPct val="20000"/>
                </a:spcBef>
                <a:buFont typeface="Arial" charset="0"/>
                <a:buChar char="–"/>
                <a:defRPr sz="2000">
                  <a:solidFill>
                    <a:schemeClr val="tx1"/>
                  </a:solidFill>
                  <a:latin typeface="Calibri" pitchFamily="34" charset="0"/>
                </a:defRPr>
              </a:lvl4pPr>
              <a:lvl5pPr marL="2057400" indent="-228600" defTabSz="762000">
                <a:spcBef>
                  <a:spcPct val="20000"/>
                </a:spcBef>
                <a:buFont typeface="Arial"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000" i="1">
                  <a:latin typeface="Arial" charset="0"/>
                </a:rPr>
                <a:t> 50 </a:t>
              </a:r>
              <a:r>
                <a:rPr lang="en-US" altLang="en-US" sz="900" i="1">
                  <a:latin typeface="Arial" charset="0"/>
                </a:rPr>
                <a:t>msec</a:t>
              </a:r>
            </a:p>
          </p:txBody>
        </p:sp>
        <p:grpSp>
          <p:nvGrpSpPr>
            <p:cNvPr id="21525" name="Group 40"/>
            <p:cNvGrpSpPr>
              <a:grpSpLocks/>
            </p:cNvGrpSpPr>
            <p:nvPr/>
          </p:nvGrpSpPr>
          <p:grpSpPr bwMode="auto">
            <a:xfrm>
              <a:off x="2267" y="1590"/>
              <a:ext cx="796" cy="177"/>
              <a:chOff x="2456" y="1590"/>
              <a:chExt cx="862" cy="177"/>
            </a:xfrm>
          </p:grpSpPr>
          <p:sp>
            <p:nvSpPr>
              <p:cNvPr id="21552" name="Freeform 41"/>
              <p:cNvSpPr>
                <a:spLocks/>
              </p:cNvSpPr>
              <p:nvPr/>
            </p:nvSpPr>
            <p:spPr bwMode="auto">
              <a:xfrm>
                <a:off x="2456" y="1592"/>
                <a:ext cx="428" cy="143"/>
              </a:xfrm>
              <a:custGeom>
                <a:avLst/>
                <a:gdLst>
                  <a:gd name="T0" fmla="*/ 111 w 428"/>
                  <a:gd name="T1" fmla="*/ 142 h 143"/>
                  <a:gd name="T2" fmla="*/ 76 w 428"/>
                  <a:gd name="T3" fmla="*/ 135 h 143"/>
                  <a:gd name="T4" fmla="*/ 50 w 428"/>
                  <a:gd name="T5" fmla="*/ 123 h 143"/>
                  <a:gd name="T6" fmla="*/ 33 w 428"/>
                  <a:gd name="T7" fmla="*/ 114 h 143"/>
                  <a:gd name="T8" fmla="*/ 19 w 428"/>
                  <a:gd name="T9" fmla="*/ 100 h 143"/>
                  <a:gd name="T10" fmla="*/ 10 w 428"/>
                  <a:gd name="T11" fmla="*/ 85 h 143"/>
                  <a:gd name="T12" fmla="*/ 3 w 428"/>
                  <a:gd name="T13" fmla="*/ 68 h 143"/>
                  <a:gd name="T14" fmla="*/ 1 w 428"/>
                  <a:gd name="T15" fmla="*/ 48 h 143"/>
                  <a:gd name="T16" fmla="*/ 9 w 428"/>
                  <a:gd name="T17" fmla="*/ 29 h 143"/>
                  <a:gd name="T18" fmla="*/ 20 w 428"/>
                  <a:gd name="T19" fmla="*/ 15 h 143"/>
                  <a:gd name="T20" fmla="*/ 39 w 428"/>
                  <a:gd name="T21" fmla="*/ 1 h 143"/>
                  <a:gd name="T22" fmla="*/ 65 w 428"/>
                  <a:gd name="T23" fmla="*/ 1 h 143"/>
                  <a:gd name="T24" fmla="*/ 90 w 428"/>
                  <a:gd name="T25" fmla="*/ 7 h 143"/>
                  <a:gd name="T26" fmla="*/ 105 w 428"/>
                  <a:gd name="T27" fmla="*/ 12 h 143"/>
                  <a:gd name="T28" fmla="*/ 125 w 428"/>
                  <a:gd name="T29" fmla="*/ 22 h 143"/>
                  <a:gd name="T30" fmla="*/ 131 w 428"/>
                  <a:gd name="T31" fmla="*/ 26 h 143"/>
                  <a:gd name="T32" fmla="*/ 156 w 428"/>
                  <a:gd name="T33" fmla="*/ 40 h 143"/>
                  <a:gd name="T34" fmla="*/ 173 w 428"/>
                  <a:gd name="T35" fmla="*/ 49 h 143"/>
                  <a:gd name="T36" fmla="*/ 192 w 428"/>
                  <a:gd name="T37" fmla="*/ 56 h 143"/>
                  <a:gd name="T38" fmla="*/ 211 w 428"/>
                  <a:gd name="T39" fmla="*/ 63 h 143"/>
                  <a:gd name="T40" fmla="*/ 228 w 428"/>
                  <a:gd name="T41" fmla="*/ 70 h 143"/>
                  <a:gd name="T42" fmla="*/ 244 w 428"/>
                  <a:gd name="T43" fmla="*/ 73 h 143"/>
                  <a:gd name="T44" fmla="*/ 265 w 428"/>
                  <a:gd name="T45" fmla="*/ 80 h 143"/>
                  <a:gd name="T46" fmla="*/ 280 w 428"/>
                  <a:gd name="T47" fmla="*/ 84 h 143"/>
                  <a:gd name="T48" fmla="*/ 301 w 428"/>
                  <a:gd name="T49" fmla="*/ 88 h 143"/>
                  <a:gd name="T50" fmla="*/ 314 w 428"/>
                  <a:gd name="T51" fmla="*/ 88 h 143"/>
                  <a:gd name="T52" fmla="*/ 327 w 428"/>
                  <a:gd name="T53" fmla="*/ 90 h 143"/>
                  <a:gd name="T54" fmla="*/ 350 w 428"/>
                  <a:gd name="T55" fmla="*/ 93 h 143"/>
                  <a:gd name="T56" fmla="*/ 374 w 428"/>
                  <a:gd name="T57" fmla="*/ 91 h 143"/>
                  <a:gd name="T58" fmla="*/ 393 w 428"/>
                  <a:gd name="T59" fmla="*/ 93 h 143"/>
                  <a:gd name="T60" fmla="*/ 411 w 428"/>
                  <a:gd name="T61" fmla="*/ 91 h 143"/>
                  <a:gd name="T62" fmla="*/ 427 w 428"/>
                  <a:gd name="T63" fmla="*/ 91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8" h="143">
                    <a:moveTo>
                      <a:pt x="91" y="138"/>
                    </a:moveTo>
                    <a:lnTo>
                      <a:pt x="111" y="142"/>
                    </a:lnTo>
                    <a:lnTo>
                      <a:pt x="98" y="140"/>
                    </a:lnTo>
                    <a:lnTo>
                      <a:pt x="76" y="135"/>
                    </a:lnTo>
                    <a:lnTo>
                      <a:pt x="63" y="130"/>
                    </a:lnTo>
                    <a:lnTo>
                      <a:pt x="50" y="123"/>
                    </a:lnTo>
                    <a:lnTo>
                      <a:pt x="44" y="119"/>
                    </a:lnTo>
                    <a:lnTo>
                      <a:pt x="33" y="114"/>
                    </a:lnTo>
                    <a:lnTo>
                      <a:pt x="29" y="109"/>
                    </a:lnTo>
                    <a:lnTo>
                      <a:pt x="19" y="100"/>
                    </a:lnTo>
                    <a:lnTo>
                      <a:pt x="15" y="91"/>
                    </a:lnTo>
                    <a:lnTo>
                      <a:pt x="10" y="85"/>
                    </a:lnTo>
                    <a:lnTo>
                      <a:pt x="5" y="78"/>
                    </a:lnTo>
                    <a:lnTo>
                      <a:pt x="3" y="68"/>
                    </a:lnTo>
                    <a:lnTo>
                      <a:pt x="0" y="58"/>
                    </a:lnTo>
                    <a:lnTo>
                      <a:pt x="1" y="48"/>
                    </a:lnTo>
                    <a:lnTo>
                      <a:pt x="6" y="37"/>
                    </a:lnTo>
                    <a:lnTo>
                      <a:pt x="9" y="29"/>
                    </a:lnTo>
                    <a:lnTo>
                      <a:pt x="13" y="23"/>
                    </a:lnTo>
                    <a:lnTo>
                      <a:pt x="20" y="15"/>
                    </a:lnTo>
                    <a:lnTo>
                      <a:pt x="30" y="7"/>
                    </a:lnTo>
                    <a:lnTo>
                      <a:pt x="39" y="1"/>
                    </a:lnTo>
                    <a:lnTo>
                      <a:pt x="51" y="0"/>
                    </a:lnTo>
                    <a:lnTo>
                      <a:pt x="65" y="1"/>
                    </a:lnTo>
                    <a:lnTo>
                      <a:pt x="79" y="2"/>
                    </a:lnTo>
                    <a:lnTo>
                      <a:pt x="90" y="7"/>
                    </a:lnTo>
                    <a:lnTo>
                      <a:pt x="100" y="9"/>
                    </a:lnTo>
                    <a:lnTo>
                      <a:pt x="105" y="12"/>
                    </a:lnTo>
                    <a:lnTo>
                      <a:pt x="114" y="16"/>
                    </a:lnTo>
                    <a:lnTo>
                      <a:pt x="125" y="22"/>
                    </a:lnTo>
                    <a:lnTo>
                      <a:pt x="142" y="32"/>
                    </a:lnTo>
                    <a:lnTo>
                      <a:pt x="131" y="26"/>
                    </a:lnTo>
                    <a:lnTo>
                      <a:pt x="152" y="36"/>
                    </a:lnTo>
                    <a:lnTo>
                      <a:pt x="156" y="40"/>
                    </a:lnTo>
                    <a:lnTo>
                      <a:pt x="167" y="44"/>
                    </a:lnTo>
                    <a:lnTo>
                      <a:pt x="173" y="49"/>
                    </a:lnTo>
                    <a:lnTo>
                      <a:pt x="183" y="53"/>
                    </a:lnTo>
                    <a:lnTo>
                      <a:pt x="192" y="56"/>
                    </a:lnTo>
                    <a:lnTo>
                      <a:pt x="201" y="59"/>
                    </a:lnTo>
                    <a:lnTo>
                      <a:pt x="211" y="63"/>
                    </a:lnTo>
                    <a:lnTo>
                      <a:pt x="217" y="65"/>
                    </a:lnTo>
                    <a:lnTo>
                      <a:pt x="228" y="70"/>
                    </a:lnTo>
                    <a:lnTo>
                      <a:pt x="235" y="72"/>
                    </a:lnTo>
                    <a:lnTo>
                      <a:pt x="244" y="73"/>
                    </a:lnTo>
                    <a:lnTo>
                      <a:pt x="256" y="77"/>
                    </a:lnTo>
                    <a:lnTo>
                      <a:pt x="265" y="80"/>
                    </a:lnTo>
                    <a:lnTo>
                      <a:pt x="271" y="80"/>
                    </a:lnTo>
                    <a:lnTo>
                      <a:pt x="280" y="84"/>
                    </a:lnTo>
                    <a:lnTo>
                      <a:pt x="293" y="86"/>
                    </a:lnTo>
                    <a:lnTo>
                      <a:pt x="301" y="88"/>
                    </a:lnTo>
                    <a:lnTo>
                      <a:pt x="306" y="88"/>
                    </a:lnTo>
                    <a:lnTo>
                      <a:pt x="314" y="88"/>
                    </a:lnTo>
                    <a:lnTo>
                      <a:pt x="326" y="89"/>
                    </a:lnTo>
                    <a:lnTo>
                      <a:pt x="327" y="90"/>
                    </a:lnTo>
                    <a:lnTo>
                      <a:pt x="339" y="90"/>
                    </a:lnTo>
                    <a:lnTo>
                      <a:pt x="350" y="93"/>
                    </a:lnTo>
                    <a:lnTo>
                      <a:pt x="359" y="91"/>
                    </a:lnTo>
                    <a:lnTo>
                      <a:pt x="374" y="91"/>
                    </a:lnTo>
                    <a:lnTo>
                      <a:pt x="385" y="93"/>
                    </a:lnTo>
                    <a:lnTo>
                      <a:pt x="393" y="93"/>
                    </a:lnTo>
                    <a:lnTo>
                      <a:pt x="402" y="93"/>
                    </a:lnTo>
                    <a:lnTo>
                      <a:pt x="411" y="91"/>
                    </a:lnTo>
                    <a:lnTo>
                      <a:pt x="416" y="91"/>
                    </a:lnTo>
                    <a:lnTo>
                      <a:pt x="427" y="91"/>
                    </a:lnTo>
                  </a:path>
                </a:pathLst>
              </a:custGeom>
              <a:solidFill>
                <a:srgbClr val="CCCC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53" name="Freeform 42"/>
              <p:cNvSpPr>
                <a:spLocks/>
              </p:cNvSpPr>
              <p:nvPr/>
            </p:nvSpPr>
            <p:spPr bwMode="auto">
              <a:xfrm>
                <a:off x="2891" y="1590"/>
                <a:ext cx="427" cy="143"/>
              </a:xfrm>
              <a:custGeom>
                <a:avLst/>
                <a:gdLst>
                  <a:gd name="T0" fmla="*/ 336 w 427"/>
                  <a:gd name="T1" fmla="*/ 138 h 143"/>
                  <a:gd name="T2" fmla="*/ 316 w 427"/>
                  <a:gd name="T3" fmla="*/ 142 h 143"/>
                  <a:gd name="T4" fmla="*/ 329 w 427"/>
                  <a:gd name="T5" fmla="*/ 140 h 143"/>
                  <a:gd name="T6" fmla="*/ 350 w 427"/>
                  <a:gd name="T7" fmla="*/ 135 h 143"/>
                  <a:gd name="T8" fmla="*/ 363 w 427"/>
                  <a:gd name="T9" fmla="*/ 130 h 143"/>
                  <a:gd name="T10" fmla="*/ 377 w 427"/>
                  <a:gd name="T11" fmla="*/ 123 h 143"/>
                  <a:gd name="T12" fmla="*/ 383 w 427"/>
                  <a:gd name="T13" fmla="*/ 119 h 143"/>
                  <a:gd name="T14" fmla="*/ 394 w 427"/>
                  <a:gd name="T15" fmla="*/ 114 h 143"/>
                  <a:gd name="T16" fmla="*/ 398 w 427"/>
                  <a:gd name="T17" fmla="*/ 109 h 143"/>
                  <a:gd name="T18" fmla="*/ 408 w 427"/>
                  <a:gd name="T19" fmla="*/ 100 h 143"/>
                  <a:gd name="T20" fmla="*/ 412 w 427"/>
                  <a:gd name="T21" fmla="*/ 91 h 143"/>
                  <a:gd name="T22" fmla="*/ 417 w 427"/>
                  <a:gd name="T23" fmla="*/ 85 h 143"/>
                  <a:gd name="T24" fmla="*/ 422 w 427"/>
                  <a:gd name="T25" fmla="*/ 78 h 143"/>
                  <a:gd name="T26" fmla="*/ 424 w 427"/>
                  <a:gd name="T27" fmla="*/ 69 h 143"/>
                  <a:gd name="T28" fmla="*/ 425 w 427"/>
                  <a:gd name="T29" fmla="*/ 61 h 143"/>
                  <a:gd name="T30" fmla="*/ 426 w 427"/>
                  <a:gd name="T31" fmla="*/ 52 h 143"/>
                  <a:gd name="T32" fmla="*/ 424 w 427"/>
                  <a:gd name="T33" fmla="*/ 42 h 143"/>
                  <a:gd name="T34" fmla="*/ 417 w 427"/>
                  <a:gd name="T35" fmla="*/ 30 h 143"/>
                  <a:gd name="T36" fmla="*/ 414 w 427"/>
                  <a:gd name="T37" fmla="*/ 23 h 143"/>
                  <a:gd name="T38" fmla="*/ 407 w 427"/>
                  <a:gd name="T39" fmla="*/ 15 h 143"/>
                  <a:gd name="T40" fmla="*/ 397 w 427"/>
                  <a:gd name="T41" fmla="*/ 7 h 143"/>
                  <a:gd name="T42" fmla="*/ 388 w 427"/>
                  <a:gd name="T43" fmla="*/ 1 h 143"/>
                  <a:gd name="T44" fmla="*/ 376 w 427"/>
                  <a:gd name="T45" fmla="*/ 0 h 143"/>
                  <a:gd name="T46" fmla="*/ 362 w 427"/>
                  <a:gd name="T47" fmla="*/ 1 h 143"/>
                  <a:gd name="T48" fmla="*/ 347 w 427"/>
                  <a:gd name="T49" fmla="*/ 2 h 143"/>
                  <a:gd name="T50" fmla="*/ 337 w 427"/>
                  <a:gd name="T51" fmla="*/ 7 h 143"/>
                  <a:gd name="T52" fmla="*/ 327 w 427"/>
                  <a:gd name="T53" fmla="*/ 10 h 143"/>
                  <a:gd name="T54" fmla="*/ 322 w 427"/>
                  <a:gd name="T55" fmla="*/ 12 h 143"/>
                  <a:gd name="T56" fmla="*/ 313 w 427"/>
                  <a:gd name="T57" fmla="*/ 16 h 143"/>
                  <a:gd name="T58" fmla="*/ 301 w 427"/>
                  <a:gd name="T59" fmla="*/ 22 h 143"/>
                  <a:gd name="T60" fmla="*/ 284 w 427"/>
                  <a:gd name="T61" fmla="*/ 32 h 143"/>
                  <a:gd name="T62" fmla="*/ 296 w 427"/>
                  <a:gd name="T63" fmla="*/ 26 h 143"/>
                  <a:gd name="T64" fmla="*/ 275 w 427"/>
                  <a:gd name="T65" fmla="*/ 36 h 143"/>
                  <a:gd name="T66" fmla="*/ 270 w 427"/>
                  <a:gd name="T67" fmla="*/ 40 h 143"/>
                  <a:gd name="T68" fmla="*/ 260 w 427"/>
                  <a:gd name="T69" fmla="*/ 44 h 143"/>
                  <a:gd name="T70" fmla="*/ 253 w 427"/>
                  <a:gd name="T71" fmla="*/ 49 h 143"/>
                  <a:gd name="T72" fmla="*/ 244 w 427"/>
                  <a:gd name="T73" fmla="*/ 53 h 143"/>
                  <a:gd name="T74" fmla="*/ 235 w 427"/>
                  <a:gd name="T75" fmla="*/ 56 h 143"/>
                  <a:gd name="T76" fmla="*/ 225 w 427"/>
                  <a:gd name="T77" fmla="*/ 59 h 143"/>
                  <a:gd name="T78" fmla="*/ 216 w 427"/>
                  <a:gd name="T79" fmla="*/ 63 h 143"/>
                  <a:gd name="T80" fmla="*/ 209 w 427"/>
                  <a:gd name="T81" fmla="*/ 65 h 143"/>
                  <a:gd name="T82" fmla="*/ 199 w 427"/>
                  <a:gd name="T83" fmla="*/ 70 h 143"/>
                  <a:gd name="T84" fmla="*/ 191 w 427"/>
                  <a:gd name="T85" fmla="*/ 72 h 143"/>
                  <a:gd name="T86" fmla="*/ 182 w 427"/>
                  <a:gd name="T87" fmla="*/ 73 h 143"/>
                  <a:gd name="T88" fmla="*/ 171 w 427"/>
                  <a:gd name="T89" fmla="*/ 77 h 143"/>
                  <a:gd name="T90" fmla="*/ 161 w 427"/>
                  <a:gd name="T91" fmla="*/ 80 h 143"/>
                  <a:gd name="T92" fmla="*/ 156 w 427"/>
                  <a:gd name="T93" fmla="*/ 80 h 143"/>
                  <a:gd name="T94" fmla="*/ 146 w 427"/>
                  <a:gd name="T95" fmla="*/ 84 h 143"/>
                  <a:gd name="T96" fmla="*/ 133 w 427"/>
                  <a:gd name="T97" fmla="*/ 86 h 143"/>
                  <a:gd name="T98" fmla="*/ 138 w 427"/>
                  <a:gd name="T99" fmla="*/ 85 h 143"/>
                  <a:gd name="T100" fmla="*/ 123 w 427"/>
                  <a:gd name="T101" fmla="*/ 88 h 143"/>
                  <a:gd name="T102" fmla="*/ 112 w 427"/>
                  <a:gd name="T103" fmla="*/ 90 h 143"/>
                  <a:gd name="T104" fmla="*/ 98 w 427"/>
                  <a:gd name="T105" fmla="*/ 91 h 143"/>
                  <a:gd name="T106" fmla="*/ 93 w 427"/>
                  <a:gd name="T107" fmla="*/ 91 h 143"/>
                  <a:gd name="T108" fmla="*/ 78 w 427"/>
                  <a:gd name="T109" fmla="*/ 91 h 143"/>
                  <a:gd name="T110" fmla="*/ 66 w 427"/>
                  <a:gd name="T111" fmla="*/ 93 h 143"/>
                  <a:gd name="T112" fmla="*/ 53 w 427"/>
                  <a:gd name="T113" fmla="*/ 93 h 143"/>
                  <a:gd name="T114" fmla="*/ 44 w 427"/>
                  <a:gd name="T115" fmla="*/ 93 h 143"/>
                  <a:gd name="T116" fmla="*/ 35 w 427"/>
                  <a:gd name="T117" fmla="*/ 94 h 143"/>
                  <a:gd name="T118" fmla="*/ 33 w 427"/>
                  <a:gd name="T119" fmla="*/ 93 h 143"/>
                  <a:gd name="T120" fmla="*/ 15 w 427"/>
                  <a:gd name="T121" fmla="*/ 94 h 143"/>
                  <a:gd name="T122" fmla="*/ 10 w 427"/>
                  <a:gd name="T123" fmla="*/ 93 h 143"/>
                  <a:gd name="T124" fmla="*/ 0 w 427"/>
                  <a:gd name="T125" fmla="*/ 93 h 1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27" h="143">
                    <a:moveTo>
                      <a:pt x="336" y="138"/>
                    </a:moveTo>
                    <a:lnTo>
                      <a:pt x="316" y="142"/>
                    </a:lnTo>
                    <a:lnTo>
                      <a:pt x="329" y="140"/>
                    </a:lnTo>
                    <a:lnTo>
                      <a:pt x="350" y="135"/>
                    </a:lnTo>
                    <a:lnTo>
                      <a:pt x="363" y="130"/>
                    </a:lnTo>
                    <a:lnTo>
                      <a:pt x="377" y="123"/>
                    </a:lnTo>
                    <a:lnTo>
                      <a:pt x="383" y="119"/>
                    </a:lnTo>
                    <a:lnTo>
                      <a:pt x="394" y="114"/>
                    </a:lnTo>
                    <a:lnTo>
                      <a:pt x="398" y="109"/>
                    </a:lnTo>
                    <a:lnTo>
                      <a:pt x="408" y="100"/>
                    </a:lnTo>
                    <a:lnTo>
                      <a:pt x="412" y="91"/>
                    </a:lnTo>
                    <a:lnTo>
                      <a:pt x="417" y="85"/>
                    </a:lnTo>
                    <a:lnTo>
                      <a:pt x="422" y="78"/>
                    </a:lnTo>
                    <a:lnTo>
                      <a:pt x="424" y="69"/>
                    </a:lnTo>
                    <a:lnTo>
                      <a:pt x="425" y="61"/>
                    </a:lnTo>
                    <a:lnTo>
                      <a:pt x="426" y="52"/>
                    </a:lnTo>
                    <a:lnTo>
                      <a:pt x="424" y="42"/>
                    </a:lnTo>
                    <a:lnTo>
                      <a:pt x="417" y="30"/>
                    </a:lnTo>
                    <a:lnTo>
                      <a:pt x="414" y="23"/>
                    </a:lnTo>
                    <a:lnTo>
                      <a:pt x="407" y="15"/>
                    </a:lnTo>
                    <a:lnTo>
                      <a:pt x="397" y="7"/>
                    </a:lnTo>
                    <a:lnTo>
                      <a:pt x="388" y="1"/>
                    </a:lnTo>
                    <a:lnTo>
                      <a:pt x="376" y="0"/>
                    </a:lnTo>
                    <a:lnTo>
                      <a:pt x="362" y="1"/>
                    </a:lnTo>
                    <a:lnTo>
                      <a:pt x="347" y="2"/>
                    </a:lnTo>
                    <a:lnTo>
                      <a:pt x="337" y="7"/>
                    </a:lnTo>
                    <a:lnTo>
                      <a:pt x="327" y="10"/>
                    </a:lnTo>
                    <a:lnTo>
                      <a:pt x="322" y="12"/>
                    </a:lnTo>
                    <a:lnTo>
                      <a:pt x="313" y="16"/>
                    </a:lnTo>
                    <a:lnTo>
                      <a:pt x="301" y="22"/>
                    </a:lnTo>
                    <a:lnTo>
                      <a:pt x="284" y="32"/>
                    </a:lnTo>
                    <a:lnTo>
                      <a:pt x="296" y="26"/>
                    </a:lnTo>
                    <a:lnTo>
                      <a:pt x="275" y="36"/>
                    </a:lnTo>
                    <a:lnTo>
                      <a:pt x="270" y="40"/>
                    </a:lnTo>
                    <a:lnTo>
                      <a:pt x="260" y="44"/>
                    </a:lnTo>
                    <a:lnTo>
                      <a:pt x="253" y="49"/>
                    </a:lnTo>
                    <a:lnTo>
                      <a:pt x="244" y="53"/>
                    </a:lnTo>
                    <a:lnTo>
                      <a:pt x="235" y="56"/>
                    </a:lnTo>
                    <a:lnTo>
                      <a:pt x="225" y="59"/>
                    </a:lnTo>
                    <a:lnTo>
                      <a:pt x="216" y="63"/>
                    </a:lnTo>
                    <a:lnTo>
                      <a:pt x="209" y="65"/>
                    </a:lnTo>
                    <a:lnTo>
                      <a:pt x="199" y="70"/>
                    </a:lnTo>
                    <a:lnTo>
                      <a:pt x="191" y="72"/>
                    </a:lnTo>
                    <a:lnTo>
                      <a:pt x="182" y="73"/>
                    </a:lnTo>
                    <a:lnTo>
                      <a:pt x="171" y="77"/>
                    </a:lnTo>
                    <a:lnTo>
                      <a:pt x="161" y="80"/>
                    </a:lnTo>
                    <a:lnTo>
                      <a:pt x="156" y="80"/>
                    </a:lnTo>
                    <a:lnTo>
                      <a:pt x="146" y="84"/>
                    </a:lnTo>
                    <a:lnTo>
                      <a:pt x="133" y="86"/>
                    </a:lnTo>
                    <a:lnTo>
                      <a:pt x="138" y="85"/>
                    </a:lnTo>
                    <a:lnTo>
                      <a:pt x="123" y="88"/>
                    </a:lnTo>
                    <a:lnTo>
                      <a:pt x="112" y="90"/>
                    </a:lnTo>
                    <a:lnTo>
                      <a:pt x="98" y="91"/>
                    </a:lnTo>
                    <a:lnTo>
                      <a:pt x="93" y="91"/>
                    </a:lnTo>
                    <a:lnTo>
                      <a:pt x="78" y="91"/>
                    </a:lnTo>
                    <a:lnTo>
                      <a:pt x="66" y="93"/>
                    </a:lnTo>
                    <a:lnTo>
                      <a:pt x="53" y="93"/>
                    </a:lnTo>
                    <a:lnTo>
                      <a:pt x="44" y="93"/>
                    </a:lnTo>
                    <a:lnTo>
                      <a:pt x="35" y="94"/>
                    </a:lnTo>
                    <a:lnTo>
                      <a:pt x="33" y="93"/>
                    </a:lnTo>
                    <a:lnTo>
                      <a:pt x="15" y="94"/>
                    </a:lnTo>
                    <a:lnTo>
                      <a:pt x="10" y="93"/>
                    </a:lnTo>
                    <a:lnTo>
                      <a:pt x="0" y="93"/>
                    </a:lnTo>
                  </a:path>
                </a:pathLst>
              </a:custGeom>
              <a:solidFill>
                <a:srgbClr val="CCCC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54" name="Rectangle 43"/>
              <p:cNvSpPr>
                <a:spLocks noChangeArrowheads="1"/>
              </p:cNvSpPr>
              <p:nvPr/>
            </p:nvSpPr>
            <p:spPr bwMode="auto">
              <a:xfrm>
                <a:off x="2611" y="1689"/>
                <a:ext cx="591" cy="78"/>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grpSp>
        <p:sp>
          <p:nvSpPr>
            <p:cNvPr id="21526" name="Rectangle 44"/>
            <p:cNvSpPr>
              <a:spLocks noChangeArrowheads="1"/>
            </p:cNvSpPr>
            <p:nvPr/>
          </p:nvSpPr>
          <p:spPr bwMode="auto">
            <a:xfrm>
              <a:off x="2158" y="1720"/>
              <a:ext cx="994" cy="88"/>
            </a:xfrm>
            <a:prstGeom prst="rect">
              <a:avLst/>
            </a:prstGeom>
            <a:solidFill>
              <a:srgbClr val="66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1527" name="Line 45"/>
            <p:cNvSpPr>
              <a:spLocks noChangeShapeType="1"/>
            </p:cNvSpPr>
            <p:nvPr/>
          </p:nvSpPr>
          <p:spPr bwMode="auto">
            <a:xfrm flipV="1">
              <a:off x="3341" y="1766"/>
              <a:ext cx="637" cy="2"/>
            </a:xfrm>
            <a:prstGeom prst="line">
              <a:avLst/>
            </a:prstGeom>
            <a:noFill/>
            <a:ln w="12700">
              <a:solidFill>
                <a:schemeClr val="tx2"/>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528" name="Group 46"/>
            <p:cNvGrpSpPr>
              <a:grpSpLocks/>
            </p:cNvGrpSpPr>
            <p:nvPr/>
          </p:nvGrpSpPr>
          <p:grpSpPr bwMode="auto">
            <a:xfrm>
              <a:off x="4061" y="1142"/>
              <a:ext cx="994" cy="672"/>
              <a:chOff x="4399" y="1142"/>
              <a:chExt cx="1077" cy="672"/>
            </a:xfrm>
          </p:grpSpPr>
          <p:grpSp>
            <p:nvGrpSpPr>
              <p:cNvPr id="21546" name="Group 47"/>
              <p:cNvGrpSpPr>
                <a:grpSpLocks/>
              </p:cNvGrpSpPr>
              <p:nvPr/>
            </p:nvGrpSpPr>
            <p:grpSpPr bwMode="auto">
              <a:xfrm>
                <a:off x="4668" y="1444"/>
                <a:ext cx="575" cy="286"/>
                <a:chOff x="4668" y="1444"/>
                <a:chExt cx="575" cy="286"/>
              </a:xfrm>
            </p:grpSpPr>
            <p:sp>
              <p:nvSpPr>
                <p:cNvPr id="21550" name="Freeform 48"/>
                <p:cNvSpPr>
                  <a:spLocks/>
                </p:cNvSpPr>
                <p:nvPr/>
              </p:nvSpPr>
              <p:spPr bwMode="auto">
                <a:xfrm>
                  <a:off x="4668" y="1444"/>
                  <a:ext cx="287" cy="286"/>
                </a:xfrm>
                <a:custGeom>
                  <a:avLst/>
                  <a:gdLst>
                    <a:gd name="T0" fmla="*/ 4 w 287"/>
                    <a:gd name="T1" fmla="*/ 285 h 286"/>
                    <a:gd name="T2" fmla="*/ 15 w 287"/>
                    <a:gd name="T3" fmla="*/ 285 h 286"/>
                    <a:gd name="T4" fmla="*/ 27 w 287"/>
                    <a:gd name="T5" fmla="*/ 282 h 286"/>
                    <a:gd name="T6" fmla="*/ 38 w 287"/>
                    <a:gd name="T7" fmla="*/ 278 h 286"/>
                    <a:gd name="T8" fmla="*/ 49 w 287"/>
                    <a:gd name="T9" fmla="*/ 275 h 286"/>
                    <a:gd name="T10" fmla="*/ 61 w 287"/>
                    <a:gd name="T11" fmla="*/ 270 h 286"/>
                    <a:gd name="T12" fmla="*/ 72 w 287"/>
                    <a:gd name="T13" fmla="*/ 266 h 286"/>
                    <a:gd name="T14" fmla="*/ 83 w 287"/>
                    <a:gd name="T15" fmla="*/ 260 h 286"/>
                    <a:gd name="T16" fmla="*/ 95 w 287"/>
                    <a:gd name="T17" fmla="*/ 255 h 286"/>
                    <a:gd name="T18" fmla="*/ 106 w 287"/>
                    <a:gd name="T19" fmla="*/ 249 h 286"/>
                    <a:gd name="T20" fmla="*/ 117 w 287"/>
                    <a:gd name="T21" fmla="*/ 245 h 286"/>
                    <a:gd name="T22" fmla="*/ 128 w 287"/>
                    <a:gd name="T23" fmla="*/ 239 h 286"/>
                    <a:gd name="T24" fmla="*/ 140 w 287"/>
                    <a:gd name="T25" fmla="*/ 234 h 286"/>
                    <a:gd name="T26" fmla="*/ 151 w 287"/>
                    <a:gd name="T27" fmla="*/ 228 h 286"/>
                    <a:gd name="T28" fmla="*/ 162 w 287"/>
                    <a:gd name="T29" fmla="*/ 222 h 286"/>
                    <a:gd name="T30" fmla="*/ 174 w 287"/>
                    <a:gd name="T31" fmla="*/ 215 h 286"/>
                    <a:gd name="T32" fmla="*/ 183 w 287"/>
                    <a:gd name="T33" fmla="*/ 207 h 286"/>
                    <a:gd name="T34" fmla="*/ 193 w 287"/>
                    <a:gd name="T35" fmla="*/ 198 h 286"/>
                    <a:gd name="T36" fmla="*/ 202 w 287"/>
                    <a:gd name="T37" fmla="*/ 186 h 286"/>
                    <a:gd name="T38" fmla="*/ 210 w 287"/>
                    <a:gd name="T39" fmla="*/ 174 h 286"/>
                    <a:gd name="T40" fmla="*/ 217 w 287"/>
                    <a:gd name="T41" fmla="*/ 162 h 286"/>
                    <a:gd name="T42" fmla="*/ 222 w 287"/>
                    <a:gd name="T43" fmla="*/ 150 h 286"/>
                    <a:gd name="T44" fmla="*/ 225 w 287"/>
                    <a:gd name="T45" fmla="*/ 138 h 286"/>
                    <a:gd name="T46" fmla="*/ 227 w 287"/>
                    <a:gd name="T47" fmla="*/ 126 h 286"/>
                    <a:gd name="T48" fmla="*/ 227 w 287"/>
                    <a:gd name="T49" fmla="*/ 114 h 286"/>
                    <a:gd name="T50" fmla="*/ 228 w 287"/>
                    <a:gd name="T51" fmla="*/ 96 h 286"/>
                    <a:gd name="T52" fmla="*/ 230 w 287"/>
                    <a:gd name="T53" fmla="*/ 84 h 286"/>
                    <a:gd name="T54" fmla="*/ 233 w 287"/>
                    <a:gd name="T55" fmla="*/ 72 h 286"/>
                    <a:gd name="T56" fmla="*/ 236 w 287"/>
                    <a:gd name="T57" fmla="*/ 54 h 286"/>
                    <a:gd name="T58" fmla="*/ 241 w 287"/>
                    <a:gd name="T59" fmla="*/ 42 h 286"/>
                    <a:gd name="T60" fmla="*/ 248 w 287"/>
                    <a:gd name="T61" fmla="*/ 30 h 286"/>
                    <a:gd name="T62" fmla="*/ 255 w 287"/>
                    <a:gd name="T63" fmla="*/ 21 h 286"/>
                    <a:gd name="T64" fmla="*/ 264 w 287"/>
                    <a:gd name="T65" fmla="*/ 12 h 286"/>
                    <a:gd name="T66" fmla="*/ 275 w 287"/>
                    <a:gd name="T67" fmla="*/ 5 h 286"/>
                    <a:gd name="T68" fmla="*/ 284 w 287"/>
                    <a:gd name="T69" fmla="*/ 1 h 2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7" h="286">
                      <a:moveTo>
                        <a:pt x="0" y="285"/>
                      </a:moveTo>
                      <a:lnTo>
                        <a:pt x="4" y="285"/>
                      </a:lnTo>
                      <a:lnTo>
                        <a:pt x="10" y="285"/>
                      </a:lnTo>
                      <a:lnTo>
                        <a:pt x="15" y="285"/>
                      </a:lnTo>
                      <a:lnTo>
                        <a:pt x="21" y="285"/>
                      </a:lnTo>
                      <a:lnTo>
                        <a:pt x="27" y="282"/>
                      </a:lnTo>
                      <a:lnTo>
                        <a:pt x="32" y="281"/>
                      </a:lnTo>
                      <a:lnTo>
                        <a:pt x="38" y="278"/>
                      </a:lnTo>
                      <a:lnTo>
                        <a:pt x="44" y="276"/>
                      </a:lnTo>
                      <a:lnTo>
                        <a:pt x="49" y="275"/>
                      </a:lnTo>
                      <a:lnTo>
                        <a:pt x="56" y="272"/>
                      </a:lnTo>
                      <a:lnTo>
                        <a:pt x="61" y="270"/>
                      </a:lnTo>
                      <a:lnTo>
                        <a:pt x="66" y="267"/>
                      </a:lnTo>
                      <a:lnTo>
                        <a:pt x="72" y="266"/>
                      </a:lnTo>
                      <a:lnTo>
                        <a:pt x="78" y="263"/>
                      </a:lnTo>
                      <a:lnTo>
                        <a:pt x="83" y="260"/>
                      </a:lnTo>
                      <a:lnTo>
                        <a:pt x="89" y="258"/>
                      </a:lnTo>
                      <a:lnTo>
                        <a:pt x="95" y="255"/>
                      </a:lnTo>
                      <a:lnTo>
                        <a:pt x="100" y="252"/>
                      </a:lnTo>
                      <a:lnTo>
                        <a:pt x="106" y="249"/>
                      </a:lnTo>
                      <a:lnTo>
                        <a:pt x="111" y="248"/>
                      </a:lnTo>
                      <a:lnTo>
                        <a:pt x="117" y="245"/>
                      </a:lnTo>
                      <a:lnTo>
                        <a:pt x="123" y="242"/>
                      </a:lnTo>
                      <a:lnTo>
                        <a:pt x="128" y="239"/>
                      </a:lnTo>
                      <a:lnTo>
                        <a:pt x="135" y="236"/>
                      </a:lnTo>
                      <a:lnTo>
                        <a:pt x="140" y="234"/>
                      </a:lnTo>
                      <a:lnTo>
                        <a:pt x="145" y="231"/>
                      </a:lnTo>
                      <a:lnTo>
                        <a:pt x="151" y="228"/>
                      </a:lnTo>
                      <a:lnTo>
                        <a:pt x="158" y="225"/>
                      </a:lnTo>
                      <a:lnTo>
                        <a:pt x="162" y="222"/>
                      </a:lnTo>
                      <a:lnTo>
                        <a:pt x="168" y="219"/>
                      </a:lnTo>
                      <a:lnTo>
                        <a:pt x="174" y="215"/>
                      </a:lnTo>
                      <a:lnTo>
                        <a:pt x="179" y="212"/>
                      </a:lnTo>
                      <a:lnTo>
                        <a:pt x="183" y="207"/>
                      </a:lnTo>
                      <a:lnTo>
                        <a:pt x="188" y="204"/>
                      </a:lnTo>
                      <a:lnTo>
                        <a:pt x="193" y="198"/>
                      </a:lnTo>
                      <a:lnTo>
                        <a:pt x="199" y="192"/>
                      </a:lnTo>
                      <a:lnTo>
                        <a:pt x="202" y="186"/>
                      </a:lnTo>
                      <a:lnTo>
                        <a:pt x="207" y="180"/>
                      </a:lnTo>
                      <a:lnTo>
                        <a:pt x="210" y="174"/>
                      </a:lnTo>
                      <a:lnTo>
                        <a:pt x="214" y="168"/>
                      </a:lnTo>
                      <a:lnTo>
                        <a:pt x="217" y="162"/>
                      </a:lnTo>
                      <a:lnTo>
                        <a:pt x="220" y="156"/>
                      </a:lnTo>
                      <a:lnTo>
                        <a:pt x="222" y="150"/>
                      </a:lnTo>
                      <a:lnTo>
                        <a:pt x="224" y="144"/>
                      </a:lnTo>
                      <a:lnTo>
                        <a:pt x="225" y="138"/>
                      </a:lnTo>
                      <a:lnTo>
                        <a:pt x="227" y="132"/>
                      </a:lnTo>
                      <a:lnTo>
                        <a:pt x="227" y="126"/>
                      </a:lnTo>
                      <a:lnTo>
                        <a:pt x="227" y="120"/>
                      </a:lnTo>
                      <a:lnTo>
                        <a:pt x="227" y="114"/>
                      </a:lnTo>
                      <a:lnTo>
                        <a:pt x="228" y="101"/>
                      </a:lnTo>
                      <a:lnTo>
                        <a:pt x="228" y="96"/>
                      </a:lnTo>
                      <a:lnTo>
                        <a:pt x="228" y="90"/>
                      </a:lnTo>
                      <a:lnTo>
                        <a:pt x="230" y="84"/>
                      </a:lnTo>
                      <a:lnTo>
                        <a:pt x="230" y="78"/>
                      </a:lnTo>
                      <a:lnTo>
                        <a:pt x="233" y="72"/>
                      </a:lnTo>
                      <a:lnTo>
                        <a:pt x="234" y="65"/>
                      </a:lnTo>
                      <a:lnTo>
                        <a:pt x="236" y="54"/>
                      </a:lnTo>
                      <a:lnTo>
                        <a:pt x="238" y="48"/>
                      </a:lnTo>
                      <a:lnTo>
                        <a:pt x="241" y="42"/>
                      </a:lnTo>
                      <a:lnTo>
                        <a:pt x="244" y="36"/>
                      </a:lnTo>
                      <a:lnTo>
                        <a:pt x="248" y="30"/>
                      </a:lnTo>
                      <a:lnTo>
                        <a:pt x="253" y="26"/>
                      </a:lnTo>
                      <a:lnTo>
                        <a:pt x="255" y="21"/>
                      </a:lnTo>
                      <a:lnTo>
                        <a:pt x="261" y="17"/>
                      </a:lnTo>
                      <a:lnTo>
                        <a:pt x="264" y="12"/>
                      </a:lnTo>
                      <a:lnTo>
                        <a:pt x="270" y="8"/>
                      </a:lnTo>
                      <a:lnTo>
                        <a:pt x="275" y="5"/>
                      </a:lnTo>
                      <a:lnTo>
                        <a:pt x="278" y="2"/>
                      </a:lnTo>
                      <a:lnTo>
                        <a:pt x="284" y="1"/>
                      </a:lnTo>
                      <a:lnTo>
                        <a:pt x="286" y="0"/>
                      </a:lnTo>
                    </a:path>
                  </a:pathLst>
                </a:custGeom>
                <a:noFill/>
                <a:ln w="12700" cap="rnd" cmpd="sng">
                  <a:solidFill>
                    <a:srgbClr val="CC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51" name="Freeform 49"/>
                <p:cNvSpPr>
                  <a:spLocks/>
                </p:cNvSpPr>
                <p:nvPr/>
              </p:nvSpPr>
              <p:spPr bwMode="auto">
                <a:xfrm>
                  <a:off x="4957" y="1444"/>
                  <a:ext cx="286" cy="286"/>
                </a:xfrm>
                <a:custGeom>
                  <a:avLst/>
                  <a:gdLst>
                    <a:gd name="T0" fmla="*/ 280 w 286"/>
                    <a:gd name="T1" fmla="*/ 285 h 286"/>
                    <a:gd name="T2" fmla="*/ 269 w 286"/>
                    <a:gd name="T3" fmla="*/ 285 h 286"/>
                    <a:gd name="T4" fmla="*/ 257 w 286"/>
                    <a:gd name="T5" fmla="*/ 282 h 286"/>
                    <a:gd name="T6" fmla="*/ 246 w 286"/>
                    <a:gd name="T7" fmla="*/ 278 h 286"/>
                    <a:gd name="T8" fmla="*/ 235 w 286"/>
                    <a:gd name="T9" fmla="*/ 275 h 286"/>
                    <a:gd name="T10" fmla="*/ 224 w 286"/>
                    <a:gd name="T11" fmla="*/ 270 h 286"/>
                    <a:gd name="T12" fmla="*/ 212 w 286"/>
                    <a:gd name="T13" fmla="*/ 266 h 286"/>
                    <a:gd name="T14" fmla="*/ 201 w 286"/>
                    <a:gd name="T15" fmla="*/ 260 h 286"/>
                    <a:gd name="T16" fmla="*/ 190 w 286"/>
                    <a:gd name="T17" fmla="*/ 255 h 286"/>
                    <a:gd name="T18" fmla="*/ 179 w 286"/>
                    <a:gd name="T19" fmla="*/ 249 h 286"/>
                    <a:gd name="T20" fmla="*/ 167 w 286"/>
                    <a:gd name="T21" fmla="*/ 245 h 286"/>
                    <a:gd name="T22" fmla="*/ 156 w 286"/>
                    <a:gd name="T23" fmla="*/ 239 h 286"/>
                    <a:gd name="T24" fmla="*/ 145 w 286"/>
                    <a:gd name="T25" fmla="*/ 234 h 286"/>
                    <a:gd name="T26" fmla="*/ 134 w 286"/>
                    <a:gd name="T27" fmla="*/ 228 h 286"/>
                    <a:gd name="T28" fmla="*/ 122 w 286"/>
                    <a:gd name="T29" fmla="*/ 222 h 286"/>
                    <a:gd name="T30" fmla="*/ 111 w 286"/>
                    <a:gd name="T31" fmla="*/ 215 h 286"/>
                    <a:gd name="T32" fmla="*/ 102 w 286"/>
                    <a:gd name="T33" fmla="*/ 207 h 286"/>
                    <a:gd name="T34" fmla="*/ 91 w 286"/>
                    <a:gd name="T35" fmla="*/ 198 h 286"/>
                    <a:gd name="T36" fmla="*/ 83 w 286"/>
                    <a:gd name="T37" fmla="*/ 186 h 286"/>
                    <a:gd name="T38" fmla="*/ 75 w 286"/>
                    <a:gd name="T39" fmla="*/ 174 h 286"/>
                    <a:gd name="T40" fmla="*/ 68 w 286"/>
                    <a:gd name="T41" fmla="*/ 162 h 286"/>
                    <a:gd name="T42" fmla="*/ 62 w 286"/>
                    <a:gd name="T43" fmla="*/ 150 h 286"/>
                    <a:gd name="T44" fmla="*/ 60 w 286"/>
                    <a:gd name="T45" fmla="*/ 138 h 286"/>
                    <a:gd name="T46" fmla="*/ 58 w 286"/>
                    <a:gd name="T47" fmla="*/ 126 h 286"/>
                    <a:gd name="T48" fmla="*/ 58 w 286"/>
                    <a:gd name="T49" fmla="*/ 114 h 286"/>
                    <a:gd name="T50" fmla="*/ 57 w 286"/>
                    <a:gd name="T51" fmla="*/ 96 h 286"/>
                    <a:gd name="T52" fmla="*/ 55 w 286"/>
                    <a:gd name="T53" fmla="*/ 84 h 286"/>
                    <a:gd name="T54" fmla="*/ 52 w 286"/>
                    <a:gd name="T55" fmla="*/ 72 h 286"/>
                    <a:gd name="T56" fmla="*/ 49 w 286"/>
                    <a:gd name="T57" fmla="*/ 54 h 286"/>
                    <a:gd name="T58" fmla="*/ 44 w 286"/>
                    <a:gd name="T59" fmla="*/ 42 h 286"/>
                    <a:gd name="T60" fmla="*/ 37 w 286"/>
                    <a:gd name="T61" fmla="*/ 30 h 286"/>
                    <a:gd name="T62" fmla="*/ 30 w 286"/>
                    <a:gd name="T63" fmla="*/ 21 h 286"/>
                    <a:gd name="T64" fmla="*/ 21 w 286"/>
                    <a:gd name="T65" fmla="*/ 12 h 286"/>
                    <a:gd name="T66" fmla="*/ 10 w 286"/>
                    <a:gd name="T67" fmla="*/ 5 h 286"/>
                    <a:gd name="T68" fmla="*/ 1 w 286"/>
                    <a:gd name="T69" fmla="*/ 1 h 2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6" h="286">
                      <a:moveTo>
                        <a:pt x="285" y="285"/>
                      </a:moveTo>
                      <a:lnTo>
                        <a:pt x="280" y="285"/>
                      </a:lnTo>
                      <a:lnTo>
                        <a:pt x="274" y="285"/>
                      </a:lnTo>
                      <a:lnTo>
                        <a:pt x="269" y="285"/>
                      </a:lnTo>
                      <a:lnTo>
                        <a:pt x="263" y="285"/>
                      </a:lnTo>
                      <a:lnTo>
                        <a:pt x="257" y="282"/>
                      </a:lnTo>
                      <a:lnTo>
                        <a:pt x="252" y="281"/>
                      </a:lnTo>
                      <a:lnTo>
                        <a:pt x="246" y="278"/>
                      </a:lnTo>
                      <a:lnTo>
                        <a:pt x="240" y="276"/>
                      </a:lnTo>
                      <a:lnTo>
                        <a:pt x="235" y="275"/>
                      </a:lnTo>
                      <a:lnTo>
                        <a:pt x="228" y="272"/>
                      </a:lnTo>
                      <a:lnTo>
                        <a:pt x="224" y="270"/>
                      </a:lnTo>
                      <a:lnTo>
                        <a:pt x="218" y="267"/>
                      </a:lnTo>
                      <a:lnTo>
                        <a:pt x="212" y="266"/>
                      </a:lnTo>
                      <a:lnTo>
                        <a:pt x="207" y="263"/>
                      </a:lnTo>
                      <a:lnTo>
                        <a:pt x="201" y="260"/>
                      </a:lnTo>
                      <a:lnTo>
                        <a:pt x="195" y="258"/>
                      </a:lnTo>
                      <a:lnTo>
                        <a:pt x="190" y="255"/>
                      </a:lnTo>
                      <a:lnTo>
                        <a:pt x="184" y="252"/>
                      </a:lnTo>
                      <a:lnTo>
                        <a:pt x="179" y="249"/>
                      </a:lnTo>
                      <a:lnTo>
                        <a:pt x="173" y="248"/>
                      </a:lnTo>
                      <a:lnTo>
                        <a:pt x="167" y="245"/>
                      </a:lnTo>
                      <a:lnTo>
                        <a:pt x="162" y="242"/>
                      </a:lnTo>
                      <a:lnTo>
                        <a:pt x="156" y="239"/>
                      </a:lnTo>
                      <a:lnTo>
                        <a:pt x="150" y="236"/>
                      </a:lnTo>
                      <a:lnTo>
                        <a:pt x="145" y="234"/>
                      </a:lnTo>
                      <a:lnTo>
                        <a:pt x="139" y="231"/>
                      </a:lnTo>
                      <a:lnTo>
                        <a:pt x="134" y="228"/>
                      </a:lnTo>
                      <a:lnTo>
                        <a:pt x="127" y="225"/>
                      </a:lnTo>
                      <a:lnTo>
                        <a:pt x="122" y="222"/>
                      </a:lnTo>
                      <a:lnTo>
                        <a:pt x="117" y="219"/>
                      </a:lnTo>
                      <a:lnTo>
                        <a:pt x="111" y="215"/>
                      </a:lnTo>
                      <a:lnTo>
                        <a:pt x="105" y="212"/>
                      </a:lnTo>
                      <a:lnTo>
                        <a:pt x="102" y="207"/>
                      </a:lnTo>
                      <a:lnTo>
                        <a:pt x="97" y="204"/>
                      </a:lnTo>
                      <a:lnTo>
                        <a:pt x="91" y="198"/>
                      </a:lnTo>
                      <a:lnTo>
                        <a:pt x="86" y="192"/>
                      </a:lnTo>
                      <a:lnTo>
                        <a:pt x="83" y="186"/>
                      </a:lnTo>
                      <a:lnTo>
                        <a:pt x="77" y="180"/>
                      </a:lnTo>
                      <a:lnTo>
                        <a:pt x="75" y="174"/>
                      </a:lnTo>
                      <a:lnTo>
                        <a:pt x="71" y="168"/>
                      </a:lnTo>
                      <a:lnTo>
                        <a:pt x="68" y="162"/>
                      </a:lnTo>
                      <a:lnTo>
                        <a:pt x="65" y="156"/>
                      </a:lnTo>
                      <a:lnTo>
                        <a:pt x="62" y="150"/>
                      </a:lnTo>
                      <a:lnTo>
                        <a:pt x="60" y="144"/>
                      </a:lnTo>
                      <a:lnTo>
                        <a:pt x="60" y="138"/>
                      </a:lnTo>
                      <a:lnTo>
                        <a:pt x="58" y="132"/>
                      </a:lnTo>
                      <a:lnTo>
                        <a:pt x="58" y="126"/>
                      </a:lnTo>
                      <a:lnTo>
                        <a:pt x="58" y="120"/>
                      </a:lnTo>
                      <a:lnTo>
                        <a:pt x="58" y="114"/>
                      </a:lnTo>
                      <a:lnTo>
                        <a:pt x="57" y="101"/>
                      </a:lnTo>
                      <a:lnTo>
                        <a:pt x="57" y="96"/>
                      </a:lnTo>
                      <a:lnTo>
                        <a:pt x="57" y="90"/>
                      </a:lnTo>
                      <a:lnTo>
                        <a:pt x="55" y="84"/>
                      </a:lnTo>
                      <a:lnTo>
                        <a:pt x="55" y="78"/>
                      </a:lnTo>
                      <a:lnTo>
                        <a:pt x="52" y="72"/>
                      </a:lnTo>
                      <a:lnTo>
                        <a:pt x="51" y="65"/>
                      </a:lnTo>
                      <a:lnTo>
                        <a:pt x="49" y="54"/>
                      </a:lnTo>
                      <a:lnTo>
                        <a:pt x="46" y="48"/>
                      </a:lnTo>
                      <a:lnTo>
                        <a:pt x="44" y="42"/>
                      </a:lnTo>
                      <a:lnTo>
                        <a:pt x="41" y="36"/>
                      </a:lnTo>
                      <a:lnTo>
                        <a:pt x="37" y="30"/>
                      </a:lnTo>
                      <a:lnTo>
                        <a:pt x="32" y="26"/>
                      </a:lnTo>
                      <a:lnTo>
                        <a:pt x="30" y="21"/>
                      </a:lnTo>
                      <a:lnTo>
                        <a:pt x="24" y="17"/>
                      </a:lnTo>
                      <a:lnTo>
                        <a:pt x="21" y="12"/>
                      </a:lnTo>
                      <a:lnTo>
                        <a:pt x="15" y="8"/>
                      </a:lnTo>
                      <a:lnTo>
                        <a:pt x="10" y="5"/>
                      </a:lnTo>
                      <a:lnTo>
                        <a:pt x="7" y="2"/>
                      </a:lnTo>
                      <a:lnTo>
                        <a:pt x="1" y="1"/>
                      </a:lnTo>
                      <a:lnTo>
                        <a:pt x="0" y="0"/>
                      </a:lnTo>
                    </a:path>
                  </a:pathLst>
                </a:custGeom>
                <a:noFill/>
                <a:ln w="12700" cap="rnd" cmpd="sng">
                  <a:solidFill>
                    <a:srgbClr val="CC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47" name="Arc 50"/>
              <p:cNvSpPr>
                <a:spLocks/>
              </p:cNvSpPr>
              <p:nvPr/>
            </p:nvSpPr>
            <p:spPr bwMode="auto">
              <a:xfrm>
                <a:off x="4594" y="1639"/>
                <a:ext cx="719" cy="97"/>
              </a:xfrm>
              <a:custGeom>
                <a:avLst/>
                <a:gdLst>
                  <a:gd name="T0" fmla="*/ 0 w 43159"/>
                  <a:gd name="T1" fmla="*/ 0 h 21600"/>
                  <a:gd name="T2" fmla="*/ 0 w 43159"/>
                  <a:gd name="T3" fmla="*/ 0 h 21600"/>
                  <a:gd name="T4" fmla="*/ 0 w 43159"/>
                  <a:gd name="T5" fmla="*/ 0 h 21600"/>
                  <a:gd name="T6" fmla="*/ 0 60000 65536"/>
                  <a:gd name="T7" fmla="*/ 0 60000 65536"/>
                  <a:gd name="T8" fmla="*/ 0 60000 65536"/>
                </a:gdLst>
                <a:ahLst/>
                <a:cxnLst>
                  <a:cxn ang="T6">
                    <a:pos x="T0" y="T1"/>
                  </a:cxn>
                  <a:cxn ang="T7">
                    <a:pos x="T2" y="T3"/>
                  </a:cxn>
                  <a:cxn ang="T8">
                    <a:pos x="T4" y="T5"/>
                  </a:cxn>
                </a:cxnLst>
                <a:rect l="0" t="0" r="r" b="b"/>
                <a:pathLst>
                  <a:path w="43159" h="21600" fill="none" extrusionOk="0">
                    <a:moveTo>
                      <a:pt x="0" y="20266"/>
                    </a:moveTo>
                    <a:cubicBezTo>
                      <a:pt x="704" y="8876"/>
                      <a:pt x="10147" y="-1"/>
                      <a:pt x="21559" y="0"/>
                    </a:cubicBezTo>
                    <a:cubicBezTo>
                      <a:pt x="33488" y="0"/>
                      <a:pt x="43159" y="9670"/>
                      <a:pt x="43159" y="21600"/>
                    </a:cubicBezTo>
                  </a:path>
                  <a:path w="43159" h="21600" stroke="0" extrusionOk="0">
                    <a:moveTo>
                      <a:pt x="0" y="20266"/>
                    </a:moveTo>
                    <a:cubicBezTo>
                      <a:pt x="704" y="8876"/>
                      <a:pt x="10147" y="-1"/>
                      <a:pt x="21559" y="0"/>
                    </a:cubicBezTo>
                    <a:cubicBezTo>
                      <a:pt x="33488" y="0"/>
                      <a:pt x="43159" y="9670"/>
                      <a:pt x="43159" y="21600"/>
                    </a:cubicBezTo>
                    <a:lnTo>
                      <a:pt x="21559" y="21600"/>
                    </a:lnTo>
                    <a:lnTo>
                      <a:pt x="0" y="20266"/>
                    </a:lnTo>
                    <a:close/>
                  </a:path>
                </a:pathLst>
              </a:custGeom>
              <a:solidFill>
                <a:srgbClr val="CCCCFF"/>
              </a:solidFill>
              <a:ln w="12700"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8" name="Rectangle 51"/>
              <p:cNvSpPr>
                <a:spLocks noChangeArrowheads="1"/>
              </p:cNvSpPr>
              <p:nvPr/>
            </p:nvSpPr>
            <p:spPr bwMode="auto">
              <a:xfrm>
                <a:off x="4399" y="1725"/>
                <a:ext cx="1077" cy="89"/>
              </a:xfrm>
              <a:prstGeom prst="rect">
                <a:avLst/>
              </a:prstGeom>
              <a:solidFill>
                <a:srgbClr val="66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1549" name="Oval 52"/>
              <p:cNvSpPr>
                <a:spLocks noChangeArrowheads="1"/>
              </p:cNvSpPr>
              <p:nvPr/>
            </p:nvSpPr>
            <p:spPr bwMode="auto">
              <a:xfrm>
                <a:off x="4903" y="1142"/>
                <a:ext cx="122" cy="173"/>
              </a:xfrm>
              <a:prstGeom prst="ellipse">
                <a:avLst/>
              </a:prstGeom>
              <a:solidFill>
                <a:srgbClr val="CCCCFF"/>
              </a:solidFill>
              <a:ln w="127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grpSp>
        <p:sp>
          <p:nvSpPr>
            <p:cNvPr id="21529" name="Rectangle 53"/>
            <p:cNvSpPr>
              <a:spLocks noChangeArrowheads="1"/>
            </p:cNvSpPr>
            <p:nvPr/>
          </p:nvSpPr>
          <p:spPr bwMode="auto">
            <a:xfrm>
              <a:off x="939" y="1723"/>
              <a:ext cx="995" cy="88"/>
            </a:xfrm>
            <a:prstGeom prst="rect">
              <a:avLst/>
            </a:prstGeom>
            <a:solidFill>
              <a:srgbClr val="66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1530" name="Oval 54"/>
            <p:cNvSpPr>
              <a:spLocks noChangeArrowheads="1"/>
            </p:cNvSpPr>
            <p:nvPr/>
          </p:nvSpPr>
          <p:spPr bwMode="auto">
            <a:xfrm>
              <a:off x="1350" y="1389"/>
              <a:ext cx="227" cy="244"/>
            </a:xfrm>
            <a:prstGeom prst="ellipse">
              <a:avLst/>
            </a:prstGeom>
            <a:solidFill>
              <a:srgbClr val="CCCC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1531" name="Rectangle 55"/>
            <p:cNvSpPr>
              <a:spLocks noChangeArrowheads="1"/>
            </p:cNvSpPr>
            <p:nvPr/>
          </p:nvSpPr>
          <p:spPr bwMode="auto">
            <a:xfrm>
              <a:off x="1375" y="1193"/>
              <a:ext cx="185"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400">
                  <a:latin typeface="Times New Roman" pitchFamily="18" charset="0"/>
                </a:rPr>
                <a:t>D</a:t>
              </a:r>
              <a:r>
                <a:rPr lang="en-US" altLang="en-US" sz="1400" baseline="-25000">
                  <a:latin typeface="Times New Roman" pitchFamily="18" charset="0"/>
                </a:rPr>
                <a:t>o</a:t>
              </a:r>
            </a:p>
          </p:txBody>
        </p:sp>
        <p:sp>
          <p:nvSpPr>
            <p:cNvPr id="21532" name="Rectangle 56"/>
            <p:cNvSpPr>
              <a:spLocks noChangeArrowheads="1"/>
            </p:cNvSpPr>
            <p:nvPr/>
          </p:nvSpPr>
          <p:spPr bwMode="auto">
            <a:xfrm>
              <a:off x="2515" y="1171"/>
              <a:ext cx="26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400">
                  <a:latin typeface="Times New Roman" pitchFamily="18" charset="0"/>
                </a:rPr>
                <a:t>D</a:t>
              </a:r>
              <a:r>
                <a:rPr lang="en-US" altLang="en-US" sz="1400" baseline="-25000">
                  <a:latin typeface="Times New Roman" pitchFamily="18" charset="0"/>
                </a:rPr>
                <a:t>max</a:t>
              </a:r>
            </a:p>
          </p:txBody>
        </p:sp>
        <p:grpSp>
          <p:nvGrpSpPr>
            <p:cNvPr id="21533" name="Group 57"/>
            <p:cNvGrpSpPr>
              <a:grpSpLocks/>
            </p:cNvGrpSpPr>
            <p:nvPr/>
          </p:nvGrpSpPr>
          <p:grpSpPr bwMode="auto">
            <a:xfrm>
              <a:off x="2274" y="1388"/>
              <a:ext cx="788" cy="136"/>
              <a:chOff x="2463" y="1388"/>
              <a:chExt cx="854" cy="136"/>
            </a:xfrm>
          </p:grpSpPr>
          <p:grpSp>
            <p:nvGrpSpPr>
              <p:cNvPr id="21537" name="Group 58"/>
              <p:cNvGrpSpPr>
                <a:grpSpLocks/>
              </p:cNvGrpSpPr>
              <p:nvPr/>
            </p:nvGrpSpPr>
            <p:grpSpPr bwMode="auto">
              <a:xfrm>
                <a:off x="2470" y="1433"/>
                <a:ext cx="21" cy="32"/>
                <a:chOff x="2470" y="1433"/>
                <a:chExt cx="21" cy="32"/>
              </a:xfrm>
            </p:grpSpPr>
            <p:sp>
              <p:nvSpPr>
                <p:cNvPr id="21544" name="Line 59"/>
                <p:cNvSpPr>
                  <a:spLocks noChangeShapeType="1"/>
                </p:cNvSpPr>
                <p:nvPr/>
              </p:nvSpPr>
              <p:spPr bwMode="auto">
                <a:xfrm flipV="1">
                  <a:off x="2470" y="1433"/>
                  <a:ext cx="18" cy="1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5" name="Line 60"/>
                <p:cNvSpPr>
                  <a:spLocks noChangeShapeType="1"/>
                </p:cNvSpPr>
                <p:nvPr/>
              </p:nvSpPr>
              <p:spPr bwMode="auto">
                <a:xfrm>
                  <a:off x="2473" y="1452"/>
                  <a:ext cx="18" cy="1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538" name="Group 61"/>
              <p:cNvGrpSpPr>
                <a:grpSpLocks/>
              </p:cNvGrpSpPr>
              <p:nvPr/>
            </p:nvGrpSpPr>
            <p:grpSpPr bwMode="auto">
              <a:xfrm>
                <a:off x="3288" y="1432"/>
                <a:ext cx="24" cy="31"/>
                <a:chOff x="3288" y="1432"/>
                <a:chExt cx="24" cy="31"/>
              </a:xfrm>
            </p:grpSpPr>
            <p:sp>
              <p:nvSpPr>
                <p:cNvPr id="21542" name="Line 62"/>
                <p:cNvSpPr>
                  <a:spLocks noChangeShapeType="1"/>
                </p:cNvSpPr>
                <p:nvPr/>
              </p:nvSpPr>
              <p:spPr bwMode="auto">
                <a:xfrm>
                  <a:off x="3294" y="1432"/>
                  <a:ext cx="18" cy="1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3" name="Line 63"/>
                <p:cNvSpPr>
                  <a:spLocks noChangeShapeType="1"/>
                </p:cNvSpPr>
                <p:nvPr/>
              </p:nvSpPr>
              <p:spPr bwMode="auto">
                <a:xfrm flipV="1">
                  <a:off x="3288" y="1450"/>
                  <a:ext cx="18" cy="1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539" name="Line 64"/>
              <p:cNvSpPr>
                <a:spLocks noChangeShapeType="1"/>
              </p:cNvSpPr>
              <p:nvPr/>
            </p:nvSpPr>
            <p:spPr bwMode="auto">
              <a:xfrm>
                <a:off x="2469" y="1451"/>
                <a:ext cx="84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0" name="Line 65"/>
              <p:cNvSpPr>
                <a:spLocks noChangeShapeType="1"/>
              </p:cNvSpPr>
              <p:nvPr/>
            </p:nvSpPr>
            <p:spPr bwMode="auto">
              <a:xfrm>
                <a:off x="3317" y="1394"/>
                <a:ext cx="0" cy="13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1" name="Line 66"/>
              <p:cNvSpPr>
                <a:spLocks noChangeShapeType="1"/>
              </p:cNvSpPr>
              <p:nvPr/>
            </p:nvSpPr>
            <p:spPr bwMode="auto">
              <a:xfrm>
                <a:off x="2463" y="1388"/>
                <a:ext cx="0" cy="13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534" name="Group 67"/>
            <p:cNvGrpSpPr>
              <a:grpSpLocks/>
            </p:cNvGrpSpPr>
            <p:nvPr/>
          </p:nvGrpSpPr>
          <p:grpSpPr bwMode="auto">
            <a:xfrm>
              <a:off x="1798" y="1370"/>
              <a:ext cx="304" cy="160"/>
              <a:chOff x="1948" y="1370"/>
              <a:chExt cx="328" cy="160"/>
            </a:xfrm>
          </p:grpSpPr>
          <p:sp>
            <p:nvSpPr>
              <p:cNvPr id="21535" name="Rectangle 68"/>
              <p:cNvSpPr>
                <a:spLocks noChangeArrowheads="1"/>
              </p:cNvSpPr>
              <p:nvPr/>
            </p:nvSpPr>
            <p:spPr bwMode="auto">
              <a:xfrm>
                <a:off x="1948" y="1370"/>
                <a:ext cx="314" cy="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Font typeface="Arial" charset="0"/>
                  <a:buChar char="•"/>
                  <a:defRPr sz="3200">
                    <a:solidFill>
                      <a:schemeClr val="tx1"/>
                    </a:solidFill>
                    <a:latin typeface="Calibri" pitchFamily="34" charset="0"/>
                  </a:defRPr>
                </a:lvl1pPr>
                <a:lvl2pPr marL="742950" indent="-285750" defTabSz="762000">
                  <a:spcBef>
                    <a:spcPct val="20000"/>
                  </a:spcBef>
                  <a:buFont typeface="Arial" charset="0"/>
                  <a:buChar char="–"/>
                  <a:defRPr sz="2800">
                    <a:solidFill>
                      <a:schemeClr val="tx1"/>
                    </a:solidFill>
                    <a:latin typeface="Calibri" pitchFamily="34" charset="0"/>
                  </a:defRPr>
                </a:lvl2pPr>
                <a:lvl3pPr marL="1143000" indent="-228600" defTabSz="762000">
                  <a:spcBef>
                    <a:spcPct val="20000"/>
                  </a:spcBef>
                  <a:buFont typeface="Arial" charset="0"/>
                  <a:buChar char="•"/>
                  <a:defRPr sz="2400">
                    <a:solidFill>
                      <a:schemeClr val="tx1"/>
                    </a:solidFill>
                    <a:latin typeface="Calibri" pitchFamily="34" charset="0"/>
                  </a:defRPr>
                </a:lvl3pPr>
                <a:lvl4pPr marL="1600200" indent="-228600" defTabSz="762000">
                  <a:spcBef>
                    <a:spcPct val="20000"/>
                  </a:spcBef>
                  <a:buFont typeface="Arial" charset="0"/>
                  <a:buChar char="–"/>
                  <a:defRPr sz="2000">
                    <a:solidFill>
                      <a:schemeClr val="tx1"/>
                    </a:solidFill>
                    <a:latin typeface="Calibri" pitchFamily="34" charset="0"/>
                  </a:defRPr>
                </a:lvl4pPr>
                <a:lvl5pPr marL="2057400" indent="-228600" defTabSz="762000">
                  <a:spcBef>
                    <a:spcPct val="20000"/>
                  </a:spcBef>
                  <a:buFont typeface="Arial"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000" i="1">
                    <a:latin typeface="Arial" charset="0"/>
                  </a:rPr>
                  <a:t>2 </a:t>
                </a:r>
                <a:r>
                  <a:rPr lang="en-US" altLang="en-US" sz="900" i="1">
                    <a:latin typeface="Arial" charset="0"/>
                  </a:rPr>
                  <a:t>msec</a:t>
                </a:r>
              </a:p>
            </p:txBody>
          </p:sp>
          <p:sp>
            <p:nvSpPr>
              <p:cNvPr id="21536" name="Line 69"/>
              <p:cNvSpPr>
                <a:spLocks noChangeShapeType="1"/>
              </p:cNvSpPr>
              <p:nvPr/>
            </p:nvSpPr>
            <p:spPr bwMode="auto">
              <a:xfrm>
                <a:off x="1993" y="1530"/>
                <a:ext cx="283" cy="0"/>
              </a:xfrm>
              <a:prstGeom prst="line">
                <a:avLst/>
              </a:prstGeom>
              <a:noFill/>
              <a:ln w="12700">
                <a:solidFill>
                  <a:schemeClr val="tx2"/>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1518" name="Rectangle 71"/>
          <p:cNvSpPr>
            <a:spLocks noChangeArrowheads="1"/>
          </p:cNvSpPr>
          <p:nvPr/>
        </p:nvSpPr>
        <p:spPr bwMode="auto">
          <a:xfrm>
            <a:off x="8153400" y="5516563"/>
            <a:ext cx="457200" cy="284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148553" name="Text Box 73"/>
          <p:cNvSpPr txBox="1">
            <a:spLocks noChangeArrowheads="1"/>
          </p:cNvSpPr>
          <p:nvPr/>
        </p:nvSpPr>
        <p:spPr bwMode="auto">
          <a:xfrm>
            <a:off x="3657600" y="3106738"/>
            <a:ext cx="2133600" cy="650875"/>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3600">
                <a:latin typeface="Arial" charset="0"/>
              </a:rPr>
              <a:t>No Guar</a:t>
            </a:r>
          </a:p>
        </p:txBody>
      </p:sp>
      <p:sp>
        <p:nvSpPr>
          <p:cNvPr id="148554" name="Text Box 74"/>
          <p:cNvSpPr txBox="1">
            <a:spLocks noChangeArrowheads="1"/>
          </p:cNvSpPr>
          <p:nvPr/>
        </p:nvSpPr>
        <p:spPr bwMode="auto">
          <a:xfrm>
            <a:off x="4038600" y="4595813"/>
            <a:ext cx="1371600" cy="650875"/>
          </a:xfrm>
          <a:prstGeom prst="rect">
            <a:avLst/>
          </a:prstGeom>
          <a:solidFill>
            <a:srgbClr val="00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3600">
                <a:latin typeface="Arial" charset="0"/>
              </a:rPr>
              <a:t>Guar</a:t>
            </a:r>
          </a:p>
        </p:txBody>
      </p:sp>
      <p:sp>
        <p:nvSpPr>
          <p:cNvPr id="21521" name="Text Box 77"/>
          <p:cNvSpPr txBox="1">
            <a:spLocks noChangeArrowheads="1"/>
          </p:cNvSpPr>
          <p:nvPr/>
        </p:nvSpPr>
        <p:spPr bwMode="auto">
          <a:xfrm>
            <a:off x="1143000" y="6248400"/>
            <a:ext cx="914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2400">
                <a:solidFill>
                  <a:schemeClr val="bg1"/>
                </a:solidFill>
                <a:latin typeface="Times New Roman" pitchFamily="18" charset="0"/>
              </a:rPr>
              <a:t>fffffff</a:t>
            </a:r>
          </a:p>
        </p:txBody>
      </p:sp>
      <p:sp>
        <p:nvSpPr>
          <p:cNvPr id="21522" name="Text Box 78"/>
          <p:cNvSpPr txBox="1">
            <a:spLocks noChangeArrowheads="1"/>
          </p:cNvSpPr>
          <p:nvPr/>
        </p:nvSpPr>
        <p:spPr bwMode="auto">
          <a:xfrm>
            <a:off x="7924800" y="6172200"/>
            <a:ext cx="914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2400">
                <a:solidFill>
                  <a:schemeClr val="bg1"/>
                </a:solidFill>
                <a:latin typeface="Times New Roman" pitchFamily="18" charset="0"/>
              </a:rPr>
              <a:t>fffffff</a:t>
            </a:r>
          </a:p>
        </p:txBody>
      </p:sp>
      <p:sp>
        <p:nvSpPr>
          <p:cNvPr id="21523" name="Rectangle 76"/>
          <p:cNvSpPr>
            <a:spLocks noChangeArrowheads="1"/>
          </p:cNvSpPr>
          <p:nvPr/>
        </p:nvSpPr>
        <p:spPr bwMode="auto">
          <a:xfrm>
            <a:off x="381000" y="5562600"/>
            <a:ext cx="8610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Clr>
                <a:srgbClr val="287850"/>
              </a:buClr>
              <a:buSzPct val="70000"/>
              <a:buFont typeface="Monotype Sorts" charset="2"/>
              <a:buNone/>
            </a:pPr>
            <a:r>
              <a:rPr kumimoji="1" lang="en-US" altLang="en-US" sz="1800">
                <a:latin typeface="Arial" charset="0"/>
              </a:rPr>
              <a:t>Reference:</a:t>
            </a:r>
            <a:r>
              <a:rPr kumimoji="1" lang="en-US" altLang="en-US" sz="1800" b="0">
                <a:latin typeface="Arial" charset="0"/>
              </a:rPr>
              <a:t>   Bergeron, V., Martin, J-Y., and Vovelle, L.  2003.  Use of polymers as sticking agents.  U. S. Patent 6,534,563.  				             Bergeron, V., Bonn, D., Martin, J-Y., and Vovelle, L.  Controlling droplet deposition with polymer additives.  Nature 2000: 405:772-775.</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8000"/>
                                  </p:stCondLst>
                                  <p:childTnLst>
                                    <p:set>
                                      <p:cBhvr>
                                        <p:cTn id="6" dur="1" fill="hold">
                                          <p:stCondLst>
                                            <p:cond delay="0"/>
                                          </p:stCondLst>
                                        </p:cTn>
                                        <p:tgtEl>
                                          <p:spTgt spid="148553"/>
                                        </p:tgtEl>
                                        <p:attrNameLst>
                                          <p:attrName>style.visibility</p:attrName>
                                        </p:attrNameLst>
                                      </p:cBhvr>
                                      <p:to>
                                        <p:strVal val="visible"/>
                                      </p:to>
                                    </p:set>
                                    <p:animEffect transition="in" filter="slide(fromLeft)">
                                      <p:cBhvr>
                                        <p:cTn id="7" dur="500"/>
                                        <p:tgtEl>
                                          <p:spTgt spid="148553"/>
                                        </p:tgtEl>
                                      </p:cBhvr>
                                    </p:animEffect>
                                  </p:childTnLst>
                                </p:cTn>
                              </p:par>
                            </p:childTnLst>
                          </p:cTn>
                        </p:par>
                        <p:par>
                          <p:cTn id="8" fill="hold" nodeType="afterGroup">
                            <p:stCondLst>
                              <p:cond delay="8500"/>
                            </p:stCondLst>
                            <p:childTnLst>
                              <p:par>
                                <p:cTn id="9" presetID="12" presetClass="entr" presetSubtype="2" fill="hold" grpId="0" nodeType="afterEffect">
                                  <p:stCondLst>
                                    <p:cond delay="7000"/>
                                  </p:stCondLst>
                                  <p:childTnLst>
                                    <p:set>
                                      <p:cBhvr>
                                        <p:cTn id="10" dur="1" fill="hold">
                                          <p:stCondLst>
                                            <p:cond delay="0"/>
                                          </p:stCondLst>
                                        </p:cTn>
                                        <p:tgtEl>
                                          <p:spTgt spid="148554"/>
                                        </p:tgtEl>
                                        <p:attrNameLst>
                                          <p:attrName>style.visibility</p:attrName>
                                        </p:attrNameLst>
                                      </p:cBhvr>
                                      <p:to>
                                        <p:strVal val="visible"/>
                                      </p:to>
                                    </p:set>
                                    <p:animEffect transition="in" filter="slide(fromRight)">
                                      <p:cBhvr>
                                        <p:cTn id="11" dur="500"/>
                                        <p:tgtEl>
                                          <p:spTgt spid="1485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6015"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48553" grpId="0" animBg="1" autoUpdateAnimBg="0"/>
      <p:bldP spid="148554"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ognis_c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1663" y="6080125"/>
            <a:ext cx="19002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557213" y="6596063"/>
            <a:ext cx="17510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000" b="0">
                <a:solidFill>
                  <a:srgbClr val="000099"/>
                </a:solidFill>
                <a:latin typeface="Arial" charset="0"/>
              </a:rPr>
              <a:t>© Cognis Corporation, 2000</a:t>
            </a:r>
            <a:endParaRPr lang="en-US" altLang="en-US" sz="1000" b="0">
              <a:solidFill>
                <a:srgbClr val="000099"/>
              </a:solidFill>
              <a:latin typeface="Times New Roman" pitchFamily="18" charset="0"/>
            </a:endParaRPr>
          </a:p>
        </p:txBody>
      </p:sp>
      <p:pic>
        <p:nvPicPr>
          <p:cNvPr id="225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1125" y="0"/>
            <a:ext cx="6491288"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Rectangle 7"/>
          <p:cNvSpPr>
            <a:spLocks noGrp="1" noChangeArrowheads="1"/>
          </p:cNvSpPr>
          <p:nvPr>
            <p:ph type="title"/>
          </p:nvPr>
        </p:nvSpPr>
        <p:spPr>
          <a:xfrm>
            <a:off x="152400" y="304800"/>
            <a:ext cx="4572000" cy="838200"/>
          </a:xfrm>
        </p:spPr>
        <p:txBody>
          <a:bodyPr/>
          <a:lstStyle/>
          <a:p>
            <a:pPr eaLnBrk="1" hangingPunct="1"/>
            <a:r>
              <a:rPr lang="en-US" altLang="en-US" sz="3800" b="1" smtClean="0">
                <a:solidFill>
                  <a:srgbClr val="000099"/>
                </a:solidFill>
                <a:latin typeface="Arial" charset="0"/>
              </a:rPr>
              <a:t>Green Surfactants </a:t>
            </a:r>
          </a:p>
        </p:txBody>
      </p:sp>
      <p:sp>
        <p:nvSpPr>
          <p:cNvPr id="22534" name="Rectangle 5"/>
          <p:cNvSpPr>
            <a:spLocks noGrp="1" noChangeArrowheads="1"/>
          </p:cNvSpPr>
          <p:nvPr>
            <p:ph idx="1"/>
          </p:nvPr>
        </p:nvSpPr>
        <p:spPr>
          <a:xfrm>
            <a:off x="533400" y="1219200"/>
            <a:ext cx="7848600" cy="2819400"/>
          </a:xfrm>
        </p:spPr>
        <p:txBody>
          <a:bodyPr/>
          <a:lstStyle/>
          <a:p>
            <a:pPr eaLnBrk="1" hangingPunct="1">
              <a:lnSpc>
                <a:spcPct val="90000"/>
              </a:lnSpc>
              <a:buClr>
                <a:srgbClr val="287850"/>
              </a:buClr>
              <a:buFont typeface="Monotype Sorts" charset="2"/>
              <a:buNone/>
            </a:pPr>
            <a:r>
              <a:rPr lang="en-US" altLang="en-US" sz="2800" b="1" smtClean="0">
                <a:solidFill>
                  <a:srgbClr val="000099"/>
                </a:solidFill>
              </a:rPr>
              <a:t>Alkyl Polyglycosides (APG’s)</a:t>
            </a:r>
            <a:r>
              <a:rPr lang="en-US" altLang="en-US" sz="2800" b="1" smtClean="0"/>
              <a:t> </a:t>
            </a:r>
            <a:r>
              <a:rPr lang="en-US" altLang="en-US" sz="2800" smtClean="0"/>
              <a:t>are nonionic surfactants with hydrophilic saccharide and C</a:t>
            </a:r>
            <a:r>
              <a:rPr lang="en-US" altLang="en-US" sz="2800" baseline="-25000" smtClean="0"/>
              <a:t>8-16 </a:t>
            </a:r>
            <a:r>
              <a:rPr lang="en-US" altLang="en-US" sz="2800" smtClean="0"/>
              <a:t>alkyl chain.  APG’s have excellent adjuvant properties and can be put into concentrated dry formulations. They are  made from renewable raw materials and have excellent ecotoxicology.  </a:t>
            </a:r>
          </a:p>
          <a:p>
            <a:pPr eaLnBrk="1" hangingPunct="1">
              <a:lnSpc>
                <a:spcPct val="90000"/>
              </a:lnSpc>
              <a:buClr>
                <a:srgbClr val="287850"/>
              </a:buClr>
            </a:pPr>
            <a:endParaRPr lang="en-US" altLang="en-US" sz="2800" smtClean="0"/>
          </a:p>
          <a:p>
            <a:pPr eaLnBrk="1" hangingPunct="1">
              <a:lnSpc>
                <a:spcPct val="90000"/>
              </a:lnSpc>
              <a:buClr>
                <a:srgbClr val="287850"/>
              </a:buClr>
              <a:buFont typeface="Monotype Sorts" charset="2"/>
              <a:buNone/>
            </a:pPr>
            <a:endParaRPr lang="en-US" altLang="en-US" sz="3300" smtClean="0"/>
          </a:p>
          <a:p>
            <a:pPr eaLnBrk="1" hangingPunct="1">
              <a:lnSpc>
                <a:spcPct val="90000"/>
              </a:lnSpc>
              <a:buFont typeface="Monotype Sorts" charset="2"/>
              <a:buNone/>
            </a:pPr>
            <a:endParaRPr lang="en-US" altLang="en-US" sz="2000" smtClean="0"/>
          </a:p>
          <a:p>
            <a:pPr eaLnBrk="1" hangingPunct="1">
              <a:lnSpc>
                <a:spcPct val="90000"/>
              </a:lnSpc>
              <a:buClr>
                <a:srgbClr val="287850"/>
              </a:buClr>
              <a:buFont typeface="Monotype Sorts" charset="2"/>
              <a:buNone/>
            </a:pPr>
            <a:endParaRPr lang="en-US" altLang="en-US" sz="3300" smtClean="0"/>
          </a:p>
          <a:p>
            <a:pPr eaLnBrk="1" hangingPunct="1">
              <a:lnSpc>
                <a:spcPct val="90000"/>
              </a:lnSpc>
              <a:buClr>
                <a:srgbClr val="287850"/>
              </a:buClr>
              <a:buFont typeface="Monotype Sorts" charset="2"/>
              <a:buNone/>
            </a:pPr>
            <a:endParaRPr lang="en-US" altLang="en-US" sz="3300" smtClean="0"/>
          </a:p>
        </p:txBody>
      </p:sp>
      <p:sp>
        <p:nvSpPr>
          <p:cNvPr id="22535" name="Text Box 6"/>
          <p:cNvSpPr txBox="1">
            <a:spLocks noChangeArrowheads="1"/>
          </p:cNvSpPr>
          <p:nvPr/>
        </p:nvSpPr>
        <p:spPr bwMode="auto">
          <a:xfrm>
            <a:off x="5638800" y="4470400"/>
            <a:ext cx="3276600"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buClr>
                <a:schemeClr val="accent1"/>
              </a:buClr>
              <a:buSzPct val="70000"/>
              <a:buFont typeface="Monotype Sorts" charset="2"/>
              <a:buNone/>
            </a:pPr>
            <a:r>
              <a:rPr kumimoji="1" lang="en-US" altLang="en-US" sz="1800">
                <a:solidFill>
                  <a:srgbClr val="000099"/>
                </a:solidFill>
                <a:latin typeface="Arial" charset="0"/>
              </a:rPr>
              <a:t>Reference:</a:t>
            </a:r>
            <a:r>
              <a:rPr kumimoji="1" lang="en-US" altLang="en-US" sz="1800">
                <a:latin typeface="Arial" charset="0"/>
              </a:rPr>
              <a:t> </a:t>
            </a:r>
          </a:p>
          <a:p>
            <a:pPr>
              <a:lnSpc>
                <a:spcPct val="90000"/>
              </a:lnSpc>
              <a:buClr>
                <a:schemeClr val="accent1"/>
              </a:buClr>
              <a:buSzPct val="70000"/>
              <a:buFont typeface="Monotype Sorts" charset="2"/>
              <a:buNone/>
            </a:pPr>
            <a:r>
              <a:rPr kumimoji="1" lang="en-US" altLang="en-US" sz="1700" b="0" i="1">
                <a:latin typeface="Arial" charset="0"/>
              </a:rPr>
              <a:t>Garst, R., Mueninghoff, J. and Schwan, M. J.  Biologically Active Composition</a:t>
            </a:r>
            <a:r>
              <a:rPr kumimoji="1" lang="en-US" altLang="en-US" sz="1700" b="0">
                <a:latin typeface="Arial" charset="0"/>
              </a:rPr>
              <a:t>, </a:t>
            </a:r>
            <a:r>
              <a:rPr kumimoji="1" lang="en-US" altLang="en-US" sz="1700" b="0" i="1">
                <a:latin typeface="Arial" charset="0"/>
              </a:rPr>
              <a:t>U.S. Patent 5,550,115;  WO 95/28410.</a:t>
            </a:r>
          </a:p>
          <a:p>
            <a:pPr>
              <a:lnSpc>
                <a:spcPct val="90000"/>
              </a:lnSpc>
              <a:buClr>
                <a:srgbClr val="287850"/>
              </a:buClr>
              <a:buSzPct val="70000"/>
              <a:buFont typeface="Monotype Sorts" charset="2"/>
              <a:buNone/>
            </a:pPr>
            <a:endParaRPr kumimoji="1" lang="en-US" altLang="en-US" sz="1700" b="0" i="1">
              <a:latin typeface="Arial" charset="0"/>
            </a:endParaRPr>
          </a:p>
          <a:p>
            <a:pPr>
              <a:spcBef>
                <a:spcPct val="50000"/>
              </a:spcBef>
              <a:buFontTx/>
              <a:buNone/>
            </a:pPr>
            <a:endParaRPr lang="en-US" altLang="en-US" sz="2400" b="0">
              <a:solidFill>
                <a:srgbClr val="FF0000"/>
              </a:solidFill>
              <a:latin typeface="DupontOv" pitchFamily="2" charset="0"/>
            </a:endParaRPr>
          </a:p>
        </p:txBody>
      </p:sp>
      <p:grpSp>
        <p:nvGrpSpPr>
          <p:cNvPr id="22536" name="Group 8"/>
          <p:cNvGrpSpPr>
            <a:grpSpLocks/>
          </p:cNvGrpSpPr>
          <p:nvPr/>
        </p:nvGrpSpPr>
        <p:grpSpPr bwMode="auto">
          <a:xfrm>
            <a:off x="762000" y="4038600"/>
            <a:ext cx="4648200" cy="2514600"/>
            <a:chOff x="582" y="1058"/>
            <a:chExt cx="4393" cy="1883"/>
          </a:xfrm>
        </p:grpSpPr>
        <p:grpSp>
          <p:nvGrpSpPr>
            <p:cNvPr id="22538" name="Group 9"/>
            <p:cNvGrpSpPr>
              <a:grpSpLocks/>
            </p:cNvGrpSpPr>
            <p:nvPr/>
          </p:nvGrpSpPr>
          <p:grpSpPr bwMode="auto">
            <a:xfrm>
              <a:off x="1727" y="1903"/>
              <a:ext cx="53" cy="1038"/>
              <a:chOff x="1993" y="2009"/>
              <a:chExt cx="61" cy="1095"/>
            </a:xfrm>
          </p:grpSpPr>
          <p:sp>
            <p:nvSpPr>
              <p:cNvPr id="22581" name="Line 10"/>
              <p:cNvSpPr>
                <a:spLocks noChangeShapeType="1"/>
              </p:cNvSpPr>
              <p:nvPr/>
            </p:nvSpPr>
            <p:spPr bwMode="auto">
              <a:xfrm>
                <a:off x="1993" y="2013"/>
                <a:ext cx="0" cy="10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2" name="Line 11"/>
              <p:cNvSpPr>
                <a:spLocks noChangeShapeType="1"/>
              </p:cNvSpPr>
              <p:nvPr/>
            </p:nvSpPr>
            <p:spPr bwMode="auto">
              <a:xfrm>
                <a:off x="1993" y="2009"/>
                <a:ext cx="6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3" name="Line 12"/>
              <p:cNvSpPr>
                <a:spLocks noChangeShapeType="1"/>
              </p:cNvSpPr>
              <p:nvPr/>
            </p:nvSpPr>
            <p:spPr bwMode="auto">
              <a:xfrm>
                <a:off x="1994" y="3104"/>
                <a:ext cx="6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539" name="Group 13"/>
            <p:cNvGrpSpPr>
              <a:grpSpLocks/>
            </p:cNvGrpSpPr>
            <p:nvPr/>
          </p:nvGrpSpPr>
          <p:grpSpPr bwMode="auto">
            <a:xfrm>
              <a:off x="3327" y="1903"/>
              <a:ext cx="81" cy="1038"/>
              <a:chOff x="3840" y="2009"/>
              <a:chExt cx="93" cy="1095"/>
            </a:xfrm>
          </p:grpSpPr>
          <p:sp>
            <p:nvSpPr>
              <p:cNvPr id="22578" name="Line 14"/>
              <p:cNvSpPr>
                <a:spLocks noChangeShapeType="1"/>
              </p:cNvSpPr>
              <p:nvPr/>
            </p:nvSpPr>
            <p:spPr bwMode="auto">
              <a:xfrm>
                <a:off x="3916" y="2013"/>
                <a:ext cx="0" cy="10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9" name="Line 15"/>
              <p:cNvSpPr>
                <a:spLocks noChangeShapeType="1"/>
              </p:cNvSpPr>
              <p:nvPr/>
            </p:nvSpPr>
            <p:spPr bwMode="auto">
              <a:xfrm flipH="1">
                <a:off x="3841" y="2009"/>
                <a:ext cx="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0" name="Line 16"/>
              <p:cNvSpPr>
                <a:spLocks noChangeShapeType="1"/>
              </p:cNvSpPr>
              <p:nvPr/>
            </p:nvSpPr>
            <p:spPr bwMode="auto">
              <a:xfrm flipH="1">
                <a:off x="3840" y="3104"/>
                <a:ext cx="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540" name="Group 17"/>
            <p:cNvGrpSpPr>
              <a:grpSpLocks/>
            </p:cNvGrpSpPr>
            <p:nvPr/>
          </p:nvGrpSpPr>
          <p:grpSpPr bwMode="auto">
            <a:xfrm>
              <a:off x="582" y="1058"/>
              <a:ext cx="4393" cy="1754"/>
              <a:chOff x="672" y="1129"/>
              <a:chExt cx="5070" cy="1851"/>
            </a:xfrm>
          </p:grpSpPr>
          <p:sp>
            <p:nvSpPr>
              <p:cNvPr id="22541" name="Freeform 18"/>
              <p:cNvSpPr>
                <a:spLocks/>
              </p:cNvSpPr>
              <p:nvPr/>
            </p:nvSpPr>
            <p:spPr bwMode="auto">
              <a:xfrm>
                <a:off x="2155" y="1243"/>
                <a:ext cx="117" cy="134"/>
              </a:xfrm>
              <a:custGeom>
                <a:avLst/>
                <a:gdLst>
                  <a:gd name="T0" fmla="*/ 58 w 117"/>
                  <a:gd name="T1" fmla="*/ 0 h 134"/>
                  <a:gd name="T2" fmla="*/ 45 w 117"/>
                  <a:gd name="T3" fmla="*/ 1 h 134"/>
                  <a:gd name="T4" fmla="*/ 33 w 117"/>
                  <a:gd name="T5" fmla="*/ 5 h 134"/>
                  <a:gd name="T6" fmla="*/ 23 w 117"/>
                  <a:gd name="T7" fmla="*/ 11 h 134"/>
                  <a:gd name="T8" fmla="*/ 15 w 117"/>
                  <a:gd name="T9" fmla="*/ 19 h 134"/>
                  <a:gd name="T10" fmla="*/ 8 w 117"/>
                  <a:gd name="T11" fmla="*/ 29 h 134"/>
                  <a:gd name="T12" fmla="*/ 4 w 117"/>
                  <a:gd name="T13" fmla="*/ 41 h 134"/>
                  <a:gd name="T14" fmla="*/ 1 w 117"/>
                  <a:gd name="T15" fmla="*/ 53 h 134"/>
                  <a:gd name="T16" fmla="*/ 0 w 117"/>
                  <a:gd name="T17" fmla="*/ 66 h 134"/>
                  <a:gd name="T18" fmla="*/ 1 w 117"/>
                  <a:gd name="T19" fmla="*/ 80 h 134"/>
                  <a:gd name="T20" fmla="*/ 4 w 117"/>
                  <a:gd name="T21" fmla="*/ 92 h 134"/>
                  <a:gd name="T22" fmla="*/ 8 w 117"/>
                  <a:gd name="T23" fmla="*/ 104 h 134"/>
                  <a:gd name="T24" fmla="*/ 15 w 117"/>
                  <a:gd name="T25" fmla="*/ 114 h 134"/>
                  <a:gd name="T26" fmla="*/ 23 w 117"/>
                  <a:gd name="T27" fmla="*/ 122 h 134"/>
                  <a:gd name="T28" fmla="*/ 33 w 117"/>
                  <a:gd name="T29" fmla="*/ 128 h 134"/>
                  <a:gd name="T30" fmla="*/ 45 w 117"/>
                  <a:gd name="T31" fmla="*/ 132 h 134"/>
                  <a:gd name="T32" fmla="*/ 58 w 117"/>
                  <a:gd name="T33" fmla="*/ 133 h 134"/>
                  <a:gd name="T34" fmla="*/ 71 w 117"/>
                  <a:gd name="T35" fmla="*/ 132 h 134"/>
                  <a:gd name="T36" fmla="*/ 83 w 117"/>
                  <a:gd name="T37" fmla="*/ 128 h 134"/>
                  <a:gd name="T38" fmla="*/ 93 w 117"/>
                  <a:gd name="T39" fmla="*/ 122 h 134"/>
                  <a:gd name="T40" fmla="*/ 101 w 117"/>
                  <a:gd name="T41" fmla="*/ 114 h 134"/>
                  <a:gd name="T42" fmla="*/ 108 w 117"/>
                  <a:gd name="T43" fmla="*/ 104 h 134"/>
                  <a:gd name="T44" fmla="*/ 112 w 117"/>
                  <a:gd name="T45" fmla="*/ 92 h 134"/>
                  <a:gd name="T46" fmla="*/ 115 w 117"/>
                  <a:gd name="T47" fmla="*/ 80 h 134"/>
                  <a:gd name="T48" fmla="*/ 116 w 117"/>
                  <a:gd name="T49" fmla="*/ 66 h 134"/>
                  <a:gd name="T50" fmla="*/ 115 w 117"/>
                  <a:gd name="T51" fmla="*/ 53 h 134"/>
                  <a:gd name="T52" fmla="*/ 112 w 117"/>
                  <a:gd name="T53" fmla="*/ 41 h 134"/>
                  <a:gd name="T54" fmla="*/ 108 w 117"/>
                  <a:gd name="T55" fmla="*/ 29 h 134"/>
                  <a:gd name="T56" fmla="*/ 101 w 117"/>
                  <a:gd name="T57" fmla="*/ 19 h 134"/>
                  <a:gd name="T58" fmla="*/ 93 w 117"/>
                  <a:gd name="T59" fmla="*/ 11 h 134"/>
                  <a:gd name="T60" fmla="*/ 83 w 117"/>
                  <a:gd name="T61" fmla="*/ 5 h 134"/>
                  <a:gd name="T62" fmla="*/ 71 w 117"/>
                  <a:gd name="T63" fmla="*/ 1 h 134"/>
                  <a:gd name="T64" fmla="*/ 58 w 117"/>
                  <a:gd name="T65" fmla="*/ 0 h 134"/>
                  <a:gd name="T66" fmla="*/ 58 w 117"/>
                  <a:gd name="T67" fmla="*/ 23 h 134"/>
                  <a:gd name="T68" fmla="*/ 66 w 117"/>
                  <a:gd name="T69" fmla="*/ 24 h 134"/>
                  <a:gd name="T70" fmla="*/ 73 w 117"/>
                  <a:gd name="T71" fmla="*/ 27 h 134"/>
                  <a:gd name="T72" fmla="*/ 79 w 117"/>
                  <a:gd name="T73" fmla="*/ 31 h 134"/>
                  <a:gd name="T74" fmla="*/ 83 w 117"/>
                  <a:gd name="T75" fmla="*/ 37 h 134"/>
                  <a:gd name="T76" fmla="*/ 89 w 117"/>
                  <a:gd name="T77" fmla="*/ 51 h 134"/>
                  <a:gd name="T78" fmla="*/ 91 w 117"/>
                  <a:gd name="T79" fmla="*/ 66 h 134"/>
                  <a:gd name="T80" fmla="*/ 89 w 117"/>
                  <a:gd name="T81" fmla="*/ 81 h 134"/>
                  <a:gd name="T82" fmla="*/ 83 w 117"/>
                  <a:gd name="T83" fmla="*/ 96 h 134"/>
                  <a:gd name="T84" fmla="*/ 79 w 117"/>
                  <a:gd name="T85" fmla="*/ 102 h 134"/>
                  <a:gd name="T86" fmla="*/ 73 w 117"/>
                  <a:gd name="T87" fmla="*/ 106 h 134"/>
                  <a:gd name="T88" fmla="*/ 66 w 117"/>
                  <a:gd name="T89" fmla="*/ 109 h 134"/>
                  <a:gd name="T90" fmla="*/ 58 w 117"/>
                  <a:gd name="T91" fmla="*/ 110 h 134"/>
                  <a:gd name="T92" fmla="*/ 50 w 117"/>
                  <a:gd name="T93" fmla="*/ 109 h 134"/>
                  <a:gd name="T94" fmla="*/ 43 w 117"/>
                  <a:gd name="T95" fmla="*/ 106 h 134"/>
                  <a:gd name="T96" fmla="*/ 37 w 117"/>
                  <a:gd name="T97" fmla="*/ 102 h 134"/>
                  <a:gd name="T98" fmla="*/ 33 w 117"/>
                  <a:gd name="T99" fmla="*/ 96 h 134"/>
                  <a:gd name="T100" fmla="*/ 27 w 117"/>
                  <a:gd name="T101" fmla="*/ 81 h 134"/>
                  <a:gd name="T102" fmla="*/ 25 w 117"/>
                  <a:gd name="T103" fmla="*/ 66 h 134"/>
                  <a:gd name="T104" fmla="*/ 27 w 117"/>
                  <a:gd name="T105" fmla="*/ 51 h 134"/>
                  <a:gd name="T106" fmla="*/ 33 w 117"/>
                  <a:gd name="T107" fmla="*/ 37 h 134"/>
                  <a:gd name="T108" fmla="*/ 37 w 117"/>
                  <a:gd name="T109" fmla="*/ 31 h 134"/>
                  <a:gd name="T110" fmla="*/ 43 w 117"/>
                  <a:gd name="T111" fmla="*/ 27 h 134"/>
                  <a:gd name="T112" fmla="*/ 50 w 117"/>
                  <a:gd name="T113" fmla="*/ 24 h 134"/>
                  <a:gd name="T114" fmla="*/ 58 w 117"/>
                  <a:gd name="T115" fmla="*/ 23 h 134"/>
                  <a:gd name="T116" fmla="*/ 58 w 117"/>
                  <a:gd name="T117" fmla="*/ 0 h 1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7" h="134">
                    <a:moveTo>
                      <a:pt x="58" y="0"/>
                    </a:moveTo>
                    <a:lnTo>
                      <a:pt x="45" y="1"/>
                    </a:lnTo>
                    <a:lnTo>
                      <a:pt x="33" y="5"/>
                    </a:lnTo>
                    <a:lnTo>
                      <a:pt x="23" y="11"/>
                    </a:lnTo>
                    <a:lnTo>
                      <a:pt x="15" y="19"/>
                    </a:lnTo>
                    <a:lnTo>
                      <a:pt x="8" y="29"/>
                    </a:lnTo>
                    <a:lnTo>
                      <a:pt x="4" y="41"/>
                    </a:lnTo>
                    <a:lnTo>
                      <a:pt x="1" y="53"/>
                    </a:lnTo>
                    <a:lnTo>
                      <a:pt x="0" y="66"/>
                    </a:lnTo>
                    <a:lnTo>
                      <a:pt x="1" y="80"/>
                    </a:lnTo>
                    <a:lnTo>
                      <a:pt x="4" y="92"/>
                    </a:lnTo>
                    <a:lnTo>
                      <a:pt x="8" y="104"/>
                    </a:lnTo>
                    <a:lnTo>
                      <a:pt x="15" y="114"/>
                    </a:lnTo>
                    <a:lnTo>
                      <a:pt x="23" y="122"/>
                    </a:lnTo>
                    <a:lnTo>
                      <a:pt x="33" y="128"/>
                    </a:lnTo>
                    <a:lnTo>
                      <a:pt x="45" y="132"/>
                    </a:lnTo>
                    <a:lnTo>
                      <a:pt x="58" y="133"/>
                    </a:lnTo>
                    <a:lnTo>
                      <a:pt x="71" y="132"/>
                    </a:lnTo>
                    <a:lnTo>
                      <a:pt x="83" y="128"/>
                    </a:lnTo>
                    <a:lnTo>
                      <a:pt x="93" y="122"/>
                    </a:lnTo>
                    <a:lnTo>
                      <a:pt x="101" y="114"/>
                    </a:lnTo>
                    <a:lnTo>
                      <a:pt x="108" y="104"/>
                    </a:lnTo>
                    <a:lnTo>
                      <a:pt x="112" y="92"/>
                    </a:lnTo>
                    <a:lnTo>
                      <a:pt x="115" y="80"/>
                    </a:lnTo>
                    <a:lnTo>
                      <a:pt x="116" y="66"/>
                    </a:lnTo>
                    <a:lnTo>
                      <a:pt x="115" y="53"/>
                    </a:lnTo>
                    <a:lnTo>
                      <a:pt x="112" y="41"/>
                    </a:lnTo>
                    <a:lnTo>
                      <a:pt x="108" y="29"/>
                    </a:lnTo>
                    <a:lnTo>
                      <a:pt x="101" y="19"/>
                    </a:lnTo>
                    <a:lnTo>
                      <a:pt x="93" y="11"/>
                    </a:lnTo>
                    <a:lnTo>
                      <a:pt x="83" y="5"/>
                    </a:lnTo>
                    <a:lnTo>
                      <a:pt x="71" y="1"/>
                    </a:lnTo>
                    <a:lnTo>
                      <a:pt x="58" y="0"/>
                    </a:lnTo>
                    <a:lnTo>
                      <a:pt x="58" y="23"/>
                    </a:lnTo>
                    <a:lnTo>
                      <a:pt x="66" y="24"/>
                    </a:lnTo>
                    <a:lnTo>
                      <a:pt x="73" y="27"/>
                    </a:lnTo>
                    <a:lnTo>
                      <a:pt x="79" y="31"/>
                    </a:lnTo>
                    <a:lnTo>
                      <a:pt x="83" y="37"/>
                    </a:lnTo>
                    <a:lnTo>
                      <a:pt x="89" y="51"/>
                    </a:lnTo>
                    <a:lnTo>
                      <a:pt x="91" y="66"/>
                    </a:lnTo>
                    <a:lnTo>
                      <a:pt x="89" y="81"/>
                    </a:lnTo>
                    <a:lnTo>
                      <a:pt x="83" y="96"/>
                    </a:lnTo>
                    <a:lnTo>
                      <a:pt x="79" y="102"/>
                    </a:lnTo>
                    <a:lnTo>
                      <a:pt x="73" y="106"/>
                    </a:lnTo>
                    <a:lnTo>
                      <a:pt x="66" y="109"/>
                    </a:lnTo>
                    <a:lnTo>
                      <a:pt x="58" y="110"/>
                    </a:lnTo>
                    <a:lnTo>
                      <a:pt x="50" y="109"/>
                    </a:lnTo>
                    <a:lnTo>
                      <a:pt x="43" y="106"/>
                    </a:lnTo>
                    <a:lnTo>
                      <a:pt x="37" y="102"/>
                    </a:lnTo>
                    <a:lnTo>
                      <a:pt x="33" y="96"/>
                    </a:lnTo>
                    <a:lnTo>
                      <a:pt x="27" y="81"/>
                    </a:lnTo>
                    <a:lnTo>
                      <a:pt x="25" y="66"/>
                    </a:lnTo>
                    <a:lnTo>
                      <a:pt x="27" y="51"/>
                    </a:lnTo>
                    <a:lnTo>
                      <a:pt x="33" y="37"/>
                    </a:lnTo>
                    <a:lnTo>
                      <a:pt x="37" y="31"/>
                    </a:lnTo>
                    <a:lnTo>
                      <a:pt x="43" y="27"/>
                    </a:lnTo>
                    <a:lnTo>
                      <a:pt x="50" y="24"/>
                    </a:lnTo>
                    <a:lnTo>
                      <a:pt x="58" y="23"/>
                    </a:lnTo>
                    <a:lnTo>
                      <a:pt x="5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Freeform 19"/>
              <p:cNvSpPr>
                <a:spLocks/>
              </p:cNvSpPr>
              <p:nvPr/>
            </p:nvSpPr>
            <p:spPr bwMode="auto">
              <a:xfrm>
                <a:off x="1274" y="1393"/>
                <a:ext cx="1271" cy="572"/>
              </a:xfrm>
              <a:custGeom>
                <a:avLst/>
                <a:gdLst>
                  <a:gd name="T0" fmla="*/ 1270 w 1271"/>
                  <a:gd name="T1" fmla="*/ 419 h 572"/>
                  <a:gd name="T2" fmla="*/ 835 w 1271"/>
                  <a:gd name="T3" fmla="*/ 277 h 572"/>
                  <a:gd name="T4" fmla="*/ 335 w 1271"/>
                  <a:gd name="T5" fmla="*/ 492 h 572"/>
                  <a:gd name="T6" fmla="*/ 0 w 1271"/>
                  <a:gd name="T7" fmla="*/ 0 h 572"/>
                  <a:gd name="T8" fmla="*/ 320 w 1271"/>
                  <a:gd name="T9" fmla="*/ 571 h 572"/>
                  <a:gd name="T10" fmla="*/ 839 w 1271"/>
                  <a:gd name="T11" fmla="*/ 343 h 572"/>
                  <a:gd name="T12" fmla="*/ 1270 w 1271"/>
                  <a:gd name="T13" fmla="*/ 419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1" h="572">
                    <a:moveTo>
                      <a:pt x="1270" y="419"/>
                    </a:moveTo>
                    <a:lnTo>
                      <a:pt x="835" y="277"/>
                    </a:lnTo>
                    <a:lnTo>
                      <a:pt x="335" y="492"/>
                    </a:lnTo>
                    <a:lnTo>
                      <a:pt x="0" y="0"/>
                    </a:lnTo>
                    <a:lnTo>
                      <a:pt x="320" y="571"/>
                    </a:lnTo>
                    <a:lnTo>
                      <a:pt x="839" y="343"/>
                    </a:lnTo>
                    <a:lnTo>
                      <a:pt x="1270" y="419"/>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Freeform 20"/>
              <p:cNvSpPr>
                <a:spLocks/>
              </p:cNvSpPr>
              <p:nvPr/>
            </p:nvSpPr>
            <p:spPr bwMode="auto">
              <a:xfrm>
                <a:off x="1272" y="1392"/>
                <a:ext cx="1273" cy="577"/>
              </a:xfrm>
              <a:custGeom>
                <a:avLst/>
                <a:gdLst>
                  <a:gd name="T0" fmla="*/ 841 w 1273"/>
                  <a:gd name="T1" fmla="*/ 341 h 577"/>
                  <a:gd name="T2" fmla="*/ 840 w 1273"/>
                  <a:gd name="T3" fmla="*/ 347 h 577"/>
                  <a:gd name="T4" fmla="*/ 1271 w 1273"/>
                  <a:gd name="T5" fmla="*/ 423 h 577"/>
                  <a:gd name="T6" fmla="*/ 1272 w 1273"/>
                  <a:gd name="T7" fmla="*/ 418 h 577"/>
                  <a:gd name="T8" fmla="*/ 837 w 1273"/>
                  <a:gd name="T9" fmla="*/ 275 h 577"/>
                  <a:gd name="T10" fmla="*/ 338 w 1273"/>
                  <a:gd name="T11" fmla="*/ 490 h 577"/>
                  <a:gd name="T12" fmla="*/ 5 w 1273"/>
                  <a:gd name="T13" fmla="*/ 0 h 577"/>
                  <a:gd name="T14" fmla="*/ 0 w 1273"/>
                  <a:gd name="T15" fmla="*/ 3 h 577"/>
                  <a:gd name="T16" fmla="*/ 321 w 1273"/>
                  <a:gd name="T17" fmla="*/ 576 h 577"/>
                  <a:gd name="T18" fmla="*/ 841 w 1273"/>
                  <a:gd name="T19" fmla="*/ 348 h 577"/>
                  <a:gd name="T20" fmla="*/ 1271 w 1273"/>
                  <a:gd name="T21" fmla="*/ 423 h 577"/>
                  <a:gd name="T22" fmla="*/ 1272 w 1273"/>
                  <a:gd name="T23" fmla="*/ 418 h 577"/>
                  <a:gd name="T24" fmla="*/ 838 w 1273"/>
                  <a:gd name="T25" fmla="*/ 276 h 577"/>
                  <a:gd name="T26" fmla="*/ 836 w 1273"/>
                  <a:gd name="T27" fmla="*/ 281 h 577"/>
                  <a:gd name="T28" fmla="*/ 1229 w 1273"/>
                  <a:gd name="T29" fmla="*/ 410 h 577"/>
                  <a:gd name="T30" fmla="*/ 840 w 1273"/>
                  <a:gd name="T31" fmla="*/ 341 h 577"/>
                  <a:gd name="T32" fmla="*/ 323 w 1273"/>
                  <a:gd name="T33" fmla="*/ 568 h 577"/>
                  <a:gd name="T34" fmla="*/ 40 w 1273"/>
                  <a:gd name="T35" fmla="*/ 62 h 577"/>
                  <a:gd name="T36" fmla="*/ 335 w 1273"/>
                  <a:gd name="T37" fmla="*/ 497 h 577"/>
                  <a:gd name="T38" fmla="*/ 837 w 1273"/>
                  <a:gd name="T39" fmla="*/ 282 h 577"/>
                  <a:gd name="T40" fmla="*/ 1229 w 1273"/>
                  <a:gd name="T41" fmla="*/ 410 h 577"/>
                  <a:gd name="T42" fmla="*/ 841 w 1273"/>
                  <a:gd name="T43" fmla="*/ 341 h 5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73" h="577">
                    <a:moveTo>
                      <a:pt x="841" y="341"/>
                    </a:moveTo>
                    <a:lnTo>
                      <a:pt x="840" y="347"/>
                    </a:lnTo>
                    <a:lnTo>
                      <a:pt x="1271" y="423"/>
                    </a:lnTo>
                    <a:lnTo>
                      <a:pt x="1272" y="418"/>
                    </a:lnTo>
                    <a:lnTo>
                      <a:pt x="837" y="275"/>
                    </a:lnTo>
                    <a:lnTo>
                      <a:pt x="338" y="490"/>
                    </a:lnTo>
                    <a:lnTo>
                      <a:pt x="5" y="0"/>
                    </a:lnTo>
                    <a:lnTo>
                      <a:pt x="0" y="3"/>
                    </a:lnTo>
                    <a:lnTo>
                      <a:pt x="321" y="576"/>
                    </a:lnTo>
                    <a:lnTo>
                      <a:pt x="841" y="348"/>
                    </a:lnTo>
                    <a:lnTo>
                      <a:pt x="1271" y="423"/>
                    </a:lnTo>
                    <a:lnTo>
                      <a:pt x="1272" y="418"/>
                    </a:lnTo>
                    <a:lnTo>
                      <a:pt x="838" y="276"/>
                    </a:lnTo>
                    <a:lnTo>
                      <a:pt x="836" y="281"/>
                    </a:lnTo>
                    <a:lnTo>
                      <a:pt x="1229" y="410"/>
                    </a:lnTo>
                    <a:lnTo>
                      <a:pt x="840" y="341"/>
                    </a:lnTo>
                    <a:lnTo>
                      <a:pt x="323" y="568"/>
                    </a:lnTo>
                    <a:lnTo>
                      <a:pt x="40" y="62"/>
                    </a:lnTo>
                    <a:lnTo>
                      <a:pt x="335" y="497"/>
                    </a:lnTo>
                    <a:lnTo>
                      <a:pt x="837" y="282"/>
                    </a:lnTo>
                    <a:lnTo>
                      <a:pt x="1229" y="410"/>
                    </a:lnTo>
                    <a:lnTo>
                      <a:pt x="841" y="34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Freeform 21"/>
              <p:cNvSpPr>
                <a:spLocks/>
              </p:cNvSpPr>
              <p:nvPr/>
            </p:nvSpPr>
            <p:spPr bwMode="auto">
              <a:xfrm>
                <a:off x="1271" y="1350"/>
                <a:ext cx="866" cy="192"/>
              </a:xfrm>
              <a:custGeom>
                <a:avLst/>
                <a:gdLst>
                  <a:gd name="T0" fmla="*/ 865 w 866"/>
                  <a:gd name="T1" fmla="*/ 13 h 192"/>
                  <a:gd name="T2" fmla="*/ 859 w 866"/>
                  <a:gd name="T3" fmla="*/ 0 h 192"/>
                  <a:gd name="T4" fmla="*/ 450 w 866"/>
                  <a:gd name="T5" fmla="*/ 175 h 192"/>
                  <a:gd name="T6" fmla="*/ 4 w 866"/>
                  <a:gd name="T7" fmla="*/ 29 h 192"/>
                  <a:gd name="T8" fmla="*/ 0 w 866"/>
                  <a:gd name="T9" fmla="*/ 43 h 192"/>
                  <a:gd name="T10" fmla="*/ 451 w 866"/>
                  <a:gd name="T11" fmla="*/ 191 h 192"/>
                  <a:gd name="T12" fmla="*/ 865 w 866"/>
                  <a:gd name="T13" fmla="*/ 13 h 1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192">
                    <a:moveTo>
                      <a:pt x="865" y="13"/>
                    </a:moveTo>
                    <a:lnTo>
                      <a:pt x="859" y="0"/>
                    </a:lnTo>
                    <a:lnTo>
                      <a:pt x="450" y="175"/>
                    </a:lnTo>
                    <a:lnTo>
                      <a:pt x="4" y="29"/>
                    </a:lnTo>
                    <a:lnTo>
                      <a:pt x="0" y="43"/>
                    </a:lnTo>
                    <a:lnTo>
                      <a:pt x="451" y="191"/>
                    </a:lnTo>
                    <a:lnTo>
                      <a:pt x="865" y="13"/>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Freeform 22"/>
              <p:cNvSpPr>
                <a:spLocks/>
              </p:cNvSpPr>
              <p:nvPr/>
            </p:nvSpPr>
            <p:spPr bwMode="auto">
              <a:xfrm>
                <a:off x="2256" y="1384"/>
                <a:ext cx="290" cy="429"/>
              </a:xfrm>
              <a:custGeom>
                <a:avLst/>
                <a:gdLst>
                  <a:gd name="T0" fmla="*/ 277 w 290"/>
                  <a:gd name="T1" fmla="*/ 428 h 429"/>
                  <a:gd name="T2" fmla="*/ 289 w 290"/>
                  <a:gd name="T3" fmla="*/ 420 h 429"/>
                  <a:gd name="T4" fmla="*/ 12 w 290"/>
                  <a:gd name="T5" fmla="*/ 0 h 429"/>
                  <a:gd name="T6" fmla="*/ 0 w 290"/>
                  <a:gd name="T7" fmla="*/ 8 h 429"/>
                  <a:gd name="T8" fmla="*/ 277 w 290"/>
                  <a:gd name="T9" fmla="*/ 428 h 4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429">
                    <a:moveTo>
                      <a:pt x="277" y="428"/>
                    </a:moveTo>
                    <a:lnTo>
                      <a:pt x="289" y="420"/>
                    </a:lnTo>
                    <a:lnTo>
                      <a:pt x="12" y="0"/>
                    </a:lnTo>
                    <a:lnTo>
                      <a:pt x="0" y="8"/>
                    </a:lnTo>
                    <a:lnTo>
                      <a:pt x="277" y="428"/>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6" name="Freeform 23"/>
              <p:cNvSpPr>
                <a:spLocks/>
              </p:cNvSpPr>
              <p:nvPr/>
            </p:nvSpPr>
            <p:spPr bwMode="auto">
              <a:xfrm>
                <a:off x="1549" y="1251"/>
                <a:ext cx="179" cy="284"/>
              </a:xfrm>
              <a:custGeom>
                <a:avLst/>
                <a:gdLst>
                  <a:gd name="T0" fmla="*/ 167 w 179"/>
                  <a:gd name="T1" fmla="*/ 283 h 284"/>
                  <a:gd name="T2" fmla="*/ 178 w 179"/>
                  <a:gd name="T3" fmla="*/ 274 h 284"/>
                  <a:gd name="T4" fmla="*/ 20 w 179"/>
                  <a:gd name="T5" fmla="*/ 76 h 284"/>
                  <a:gd name="T6" fmla="*/ 94 w 179"/>
                  <a:gd name="T7" fmla="*/ 11 h 284"/>
                  <a:gd name="T8" fmla="*/ 85 w 179"/>
                  <a:gd name="T9" fmla="*/ 0 h 284"/>
                  <a:gd name="T10" fmla="*/ 0 w 179"/>
                  <a:gd name="T11" fmla="*/ 74 h 284"/>
                  <a:gd name="T12" fmla="*/ 167 w 179"/>
                  <a:gd name="T13" fmla="*/ 283 h 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9" h="284">
                    <a:moveTo>
                      <a:pt x="167" y="283"/>
                    </a:moveTo>
                    <a:lnTo>
                      <a:pt x="178" y="274"/>
                    </a:lnTo>
                    <a:lnTo>
                      <a:pt x="20" y="76"/>
                    </a:lnTo>
                    <a:lnTo>
                      <a:pt x="94" y="11"/>
                    </a:lnTo>
                    <a:lnTo>
                      <a:pt x="85" y="0"/>
                    </a:lnTo>
                    <a:lnTo>
                      <a:pt x="0" y="74"/>
                    </a:lnTo>
                    <a:lnTo>
                      <a:pt x="167" y="283"/>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7" name="Freeform 24"/>
              <p:cNvSpPr>
                <a:spLocks/>
              </p:cNvSpPr>
              <p:nvPr/>
            </p:nvSpPr>
            <p:spPr bwMode="auto">
              <a:xfrm>
                <a:off x="2104" y="1706"/>
                <a:ext cx="102" cy="222"/>
              </a:xfrm>
              <a:custGeom>
                <a:avLst/>
                <a:gdLst>
                  <a:gd name="T0" fmla="*/ 12 w 102"/>
                  <a:gd name="T1" fmla="*/ 0 h 222"/>
                  <a:gd name="T2" fmla="*/ 0 w 102"/>
                  <a:gd name="T3" fmla="*/ 6 h 222"/>
                  <a:gd name="T4" fmla="*/ 89 w 102"/>
                  <a:gd name="T5" fmla="*/ 221 h 222"/>
                  <a:gd name="T6" fmla="*/ 101 w 102"/>
                  <a:gd name="T7" fmla="*/ 215 h 222"/>
                  <a:gd name="T8" fmla="*/ 12 w 102"/>
                  <a:gd name="T9" fmla="*/ 0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222">
                    <a:moveTo>
                      <a:pt x="12" y="0"/>
                    </a:moveTo>
                    <a:lnTo>
                      <a:pt x="0" y="6"/>
                    </a:lnTo>
                    <a:lnTo>
                      <a:pt x="89" y="221"/>
                    </a:lnTo>
                    <a:lnTo>
                      <a:pt x="101" y="215"/>
                    </a:lnTo>
                    <a:lnTo>
                      <a:pt x="12"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8" name="Freeform 25"/>
              <p:cNvSpPr>
                <a:spLocks/>
              </p:cNvSpPr>
              <p:nvPr/>
            </p:nvSpPr>
            <p:spPr bwMode="auto">
              <a:xfrm>
                <a:off x="1363" y="1919"/>
                <a:ext cx="223" cy="47"/>
              </a:xfrm>
              <a:custGeom>
                <a:avLst/>
                <a:gdLst>
                  <a:gd name="T0" fmla="*/ 220 w 223"/>
                  <a:gd name="T1" fmla="*/ 46 h 47"/>
                  <a:gd name="T2" fmla="*/ 222 w 223"/>
                  <a:gd name="T3" fmla="*/ 32 h 47"/>
                  <a:gd name="T4" fmla="*/ 2 w 223"/>
                  <a:gd name="T5" fmla="*/ 0 h 47"/>
                  <a:gd name="T6" fmla="*/ 0 w 223"/>
                  <a:gd name="T7" fmla="*/ 14 h 47"/>
                  <a:gd name="T8" fmla="*/ 220 w 223"/>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47">
                    <a:moveTo>
                      <a:pt x="220" y="46"/>
                    </a:moveTo>
                    <a:lnTo>
                      <a:pt x="222" y="32"/>
                    </a:lnTo>
                    <a:lnTo>
                      <a:pt x="2" y="0"/>
                    </a:lnTo>
                    <a:lnTo>
                      <a:pt x="0" y="14"/>
                    </a:lnTo>
                    <a:lnTo>
                      <a:pt x="220" y="4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9" name="Freeform 26"/>
              <p:cNvSpPr>
                <a:spLocks/>
              </p:cNvSpPr>
              <p:nvPr/>
            </p:nvSpPr>
            <p:spPr bwMode="auto">
              <a:xfrm>
                <a:off x="921" y="1381"/>
                <a:ext cx="361" cy="70"/>
              </a:xfrm>
              <a:custGeom>
                <a:avLst/>
                <a:gdLst>
                  <a:gd name="T0" fmla="*/ 360 w 361"/>
                  <a:gd name="T1" fmla="*/ 14 h 70"/>
                  <a:gd name="T2" fmla="*/ 358 w 361"/>
                  <a:gd name="T3" fmla="*/ 0 h 70"/>
                  <a:gd name="T4" fmla="*/ 0 w 361"/>
                  <a:gd name="T5" fmla="*/ 55 h 70"/>
                  <a:gd name="T6" fmla="*/ 2 w 361"/>
                  <a:gd name="T7" fmla="*/ 69 h 70"/>
                  <a:gd name="T8" fmla="*/ 360 w 361"/>
                  <a:gd name="T9" fmla="*/ 14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1" h="70">
                    <a:moveTo>
                      <a:pt x="360" y="14"/>
                    </a:moveTo>
                    <a:lnTo>
                      <a:pt x="358" y="0"/>
                    </a:lnTo>
                    <a:lnTo>
                      <a:pt x="0" y="55"/>
                    </a:lnTo>
                    <a:lnTo>
                      <a:pt x="2" y="69"/>
                    </a:lnTo>
                    <a:lnTo>
                      <a:pt x="360" y="14"/>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0" name="Freeform 27"/>
              <p:cNvSpPr>
                <a:spLocks/>
              </p:cNvSpPr>
              <p:nvPr/>
            </p:nvSpPr>
            <p:spPr bwMode="auto">
              <a:xfrm>
                <a:off x="1655" y="1129"/>
                <a:ext cx="117" cy="134"/>
              </a:xfrm>
              <a:custGeom>
                <a:avLst/>
                <a:gdLst>
                  <a:gd name="T0" fmla="*/ 58 w 117"/>
                  <a:gd name="T1" fmla="*/ 0 h 134"/>
                  <a:gd name="T2" fmla="*/ 45 w 117"/>
                  <a:gd name="T3" fmla="*/ 1 h 134"/>
                  <a:gd name="T4" fmla="*/ 33 w 117"/>
                  <a:gd name="T5" fmla="*/ 5 h 134"/>
                  <a:gd name="T6" fmla="*/ 23 w 117"/>
                  <a:gd name="T7" fmla="*/ 11 h 134"/>
                  <a:gd name="T8" fmla="*/ 15 w 117"/>
                  <a:gd name="T9" fmla="*/ 20 h 134"/>
                  <a:gd name="T10" fmla="*/ 8 w 117"/>
                  <a:gd name="T11" fmla="*/ 29 h 134"/>
                  <a:gd name="T12" fmla="*/ 4 w 117"/>
                  <a:gd name="T13" fmla="*/ 41 h 134"/>
                  <a:gd name="T14" fmla="*/ 1 w 117"/>
                  <a:gd name="T15" fmla="*/ 53 h 134"/>
                  <a:gd name="T16" fmla="*/ 0 w 117"/>
                  <a:gd name="T17" fmla="*/ 66 h 134"/>
                  <a:gd name="T18" fmla="*/ 1 w 117"/>
                  <a:gd name="T19" fmla="*/ 80 h 134"/>
                  <a:gd name="T20" fmla="*/ 4 w 117"/>
                  <a:gd name="T21" fmla="*/ 92 h 134"/>
                  <a:gd name="T22" fmla="*/ 8 w 117"/>
                  <a:gd name="T23" fmla="*/ 104 h 134"/>
                  <a:gd name="T24" fmla="*/ 15 w 117"/>
                  <a:gd name="T25" fmla="*/ 113 h 134"/>
                  <a:gd name="T26" fmla="*/ 23 w 117"/>
                  <a:gd name="T27" fmla="*/ 121 h 134"/>
                  <a:gd name="T28" fmla="*/ 33 w 117"/>
                  <a:gd name="T29" fmla="*/ 128 h 134"/>
                  <a:gd name="T30" fmla="*/ 45 w 117"/>
                  <a:gd name="T31" fmla="*/ 132 h 134"/>
                  <a:gd name="T32" fmla="*/ 58 w 117"/>
                  <a:gd name="T33" fmla="*/ 133 h 134"/>
                  <a:gd name="T34" fmla="*/ 71 w 117"/>
                  <a:gd name="T35" fmla="*/ 132 h 134"/>
                  <a:gd name="T36" fmla="*/ 83 w 117"/>
                  <a:gd name="T37" fmla="*/ 128 h 134"/>
                  <a:gd name="T38" fmla="*/ 93 w 117"/>
                  <a:gd name="T39" fmla="*/ 121 h 134"/>
                  <a:gd name="T40" fmla="*/ 101 w 117"/>
                  <a:gd name="T41" fmla="*/ 113 h 134"/>
                  <a:gd name="T42" fmla="*/ 108 w 117"/>
                  <a:gd name="T43" fmla="*/ 104 h 134"/>
                  <a:gd name="T44" fmla="*/ 112 w 117"/>
                  <a:gd name="T45" fmla="*/ 92 h 134"/>
                  <a:gd name="T46" fmla="*/ 115 w 117"/>
                  <a:gd name="T47" fmla="*/ 80 h 134"/>
                  <a:gd name="T48" fmla="*/ 116 w 117"/>
                  <a:gd name="T49" fmla="*/ 66 h 134"/>
                  <a:gd name="T50" fmla="*/ 115 w 117"/>
                  <a:gd name="T51" fmla="*/ 53 h 134"/>
                  <a:gd name="T52" fmla="*/ 112 w 117"/>
                  <a:gd name="T53" fmla="*/ 41 h 134"/>
                  <a:gd name="T54" fmla="*/ 108 w 117"/>
                  <a:gd name="T55" fmla="*/ 29 h 134"/>
                  <a:gd name="T56" fmla="*/ 101 w 117"/>
                  <a:gd name="T57" fmla="*/ 20 h 134"/>
                  <a:gd name="T58" fmla="*/ 93 w 117"/>
                  <a:gd name="T59" fmla="*/ 11 h 134"/>
                  <a:gd name="T60" fmla="*/ 83 w 117"/>
                  <a:gd name="T61" fmla="*/ 5 h 134"/>
                  <a:gd name="T62" fmla="*/ 71 w 117"/>
                  <a:gd name="T63" fmla="*/ 1 h 134"/>
                  <a:gd name="T64" fmla="*/ 58 w 117"/>
                  <a:gd name="T65" fmla="*/ 0 h 134"/>
                  <a:gd name="T66" fmla="*/ 58 w 117"/>
                  <a:gd name="T67" fmla="*/ 23 h 134"/>
                  <a:gd name="T68" fmla="*/ 66 w 117"/>
                  <a:gd name="T69" fmla="*/ 24 h 134"/>
                  <a:gd name="T70" fmla="*/ 73 w 117"/>
                  <a:gd name="T71" fmla="*/ 27 h 134"/>
                  <a:gd name="T72" fmla="*/ 79 w 117"/>
                  <a:gd name="T73" fmla="*/ 31 h 134"/>
                  <a:gd name="T74" fmla="*/ 83 w 117"/>
                  <a:gd name="T75" fmla="*/ 37 h 134"/>
                  <a:gd name="T76" fmla="*/ 89 w 117"/>
                  <a:gd name="T77" fmla="*/ 51 h 134"/>
                  <a:gd name="T78" fmla="*/ 91 w 117"/>
                  <a:gd name="T79" fmla="*/ 66 h 134"/>
                  <a:gd name="T80" fmla="*/ 89 w 117"/>
                  <a:gd name="T81" fmla="*/ 82 h 134"/>
                  <a:gd name="T82" fmla="*/ 83 w 117"/>
                  <a:gd name="T83" fmla="*/ 96 h 134"/>
                  <a:gd name="T84" fmla="*/ 79 w 117"/>
                  <a:gd name="T85" fmla="*/ 102 h 134"/>
                  <a:gd name="T86" fmla="*/ 73 w 117"/>
                  <a:gd name="T87" fmla="*/ 106 h 134"/>
                  <a:gd name="T88" fmla="*/ 66 w 117"/>
                  <a:gd name="T89" fmla="*/ 109 h 134"/>
                  <a:gd name="T90" fmla="*/ 58 w 117"/>
                  <a:gd name="T91" fmla="*/ 110 h 134"/>
                  <a:gd name="T92" fmla="*/ 49 w 117"/>
                  <a:gd name="T93" fmla="*/ 109 h 134"/>
                  <a:gd name="T94" fmla="*/ 43 w 117"/>
                  <a:gd name="T95" fmla="*/ 106 h 134"/>
                  <a:gd name="T96" fmla="*/ 37 w 117"/>
                  <a:gd name="T97" fmla="*/ 102 h 134"/>
                  <a:gd name="T98" fmla="*/ 32 w 117"/>
                  <a:gd name="T99" fmla="*/ 96 h 134"/>
                  <a:gd name="T100" fmla="*/ 29 w 117"/>
                  <a:gd name="T101" fmla="*/ 89 h 134"/>
                  <a:gd name="T102" fmla="*/ 27 w 117"/>
                  <a:gd name="T103" fmla="*/ 82 h 134"/>
                  <a:gd name="T104" fmla="*/ 25 w 117"/>
                  <a:gd name="T105" fmla="*/ 66 h 134"/>
                  <a:gd name="T106" fmla="*/ 27 w 117"/>
                  <a:gd name="T107" fmla="*/ 51 h 134"/>
                  <a:gd name="T108" fmla="*/ 29 w 117"/>
                  <a:gd name="T109" fmla="*/ 44 h 134"/>
                  <a:gd name="T110" fmla="*/ 32 w 117"/>
                  <a:gd name="T111" fmla="*/ 37 h 134"/>
                  <a:gd name="T112" fmla="*/ 37 w 117"/>
                  <a:gd name="T113" fmla="*/ 31 h 134"/>
                  <a:gd name="T114" fmla="*/ 43 w 117"/>
                  <a:gd name="T115" fmla="*/ 27 h 134"/>
                  <a:gd name="T116" fmla="*/ 49 w 117"/>
                  <a:gd name="T117" fmla="*/ 24 h 134"/>
                  <a:gd name="T118" fmla="*/ 58 w 117"/>
                  <a:gd name="T119" fmla="*/ 23 h 134"/>
                  <a:gd name="T120" fmla="*/ 58 w 117"/>
                  <a:gd name="T121" fmla="*/ 0 h 1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7" h="134">
                    <a:moveTo>
                      <a:pt x="58" y="0"/>
                    </a:moveTo>
                    <a:lnTo>
                      <a:pt x="45" y="1"/>
                    </a:lnTo>
                    <a:lnTo>
                      <a:pt x="33" y="5"/>
                    </a:lnTo>
                    <a:lnTo>
                      <a:pt x="23" y="11"/>
                    </a:lnTo>
                    <a:lnTo>
                      <a:pt x="15" y="20"/>
                    </a:lnTo>
                    <a:lnTo>
                      <a:pt x="8" y="29"/>
                    </a:lnTo>
                    <a:lnTo>
                      <a:pt x="4" y="41"/>
                    </a:lnTo>
                    <a:lnTo>
                      <a:pt x="1" y="53"/>
                    </a:lnTo>
                    <a:lnTo>
                      <a:pt x="0" y="66"/>
                    </a:lnTo>
                    <a:lnTo>
                      <a:pt x="1" y="80"/>
                    </a:lnTo>
                    <a:lnTo>
                      <a:pt x="4" y="92"/>
                    </a:lnTo>
                    <a:lnTo>
                      <a:pt x="8" y="104"/>
                    </a:lnTo>
                    <a:lnTo>
                      <a:pt x="15" y="113"/>
                    </a:lnTo>
                    <a:lnTo>
                      <a:pt x="23" y="121"/>
                    </a:lnTo>
                    <a:lnTo>
                      <a:pt x="33" y="128"/>
                    </a:lnTo>
                    <a:lnTo>
                      <a:pt x="45" y="132"/>
                    </a:lnTo>
                    <a:lnTo>
                      <a:pt x="58" y="133"/>
                    </a:lnTo>
                    <a:lnTo>
                      <a:pt x="71" y="132"/>
                    </a:lnTo>
                    <a:lnTo>
                      <a:pt x="83" y="128"/>
                    </a:lnTo>
                    <a:lnTo>
                      <a:pt x="93" y="121"/>
                    </a:lnTo>
                    <a:lnTo>
                      <a:pt x="101" y="113"/>
                    </a:lnTo>
                    <a:lnTo>
                      <a:pt x="108" y="104"/>
                    </a:lnTo>
                    <a:lnTo>
                      <a:pt x="112" y="92"/>
                    </a:lnTo>
                    <a:lnTo>
                      <a:pt x="115" y="80"/>
                    </a:lnTo>
                    <a:lnTo>
                      <a:pt x="116" y="66"/>
                    </a:lnTo>
                    <a:lnTo>
                      <a:pt x="115" y="53"/>
                    </a:lnTo>
                    <a:lnTo>
                      <a:pt x="112" y="41"/>
                    </a:lnTo>
                    <a:lnTo>
                      <a:pt x="108" y="29"/>
                    </a:lnTo>
                    <a:lnTo>
                      <a:pt x="101" y="20"/>
                    </a:lnTo>
                    <a:lnTo>
                      <a:pt x="93" y="11"/>
                    </a:lnTo>
                    <a:lnTo>
                      <a:pt x="83" y="5"/>
                    </a:lnTo>
                    <a:lnTo>
                      <a:pt x="71" y="1"/>
                    </a:lnTo>
                    <a:lnTo>
                      <a:pt x="58" y="0"/>
                    </a:lnTo>
                    <a:lnTo>
                      <a:pt x="58" y="23"/>
                    </a:lnTo>
                    <a:lnTo>
                      <a:pt x="66" y="24"/>
                    </a:lnTo>
                    <a:lnTo>
                      <a:pt x="73" y="27"/>
                    </a:lnTo>
                    <a:lnTo>
                      <a:pt x="79" y="31"/>
                    </a:lnTo>
                    <a:lnTo>
                      <a:pt x="83" y="37"/>
                    </a:lnTo>
                    <a:lnTo>
                      <a:pt x="89" y="51"/>
                    </a:lnTo>
                    <a:lnTo>
                      <a:pt x="91" y="66"/>
                    </a:lnTo>
                    <a:lnTo>
                      <a:pt x="89" y="82"/>
                    </a:lnTo>
                    <a:lnTo>
                      <a:pt x="83" y="96"/>
                    </a:lnTo>
                    <a:lnTo>
                      <a:pt x="79" y="102"/>
                    </a:lnTo>
                    <a:lnTo>
                      <a:pt x="73" y="106"/>
                    </a:lnTo>
                    <a:lnTo>
                      <a:pt x="66" y="109"/>
                    </a:lnTo>
                    <a:lnTo>
                      <a:pt x="58" y="110"/>
                    </a:lnTo>
                    <a:lnTo>
                      <a:pt x="49" y="109"/>
                    </a:lnTo>
                    <a:lnTo>
                      <a:pt x="43" y="106"/>
                    </a:lnTo>
                    <a:lnTo>
                      <a:pt x="37" y="102"/>
                    </a:lnTo>
                    <a:lnTo>
                      <a:pt x="32" y="96"/>
                    </a:lnTo>
                    <a:lnTo>
                      <a:pt x="29" y="89"/>
                    </a:lnTo>
                    <a:lnTo>
                      <a:pt x="27" y="82"/>
                    </a:lnTo>
                    <a:lnTo>
                      <a:pt x="25" y="66"/>
                    </a:lnTo>
                    <a:lnTo>
                      <a:pt x="27" y="51"/>
                    </a:lnTo>
                    <a:lnTo>
                      <a:pt x="29" y="44"/>
                    </a:lnTo>
                    <a:lnTo>
                      <a:pt x="32" y="37"/>
                    </a:lnTo>
                    <a:lnTo>
                      <a:pt x="37" y="31"/>
                    </a:lnTo>
                    <a:lnTo>
                      <a:pt x="43" y="27"/>
                    </a:lnTo>
                    <a:lnTo>
                      <a:pt x="49" y="24"/>
                    </a:lnTo>
                    <a:lnTo>
                      <a:pt x="58" y="23"/>
                    </a:lnTo>
                    <a:lnTo>
                      <a:pt x="5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1" name="Freeform 28"/>
              <p:cNvSpPr>
                <a:spLocks/>
              </p:cNvSpPr>
              <p:nvPr/>
            </p:nvSpPr>
            <p:spPr bwMode="auto">
              <a:xfrm>
                <a:off x="1779" y="1132"/>
                <a:ext cx="99" cy="127"/>
              </a:xfrm>
              <a:custGeom>
                <a:avLst/>
                <a:gdLst>
                  <a:gd name="T0" fmla="*/ 0 w 99"/>
                  <a:gd name="T1" fmla="*/ 0 h 127"/>
                  <a:gd name="T2" fmla="*/ 0 w 99"/>
                  <a:gd name="T3" fmla="*/ 126 h 127"/>
                  <a:gd name="T4" fmla="*/ 25 w 99"/>
                  <a:gd name="T5" fmla="*/ 126 h 127"/>
                  <a:gd name="T6" fmla="*/ 25 w 99"/>
                  <a:gd name="T7" fmla="*/ 70 h 127"/>
                  <a:gd name="T8" fmla="*/ 72 w 99"/>
                  <a:gd name="T9" fmla="*/ 70 h 127"/>
                  <a:gd name="T10" fmla="*/ 72 w 99"/>
                  <a:gd name="T11" fmla="*/ 126 h 127"/>
                  <a:gd name="T12" fmla="*/ 98 w 99"/>
                  <a:gd name="T13" fmla="*/ 126 h 127"/>
                  <a:gd name="T14" fmla="*/ 98 w 99"/>
                  <a:gd name="T15" fmla="*/ 0 h 127"/>
                  <a:gd name="T16" fmla="*/ 72 w 99"/>
                  <a:gd name="T17" fmla="*/ 0 h 127"/>
                  <a:gd name="T18" fmla="*/ 72 w 99"/>
                  <a:gd name="T19" fmla="*/ 47 h 127"/>
                  <a:gd name="T20" fmla="*/ 25 w 99"/>
                  <a:gd name="T21" fmla="*/ 47 h 127"/>
                  <a:gd name="T22" fmla="*/ 25 w 99"/>
                  <a:gd name="T23" fmla="*/ 0 h 127"/>
                  <a:gd name="T24" fmla="*/ 0 w 99"/>
                  <a:gd name="T25" fmla="*/ 0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 h="127">
                    <a:moveTo>
                      <a:pt x="0" y="0"/>
                    </a:moveTo>
                    <a:lnTo>
                      <a:pt x="0" y="126"/>
                    </a:lnTo>
                    <a:lnTo>
                      <a:pt x="25" y="126"/>
                    </a:lnTo>
                    <a:lnTo>
                      <a:pt x="25" y="70"/>
                    </a:lnTo>
                    <a:lnTo>
                      <a:pt x="72" y="70"/>
                    </a:lnTo>
                    <a:lnTo>
                      <a:pt x="72" y="126"/>
                    </a:lnTo>
                    <a:lnTo>
                      <a:pt x="98" y="126"/>
                    </a:lnTo>
                    <a:lnTo>
                      <a:pt x="98" y="0"/>
                    </a:lnTo>
                    <a:lnTo>
                      <a:pt x="72" y="0"/>
                    </a:lnTo>
                    <a:lnTo>
                      <a:pt x="72" y="47"/>
                    </a:lnTo>
                    <a:lnTo>
                      <a:pt x="25" y="47"/>
                    </a:lnTo>
                    <a:lnTo>
                      <a:pt x="25"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2" name="Freeform 29"/>
              <p:cNvSpPr>
                <a:spLocks/>
              </p:cNvSpPr>
              <p:nvPr/>
            </p:nvSpPr>
            <p:spPr bwMode="auto">
              <a:xfrm>
                <a:off x="2166" y="1946"/>
                <a:ext cx="117" cy="133"/>
              </a:xfrm>
              <a:custGeom>
                <a:avLst/>
                <a:gdLst>
                  <a:gd name="T0" fmla="*/ 58 w 117"/>
                  <a:gd name="T1" fmla="*/ 0 h 133"/>
                  <a:gd name="T2" fmla="*/ 45 w 117"/>
                  <a:gd name="T3" fmla="*/ 1 h 133"/>
                  <a:gd name="T4" fmla="*/ 33 w 117"/>
                  <a:gd name="T5" fmla="*/ 5 h 133"/>
                  <a:gd name="T6" fmla="*/ 23 w 117"/>
                  <a:gd name="T7" fmla="*/ 11 h 133"/>
                  <a:gd name="T8" fmla="*/ 15 w 117"/>
                  <a:gd name="T9" fmla="*/ 19 h 133"/>
                  <a:gd name="T10" fmla="*/ 8 w 117"/>
                  <a:gd name="T11" fmla="*/ 29 h 133"/>
                  <a:gd name="T12" fmla="*/ 4 w 117"/>
                  <a:gd name="T13" fmla="*/ 41 h 133"/>
                  <a:gd name="T14" fmla="*/ 1 w 117"/>
                  <a:gd name="T15" fmla="*/ 53 h 133"/>
                  <a:gd name="T16" fmla="*/ 0 w 117"/>
                  <a:gd name="T17" fmla="*/ 66 h 133"/>
                  <a:gd name="T18" fmla="*/ 1 w 117"/>
                  <a:gd name="T19" fmla="*/ 79 h 133"/>
                  <a:gd name="T20" fmla="*/ 4 w 117"/>
                  <a:gd name="T21" fmla="*/ 91 h 133"/>
                  <a:gd name="T22" fmla="*/ 8 w 117"/>
                  <a:gd name="T23" fmla="*/ 103 h 133"/>
                  <a:gd name="T24" fmla="*/ 15 w 117"/>
                  <a:gd name="T25" fmla="*/ 112 h 133"/>
                  <a:gd name="T26" fmla="*/ 23 w 117"/>
                  <a:gd name="T27" fmla="*/ 121 h 133"/>
                  <a:gd name="T28" fmla="*/ 33 w 117"/>
                  <a:gd name="T29" fmla="*/ 127 h 133"/>
                  <a:gd name="T30" fmla="*/ 45 w 117"/>
                  <a:gd name="T31" fmla="*/ 131 h 133"/>
                  <a:gd name="T32" fmla="*/ 58 w 117"/>
                  <a:gd name="T33" fmla="*/ 132 h 133"/>
                  <a:gd name="T34" fmla="*/ 71 w 117"/>
                  <a:gd name="T35" fmla="*/ 131 h 133"/>
                  <a:gd name="T36" fmla="*/ 83 w 117"/>
                  <a:gd name="T37" fmla="*/ 127 h 133"/>
                  <a:gd name="T38" fmla="*/ 93 w 117"/>
                  <a:gd name="T39" fmla="*/ 121 h 133"/>
                  <a:gd name="T40" fmla="*/ 101 w 117"/>
                  <a:gd name="T41" fmla="*/ 112 h 133"/>
                  <a:gd name="T42" fmla="*/ 108 w 117"/>
                  <a:gd name="T43" fmla="*/ 103 h 133"/>
                  <a:gd name="T44" fmla="*/ 112 w 117"/>
                  <a:gd name="T45" fmla="*/ 91 h 133"/>
                  <a:gd name="T46" fmla="*/ 115 w 117"/>
                  <a:gd name="T47" fmla="*/ 79 h 133"/>
                  <a:gd name="T48" fmla="*/ 116 w 117"/>
                  <a:gd name="T49" fmla="*/ 66 h 133"/>
                  <a:gd name="T50" fmla="*/ 115 w 117"/>
                  <a:gd name="T51" fmla="*/ 53 h 133"/>
                  <a:gd name="T52" fmla="*/ 112 w 117"/>
                  <a:gd name="T53" fmla="*/ 41 h 133"/>
                  <a:gd name="T54" fmla="*/ 108 w 117"/>
                  <a:gd name="T55" fmla="*/ 29 h 133"/>
                  <a:gd name="T56" fmla="*/ 101 w 117"/>
                  <a:gd name="T57" fmla="*/ 19 h 133"/>
                  <a:gd name="T58" fmla="*/ 93 w 117"/>
                  <a:gd name="T59" fmla="*/ 11 h 133"/>
                  <a:gd name="T60" fmla="*/ 83 w 117"/>
                  <a:gd name="T61" fmla="*/ 5 h 133"/>
                  <a:gd name="T62" fmla="*/ 71 w 117"/>
                  <a:gd name="T63" fmla="*/ 1 h 133"/>
                  <a:gd name="T64" fmla="*/ 58 w 117"/>
                  <a:gd name="T65" fmla="*/ 0 h 133"/>
                  <a:gd name="T66" fmla="*/ 58 w 117"/>
                  <a:gd name="T67" fmla="*/ 23 h 133"/>
                  <a:gd name="T68" fmla="*/ 66 w 117"/>
                  <a:gd name="T69" fmla="*/ 24 h 133"/>
                  <a:gd name="T70" fmla="*/ 73 w 117"/>
                  <a:gd name="T71" fmla="*/ 27 h 133"/>
                  <a:gd name="T72" fmla="*/ 79 w 117"/>
                  <a:gd name="T73" fmla="*/ 31 h 133"/>
                  <a:gd name="T74" fmla="*/ 83 w 117"/>
                  <a:gd name="T75" fmla="*/ 37 h 133"/>
                  <a:gd name="T76" fmla="*/ 89 w 117"/>
                  <a:gd name="T77" fmla="*/ 51 h 133"/>
                  <a:gd name="T78" fmla="*/ 91 w 117"/>
                  <a:gd name="T79" fmla="*/ 66 h 133"/>
                  <a:gd name="T80" fmla="*/ 89 w 117"/>
                  <a:gd name="T81" fmla="*/ 81 h 133"/>
                  <a:gd name="T82" fmla="*/ 83 w 117"/>
                  <a:gd name="T83" fmla="*/ 95 h 133"/>
                  <a:gd name="T84" fmla="*/ 79 w 117"/>
                  <a:gd name="T85" fmla="*/ 101 h 133"/>
                  <a:gd name="T86" fmla="*/ 73 w 117"/>
                  <a:gd name="T87" fmla="*/ 105 h 133"/>
                  <a:gd name="T88" fmla="*/ 66 w 117"/>
                  <a:gd name="T89" fmla="*/ 108 h 133"/>
                  <a:gd name="T90" fmla="*/ 58 w 117"/>
                  <a:gd name="T91" fmla="*/ 109 h 133"/>
                  <a:gd name="T92" fmla="*/ 49 w 117"/>
                  <a:gd name="T93" fmla="*/ 108 h 133"/>
                  <a:gd name="T94" fmla="*/ 43 w 117"/>
                  <a:gd name="T95" fmla="*/ 105 h 133"/>
                  <a:gd name="T96" fmla="*/ 37 w 117"/>
                  <a:gd name="T97" fmla="*/ 101 h 133"/>
                  <a:gd name="T98" fmla="*/ 32 w 117"/>
                  <a:gd name="T99" fmla="*/ 95 h 133"/>
                  <a:gd name="T100" fmla="*/ 29 w 117"/>
                  <a:gd name="T101" fmla="*/ 88 h 133"/>
                  <a:gd name="T102" fmla="*/ 27 w 117"/>
                  <a:gd name="T103" fmla="*/ 81 h 133"/>
                  <a:gd name="T104" fmla="*/ 25 w 117"/>
                  <a:gd name="T105" fmla="*/ 66 h 133"/>
                  <a:gd name="T106" fmla="*/ 27 w 117"/>
                  <a:gd name="T107" fmla="*/ 51 h 133"/>
                  <a:gd name="T108" fmla="*/ 29 w 117"/>
                  <a:gd name="T109" fmla="*/ 44 h 133"/>
                  <a:gd name="T110" fmla="*/ 32 w 117"/>
                  <a:gd name="T111" fmla="*/ 37 h 133"/>
                  <a:gd name="T112" fmla="*/ 37 w 117"/>
                  <a:gd name="T113" fmla="*/ 31 h 133"/>
                  <a:gd name="T114" fmla="*/ 43 w 117"/>
                  <a:gd name="T115" fmla="*/ 27 h 133"/>
                  <a:gd name="T116" fmla="*/ 49 w 117"/>
                  <a:gd name="T117" fmla="*/ 24 h 133"/>
                  <a:gd name="T118" fmla="*/ 58 w 117"/>
                  <a:gd name="T119" fmla="*/ 23 h 133"/>
                  <a:gd name="T120" fmla="*/ 58 w 117"/>
                  <a:gd name="T121" fmla="*/ 0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7" h="133">
                    <a:moveTo>
                      <a:pt x="58" y="0"/>
                    </a:moveTo>
                    <a:lnTo>
                      <a:pt x="45" y="1"/>
                    </a:lnTo>
                    <a:lnTo>
                      <a:pt x="33" y="5"/>
                    </a:lnTo>
                    <a:lnTo>
                      <a:pt x="23" y="11"/>
                    </a:lnTo>
                    <a:lnTo>
                      <a:pt x="15" y="19"/>
                    </a:lnTo>
                    <a:lnTo>
                      <a:pt x="8" y="29"/>
                    </a:lnTo>
                    <a:lnTo>
                      <a:pt x="4" y="41"/>
                    </a:lnTo>
                    <a:lnTo>
                      <a:pt x="1" y="53"/>
                    </a:lnTo>
                    <a:lnTo>
                      <a:pt x="0" y="66"/>
                    </a:lnTo>
                    <a:lnTo>
                      <a:pt x="1" y="79"/>
                    </a:lnTo>
                    <a:lnTo>
                      <a:pt x="4" y="91"/>
                    </a:lnTo>
                    <a:lnTo>
                      <a:pt x="8" y="103"/>
                    </a:lnTo>
                    <a:lnTo>
                      <a:pt x="15" y="112"/>
                    </a:lnTo>
                    <a:lnTo>
                      <a:pt x="23" y="121"/>
                    </a:lnTo>
                    <a:lnTo>
                      <a:pt x="33" y="127"/>
                    </a:lnTo>
                    <a:lnTo>
                      <a:pt x="45" y="131"/>
                    </a:lnTo>
                    <a:lnTo>
                      <a:pt x="58" y="132"/>
                    </a:lnTo>
                    <a:lnTo>
                      <a:pt x="71" y="131"/>
                    </a:lnTo>
                    <a:lnTo>
                      <a:pt x="83" y="127"/>
                    </a:lnTo>
                    <a:lnTo>
                      <a:pt x="93" y="121"/>
                    </a:lnTo>
                    <a:lnTo>
                      <a:pt x="101" y="112"/>
                    </a:lnTo>
                    <a:lnTo>
                      <a:pt x="108" y="103"/>
                    </a:lnTo>
                    <a:lnTo>
                      <a:pt x="112" y="91"/>
                    </a:lnTo>
                    <a:lnTo>
                      <a:pt x="115" y="79"/>
                    </a:lnTo>
                    <a:lnTo>
                      <a:pt x="116" y="66"/>
                    </a:lnTo>
                    <a:lnTo>
                      <a:pt x="115" y="53"/>
                    </a:lnTo>
                    <a:lnTo>
                      <a:pt x="112" y="41"/>
                    </a:lnTo>
                    <a:lnTo>
                      <a:pt x="108" y="29"/>
                    </a:lnTo>
                    <a:lnTo>
                      <a:pt x="101" y="19"/>
                    </a:lnTo>
                    <a:lnTo>
                      <a:pt x="93" y="11"/>
                    </a:lnTo>
                    <a:lnTo>
                      <a:pt x="83" y="5"/>
                    </a:lnTo>
                    <a:lnTo>
                      <a:pt x="71" y="1"/>
                    </a:lnTo>
                    <a:lnTo>
                      <a:pt x="58" y="0"/>
                    </a:lnTo>
                    <a:lnTo>
                      <a:pt x="58" y="23"/>
                    </a:lnTo>
                    <a:lnTo>
                      <a:pt x="66" y="24"/>
                    </a:lnTo>
                    <a:lnTo>
                      <a:pt x="73" y="27"/>
                    </a:lnTo>
                    <a:lnTo>
                      <a:pt x="79" y="31"/>
                    </a:lnTo>
                    <a:lnTo>
                      <a:pt x="83" y="37"/>
                    </a:lnTo>
                    <a:lnTo>
                      <a:pt x="89" y="51"/>
                    </a:lnTo>
                    <a:lnTo>
                      <a:pt x="91" y="66"/>
                    </a:lnTo>
                    <a:lnTo>
                      <a:pt x="89" y="81"/>
                    </a:lnTo>
                    <a:lnTo>
                      <a:pt x="83" y="95"/>
                    </a:lnTo>
                    <a:lnTo>
                      <a:pt x="79" y="101"/>
                    </a:lnTo>
                    <a:lnTo>
                      <a:pt x="73" y="105"/>
                    </a:lnTo>
                    <a:lnTo>
                      <a:pt x="66" y="108"/>
                    </a:lnTo>
                    <a:lnTo>
                      <a:pt x="58" y="109"/>
                    </a:lnTo>
                    <a:lnTo>
                      <a:pt x="49" y="108"/>
                    </a:lnTo>
                    <a:lnTo>
                      <a:pt x="43" y="105"/>
                    </a:lnTo>
                    <a:lnTo>
                      <a:pt x="37" y="101"/>
                    </a:lnTo>
                    <a:lnTo>
                      <a:pt x="32" y="95"/>
                    </a:lnTo>
                    <a:lnTo>
                      <a:pt x="29" y="88"/>
                    </a:lnTo>
                    <a:lnTo>
                      <a:pt x="27" y="81"/>
                    </a:lnTo>
                    <a:lnTo>
                      <a:pt x="25" y="66"/>
                    </a:lnTo>
                    <a:lnTo>
                      <a:pt x="27" y="51"/>
                    </a:lnTo>
                    <a:lnTo>
                      <a:pt x="29" y="44"/>
                    </a:lnTo>
                    <a:lnTo>
                      <a:pt x="32" y="37"/>
                    </a:lnTo>
                    <a:lnTo>
                      <a:pt x="37" y="31"/>
                    </a:lnTo>
                    <a:lnTo>
                      <a:pt x="43" y="27"/>
                    </a:lnTo>
                    <a:lnTo>
                      <a:pt x="49" y="24"/>
                    </a:lnTo>
                    <a:lnTo>
                      <a:pt x="58" y="23"/>
                    </a:lnTo>
                    <a:lnTo>
                      <a:pt x="5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3" name="Freeform 30"/>
              <p:cNvSpPr>
                <a:spLocks/>
              </p:cNvSpPr>
              <p:nvPr/>
            </p:nvSpPr>
            <p:spPr bwMode="auto">
              <a:xfrm>
                <a:off x="2290" y="1949"/>
                <a:ext cx="99" cy="127"/>
              </a:xfrm>
              <a:custGeom>
                <a:avLst/>
                <a:gdLst>
                  <a:gd name="T0" fmla="*/ 0 w 99"/>
                  <a:gd name="T1" fmla="*/ 0 h 127"/>
                  <a:gd name="T2" fmla="*/ 0 w 99"/>
                  <a:gd name="T3" fmla="*/ 126 h 127"/>
                  <a:gd name="T4" fmla="*/ 26 w 99"/>
                  <a:gd name="T5" fmla="*/ 126 h 127"/>
                  <a:gd name="T6" fmla="*/ 26 w 99"/>
                  <a:gd name="T7" fmla="*/ 70 h 127"/>
                  <a:gd name="T8" fmla="*/ 72 w 99"/>
                  <a:gd name="T9" fmla="*/ 70 h 127"/>
                  <a:gd name="T10" fmla="*/ 72 w 99"/>
                  <a:gd name="T11" fmla="*/ 126 h 127"/>
                  <a:gd name="T12" fmla="*/ 98 w 99"/>
                  <a:gd name="T13" fmla="*/ 126 h 127"/>
                  <a:gd name="T14" fmla="*/ 98 w 99"/>
                  <a:gd name="T15" fmla="*/ 0 h 127"/>
                  <a:gd name="T16" fmla="*/ 72 w 99"/>
                  <a:gd name="T17" fmla="*/ 0 h 127"/>
                  <a:gd name="T18" fmla="*/ 72 w 99"/>
                  <a:gd name="T19" fmla="*/ 47 h 127"/>
                  <a:gd name="T20" fmla="*/ 26 w 99"/>
                  <a:gd name="T21" fmla="*/ 47 h 127"/>
                  <a:gd name="T22" fmla="*/ 26 w 99"/>
                  <a:gd name="T23" fmla="*/ 0 h 127"/>
                  <a:gd name="T24" fmla="*/ 0 w 99"/>
                  <a:gd name="T25" fmla="*/ 0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 h="127">
                    <a:moveTo>
                      <a:pt x="0" y="0"/>
                    </a:moveTo>
                    <a:lnTo>
                      <a:pt x="0" y="126"/>
                    </a:lnTo>
                    <a:lnTo>
                      <a:pt x="26" y="126"/>
                    </a:lnTo>
                    <a:lnTo>
                      <a:pt x="26" y="70"/>
                    </a:lnTo>
                    <a:lnTo>
                      <a:pt x="72" y="70"/>
                    </a:lnTo>
                    <a:lnTo>
                      <a:pt x="72" y="126"/>
                    </a:lnTo>
                    <a:lnTo>
                      <a:pt x="98" y="126"/>
                    </a:lnTo>
                    <a:lnTo>
                      <a:pt x="98" y="0"/>
                    </a:lnTo>
                    <a:lnTo>
                      <a:pt x="72" y="0"/>
                    </a:lnTo>
                    <a:lnTo>
                      <a:pt x="72" y="47"/>
                    </a:lnTo>
                    <a:lnTo>
                      <a:pt x="26" y="47"/>
                    </a:lnTo>
                    <a:lnTo>
                      <a:pt x="26"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4" name="Freeform 31"/>
              <p:cNvSpPr>
                <a:spLocks/>
              </p:cNvSpPr>
              <p:nvPr/>
            </p:nvSpPr>
            <p:spPr bwMode="auto">
              <a:xfrm>
                <a:off x="1114" y="1863"/>
                <a:ext cx="98" cy="127"/>
              </a:xfrm>
              <a:custGeom>
                <a:avLst/>
                <a:gdLst>
                  <a:gd name="T0" fmla="*/ 0 w 98"/>
                  <a:gd name="T1" fmla="*/ 0 h 127"/>
                  <a:gd name="T2" fmla="*/ 0 w 98"/>
                  <a:gd name="T3" fmla="*/ 126 h 127"/>
                  <a:gd name="T4" fmla="*/ 25 w 98"/>
                  <a:gd name="T5" fmla="*/ 126 h 127"/>
                  <a:gd name="T6" fmla="*/ 25 w 98"/>
                  <a:gd name="T7" fmla="*/ 70 h 127"/>
                  <a:gd name="T8" fmla="*/ 72 w 98"/>
                  <a:gd name="T9" fmla="*/ 70 h 127"/>
                  <a:gd name="T10" fmla="*/ 72 w 98"/>
                  <a:gd name="T11" fmla="*/ 126 h 127"/>
                  <a:gd name="T12" fmla="*/ 97 w 98"/>
                  <a:gd name="T13" fmla="*/ 126 h 127"/>
                  <a:gd name="T14" fmla="*/ 97 w 98"/>
                  <a:gd name="T15" fmla="*/ 0 h 127"/>
                  <a:gd name="T16" fmla="*/ 72 w 98"/>
                  <a:gd name="T17" fmla="*/ 0 h 127"/>
                  <a:gd name="T18" fmla="*/ 72 w 98"/>
                  <a:gd name="T19" fmla="*/ 47 h 127"/>
                  <a:gd name="T20" fmla="*/ 25 w 98"/>
                  <a:gd name="T21" fmla="*/ 47 h 127"/>
                  <a:gd name="T22" fmla="*/ 25 w 98"/>
                  <a:gd name="T23" fmla="*/ 0 h 127"/>
                  <a:gd name="T24" fmla="*/ 0 w 98"/>
                  <a:gd name="T25" fmla="*/ 0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127">
                    <a:moveTo>
                      <a:pt x="0" y="0"/>
                    </a:moveTo>
                    <a:lnTo>
                      <a:pt x="0" y="126"/>
                    </a:lnTo>
                    <a:lnTo>
                      <a:pt x="25" y="126"/>
                    </a:lnTo>
                    <a:lnTo>
                      <a:pt x="25" y="70"/>
                    </a:lnTo>
                    <a:lnTo>
                      <a:pt x="72" y="70"/>
                    </a:lnTo>
                    <a:lnTo>
                      <a:pt x="72" y="126"/>
                    </a:lnTo>
                    <a:lnTo>
                      <a:pt x="97" y="126"/>
                    </a:lnTo>
                    <a:lnTo>
                      <a:pt x="97" y="0"/>
                    </a:lnTo>
                    <a:lnTo>
                      <a:pt x="72" y="0"/>
                    </a:lnTo>
                    <a:lnTo>
                      <a:pt x="72" y="47"/>
                    </a:lnTo>
                    <a:lnTo>
                      <a:pt x="25" y="47"/>
                    </a:lnTo>
                    <a:lnTo>
                      <a:pt x="25"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5" name="Freeform 32"/>
              <p:cNvSpPr>
                <a:spLocks/>
              </p:cNvSpPr>
              <p:nvPr/>
            </p:nvSpPr>
            <p:spPr bwMode="auto">
              <a:xfrm>
                <a:off x="1220" y="1860"/>
                <a:ext cx="116" cy="133"/>
              </a:xfrm>
              <a:custGeom>
                <a:avLst/>
                <a:gdLst>
                  <a:gd name="T0" fmla="*/ 57 w 116"/>
                  <a:gd name="T1" fmla="*/ 0 h 133"/>
                  <a:gd name="T2" fmla="*/ 44 w 116"/>
                  <a:gd name="T3" fmla="*/ 1 h 133"/>
                  <a:gd name="T4" fmla="*/ 33 w 116"/>
                  <a:gd name="T5" fmla="*/ 5 h 133"/>
                  <a:gd name="T6" fmla="*/ 23 w 116"/>
                  <a:gd name="T7" fmla="*/ 12 h 133"/>
                  <a:gd name="T8" fmla="*/ 15 w 116"/>
                  <a:gd name="T9" fmla="*/ 20 h 133"/>
                  <a:gd name="T10" fmla="*/ 8 w 116"/>
                  <a:gd name="T11" fmla="*/ 30 h 133"/>
                  <a:gd name="T12" fmla="*/ 4 w 116"/>
                  <a:gd name="T13" fmla="*/ 41 h 133"/>
                  <a:gd name="T14" fmla="*/ 1 w 116"/>
                  <a:gd name="T15" fmla="*/ 53 h 133"/>
                  <a:gd name="T16" fmla="*/ 0 w 116"/>
                  <a:gd name="T17" fmla="*/ 66 h 133"/>
                  <a:gd name="T18" fmla="*/ 1 w 116"/>
                  <a:gd name="T19" fmla="*/ 79 h 133"/>
                  <a:gd name="T20" fmla="*/ 4 w 116"/>
                  <a:gd name="T21" fmla="*/ 92 h 133"/>
                  <a:gd name="T22" fmla="*/ 8 w 116"/>
                  <a:gd name="T23" fmla="*/ 103 h 133"/>
                  <a:gd name="T24" fmla="*/ 15 w 116"/>
                  <a:gd name="T25" fmla="*/ 112 h 133"/>
                  <a:gd name="T26" fmla="*/ 23 w 116"/>
                  <a:gd name="T27" fmla="*/ 121 h 133"/>
                  <a:gd name="T28" fmla="*/ 33 w 116"/>
                  <a:gd name="T29" fmla="*/ 127 h 133"/>
                  <a:gd name="T30" fmla="*/ 44 w 116"/>
                  <a:gd name="T31" fmla="*/ 131 h 133"/>
                  <a:gd name="T32" fmla="*/ 57 w 116"/>
                  <a:gd name="T33" fmla="*/ 132 h 133"/>
                  <a:gd name="T34" fmla="*/ 71 w 116"/>
                  <a:gd name="T35" fmla="*/ 131 h 133"/>
                  <a:gd name="T36" fmla="*/ 82 w 116"/>
                  <a:gd name="T37" fmla="*/ 127 h 133"/>
                  <a:gd name="T38" fmla="*/ 92 w 116"/>
                  <a:gd name="T39" fmla="*/ 121 h 133"/>
                  <a:gd name="T40" fmla="*/ 100 w 116"/>
                  <a:gd name="T41" fmla="*/ 112 h 133"/>
                  <a:gd name="T42" fmla="*/ 107 w 116"/>
                  <a:gd name="T43" fmla="*/ 103 h 133"/>
                  <a:gd name="T44" fmla="*/ 111 w 116"/>
                  <a:gd name="T45" fmla="*/ 92 h 133"/>
                  <a:gd name="T46" fmla="*/ 114 w 116"/>
                  <a:gd name="T47" fmla="*/ 79 h 133"/>
                  <a:gd name="T48" fmla="*/ 115 w 116"/>
                  <a:gd name="T49" fmla="*/ 66 h 133"/>
                  <a:gd name="T50" fmla="*/ 114 w 116"/>
                  <a:gd name="T51" fmla="*/ 53 h 133"/>
                  <a:gd name="T52" fmla="*/ 111 w 116"/>
                  <a:gd name="T53" fmla="*/ 41 h 133"/>
                  <a:gd name="T54" fmla="*/ 107 w 116"/>
                  <a:gd name="T55" fmla="*/ 30 h 133"/>
                  <a:gd name="T56" fmla="*/ 100 w 116"/>
                  <a:gd name="T57" fmla="*/ 20 h 133"/>
                  <a:gd name="T58" fmla="*/ 92 w 116"/>
                  <a:gd name="T59" fmla="*/ 12 h 133"/>
                  <a:gd name="T60" fmla="*/ 82 w 116"/>
                  <a:gd name="T61" fmla="*/ 5 h 133"/>
                  <a:gd name="T62" fmla="*/ 71 w 116"/>
                  <a:gd name="T63" fmla="*/ 1 h 133"/>
                  <a:gd name="T64" fmla="*/ 57 w 116"/>
                  <a:gd name="T65" fmla="*/ 0 h 133"/>
                  <a:gd name="T66" fmla="*/ 57 w 116"/>
                  <a:gd name="T67" fmla="*/ 23 h 133"/>
                  <a:gd name="T68" fmla="*/ 65 w 116"/>
                  <a:gd name="T69" fmla="*/ 24 h 133"/>
                  <a:gd name="T70" fmla="*/ 72 w 116"/>
                  <a:gd name="T71" fmla="*/ 27 h 133"/>
                  <a:gd name="T72" fmla="*/ 78 w 116"/>
                  <a:gd name="T73" fmla="*/ 32 h 133"/>
                  <a:gd name="T74" fmla="*/ 82 w 116"/>
                  <a:gd name="T75" fmla="*/ 37 h 133"/>
                  <a:gd name="T76" fmla="*/ 88 w 116"/>
                  <a:gd name="T77" fmla="*/ 51 h 133"/>
                  <a:gd name="T78" fmla="*/ 90 w 116"/>
                  <a:gd name="T79" fmla="*/ 66 h 133"/>
                  <a:gd name="T80" fmla="*/ 88 w 116"/>
                  <a:gd name="T81" fmla="*/ 81 h 133"/>
                  <a:gd name="T82" fmla="*/ 82 w 116"/>
                  <a:gd name="T83" fmla="*/ 95 h 133"/>
                  <a:gd name="T84" fmla="*/ 78 w 116"/>
                  <a:gd name="T85" fmla="*/ 101 h 133"/>
                  <a:gd name="T86" fmla="*/ 72 w 116"/>
                  <a:gd name="T87" fmla="*/ 105 h 133"/>
                  <a:gd name="T88" fmla="*/ 65 w 116"/>
                  <a:gd name="T89" fmla="*/ 108 h 133"/>
                  <a:gd name="T90" fmla="*/ 57 w 116"/>
                  <a:gd name="T91" fmla="*/ 109 h 133"/>
                  <a:gd name="T92" fmla="*/ 49 w 116"/>
                  <a:gd name="T93" fmla="*/ 108 h 133"/>
                  <a:gd name="T94" fmla="*/ 42 w 116"/>
                  <a:gd name="T95" fmla="*/ 105 h 133"/>
                  <a:gd name="T96" fmla="*/ 37 w 116"/>
                  <a:gd name="T97" fmla="*/ 101 h 133"/>
                  <a:gd name="T98" fmla="*/ 32 w 116"/>
                  <a:gd name="T99" fmla="*/ 95 h 133"/>
                  <a:gd name="T100" fmla="*/ 29 w 116"/>
                  <a:gd name="T101" fmla="*/ 88 h 133"/>
                  <a:gd name="T102" fmla="*/ 27 w 116"/>
                  <a:gd name="T103" fmla="*/ 81 h 133"/>
                  <a:gd name="T104" fmla="*/ 25 w 116"/>
                  <a:gd name="T105" fmla="*/ 66 h 133"/>
                  <a:gd name="T106" fmla="*/ 27 w 116"/>
                  <a:gd name="T107" fmla="*/ 51 h 133"/>
                  <a:gd name="T108" fmla="*/ 29 w 116"/>
                  <a:gd name="T109" fmla="*/ 43 h 133"/>
                  <a:gd name="T110" fmla="*/ 32 w 116"/>
                  <a:gd name="T111" fmla="*/ 37 h 133"/>
                  <a:gd name="T112" fmla="*/ 37 w 116"/>
                  <a:gd name="T113" fmla="*/ 32 h 133"/>
                  <a:gd name="T114" fmla="*/ 42 w 116"/>
                  <a:gd name="T115" fmla="*/ 27 h 133"/>
                  <a:gd name="T116" fmla="*/ 49 w 116"/>
                  <a:gd name="T117" fmla="*/ 24 h 133"/>
                  <a:gd name="T118" fmla="*/ 57 w 116"/>
                  <a:gd name="T119" fmla="*/ 23 h 133"/>
                  <a:gd name="T120" fmla="*/ 57 w 116"/>
                  <a:gd name="T121" fmla="*/ 0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6" h="133">
                    <a:moveTo>
                      <a:pt x="57" y="0"/>
                    </a:moveTo>
                    <a:lnTo>
                      <a:pt x="44" y="1"/>
                    </a:lnTo>
                    <a:lnTo>
                      <a:pt x="33" y="5"/>
                    </a:lnTo>
                    <a:lnTo>
                      <a:pt x="23" y="12"/>
                    </a:lnTo>
                    <a:lnTo>
                      <a:pt x="15" y="20"/>
                    </a:lnTo>
                    <a:lnTo>
                      <a:pt x="8" y="30"/>
                    </a:lnTo>
                    <a:lnTo>
                      <a:pt x="4" y="41"/>
                    </a:lnTo>
                    <a:lnTo>
                      <a:pt x="1" y="53"/>
                    </a:lnTo>
                    <a:lnTo>
                      <a:pt x="0" y="66"/>
                    </a:lnTo>
                    <a:lnTo>
                      <a:pt x="1" y="79"/>
                    </a:lnTo>
                    <a:lnTo>
                      <a:pt x="4" y="92"/>
                    </a:lnTo>
                    <a:lnTo>
                      <a:pt x="8" y="103"/>
                    </a:lnTo>
                    <a:lnTo>
                      <a:pt x="15" y="112"/>
                    </a:lnTo>
                    <a:lnTo>
                      <a:pt x="23" y="121"/>
                    </a:lnTo>
                    <a:lnTo>
                      <a:pt x="33" y="127"/>
                    </a:lnTo>
                    <a:lnTo>
                      <a:pt x="44" y="131"/>
                    </a:lnTo>
                    <a:lnTo>
                      <a:pt x="57" y="132"/>
                    </a:lnTo>
                    <a:lnTo>
                      <a:pt x="71" y="131"/>
                    </a:lnTo>
                    <a:lnTo>
                      <a:pt x="82" y="127"/>
                    </a:lnTo>
                    <a:lnTo>
                      <a:pt x="92" y="121"/>
                    </a:lnTo>
                    <a:lnTo>
                      <a:pt x="100" y="112"/>
                    </a:lnTo>
                    <a:lnTo>
                      <a:pt x="107" y="103"/>
                    </a:lnTo>
                    <a:lnTo>
                      <a:pt x="111" y="92"/>
                    </a:lnTo>
                    <a:lnTo>
                      <a:pt x="114" y="79"/>
                    </a:lnTo>
                    <a:lnTo>
                      <a:pt x="115" y="66"/>
                    </a:lnTo>
                    <a:lnTo>
                      <a:pt x="114" y="53"/>
                    </a:lnTo>
                    <a:lnTo>
                      <a:pt x="111" y="41"/>
                    </a:lnTo>
                    <a:lnTo>
                      <a:pt x="107" y="30"/>
                    </a:lnTo>
                    <a:lnTo>
                      <a:pt x="100" y="20"/>
                    </a:lnTo>
                    <a:lnTo>
                      <a:pt x="92" y="12"/>
                    </a:lnTo>
                    <a:lnTo>
                      <a:pt x="82" y="5"/>
                    </a:lnTo>
                    <a:lnTo>
                      <a:pt x="71" y="1"/>
                    </a:lnTo>
                    <a:lnTo>
                      <a:pt x="57" y="0"/>
                    </a:lnTo>
                    <a:lnTo>
                      <a:pt x="57" y="23"/>
                    </a:lnTo>
                    <a:lnTo>
                      <a:pt x="65" y="24"/>
                    </a:lnTo>
                    <a:lnTo>
                      <a:pt x="72" y="27"/>
                    </a:lnTo>
                    <a:lnTo>
                      <a:pt x="78" y="32"/>
                    </a:lnTo>
                    <a:lnTo>
                      <a:pt x="82" y="37"/>
                    </a:lnTo>
                    <a:lnTo>
                      <a:pt x="88" y="51"/>
                    </a:lnTo>
                    <a:lnTo>
                      <a:pt x="90" y="66"/>
                    </a:lnTo>
                    <a:lnTo>
                      <a:pt x="88" y="81"/>
                    </a:lnTo>
                    <a:lnTo>
                      <a:pt x="82" y="95"/>
                    </a:lnTo>
                    <a:lnTo>
                      <a:pt x="78" y="101"/>
                    </a:lnTo>
                    <a:lnTo>
                      <a:pt x="72" y="105"/>
                    </a:lnTo>
                    <a:lnTo>
                      <a:pt x="65" y="108"/>
                    </a:lnTo>
                    <a:lnTo>
                      <a:pt x="57" y="109"/>
                    </a:lnTo>
                    <a:lnTo>
                      <a:pt x="49" y="108"/>
                    </a:lnTo>
                    <a:lnTo>
                      <a:pt x="42" y="105"/>
                    </a:lnTo>
                    <a:lnTo>
                      <a:pt x="37" y="101"/>
                    </a:lnTo>
                    <a:lnTo>
                      <a:pt x="32" y="95"/>
                    </a:lnTo>
                    <a:lnTo>
                      <a:pt x="29" y="88"/>
                    </a:lnTo>
                    <a:lnTo>
                      <a:pt x="27" y="81"/>
                    </a:lnTo>
                    <a:lnTo>
                      <a:pt x="25" y="66"/>
                    </a:lnTo>
                    <a:lnTo>
                      <a:pt x="27" y="51"/>
                    </a:lnTo>
                    <a:lnTo>
                      <a:pt x="29" y="43"/>
                    </a:lnTo>
                    <a:lnTo>
                      <a:pt x="32" y="37"/>
                    </a:lnTo>
                    <a:lnTo>
                      <a:pt x="37" y="32"/>
                    </a:lnTo>
                    <a:lnTo>
                      <a:pt x="42" y="27"/>
                    </a:lnTo>
                    <a:lnTo>
                      <a:pt x="49" y="24"/>
                    </a:lnTo>
                    <a:lnTo>
                      <a:pt x="57" y="23"/>
                    </a:lnTo>
                    <a:lnTo>
                      <a:pt x="5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6" name="Freeform 33"/>
              <p:cNvSpPr>
                <a:spLocks/>
              </p:cNvSpPr>
              <p:nvPr/>
            </p:nvSpPr>
            <p:spPr bwMode="auto">
              <a:xfrm>
                <a:off x="672" y="1391"/>
                <a:ext cx="98" cy="127"/>
              </a:xfrm>
              <a:custGeom>
                <a:avLst/>
                <a:gdLst>
                  <a:gd name="T0" fmla="*/ 0 w 98"/>
                  <a:gd name="T1" fmla="*/ 0 h 127"/>
                  <a:gd name="T2" fmla="*/ 0 w 98"/>
                  <a:gd name="T3" fmla="*/ 126 h 127"/>
                  <a:gd name="T4" fmla="*/ 25 w 98"/>
                  <a:gd name="T5" fmla="*/ 126 h 127"/>
                  <a:gd name="T6" fmla="*/ 25 w 98"/>
                  <a:gd name="T7" fmla="*/ 70 h 127"/>
                  <a:gd name="T8" fmla="*/ 72 w 98"/>
                  <a:gd name="T9" fmla="*/ 70 h 127"/>
                  <a:gd name="T10" fmla="*/ 72 w 98"/>
                  <a:gd name="T11" fmla="*/ 126 h 127"/>
                  <a:gd name="T12" fmla="*/ 97 w 98"/>
                  <a:gd name="T13" fmla="*/ 126 h 127"/>
                  <a:gd name="T14" fmla="*/ 97 w 98"/>
                  <a:gd name="T15" fmla="*/ 0 h 127"/>
                  <a:gd name="T16" fmla="*/ 72 w 98"/>
                  <a:gd name="T17" fmla="*/ 0 h 127"/>
                  <a:gd name="T18" fmla="*/ 72 w 98"/>
                  <a:gd name="T19" fmla="*/ 47 h 127"/>
                  <a:gd name="T20" fmla="*/ 25 w 98"/>
                  <a:gd name="T21" fmla="*/ 47 h 127"/>
                  <a:gd name="T22" fmla="*/ 25 w 98"/>
                  <a:gd name="T23" fmla="*/ 0 h 127"/>
                  <a:gd name="T24" fmla="*/ 0 w 98"/>
                  <a:gd name="T25" fmla="*/ 0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127">
                    <a:moveTo>
                      <a:pt x="0" y="0"/>
                    </a:moveTo>
                    <a:lnTo>
                      <a:pt x="0" y="126"/>
                    </a:lnTo>
                    <a:lnTo>
                      <a:pt x="25" y="126"/>
                    </a:lnTo>
                    <a:lnTo>
                      <a:pt x="25" y="70"/>
                    </a:lnTo>
                    <a:lnTo>
                      <a:pt x="72" y="70"/>
                    </a:lnTo>
                    <a:lnTo>
                      <a:pt x="72" y="126"/>
                    </a:lnTo>
                    <a:lnTo>
                      <a:pt x="97" y="126"/>
                    </a:lnTo>
                    <a:lnTo>
                      <a:pt x="97" y="0"/>
                    </a:lnTo>
                    <a:lnTo>
                      <a:pt x="72" y="0"/>
                    </a:lnTo>
                    <a:lnTo>
                      <a:pt x="72" y="47"/>
                    </a:lnTo>
                    <a:lnTo>
                      <a:pt x="25" y="47"/>
                    </a:lnTo>
                    <a:lnTo>
                      <a:pt x="25"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7" name="Freeform 34"/>
              <p:cNvSpPr>
                <a:spLocks/>
              </p:cNvSpPr>
              <p:nvPr/>
            </p:nvSpPr>
            <p:spPr bwMode="auto">
              <a:xfrm>
                <a:off x="778" y="1388"/>
                <a:ext cx="117" cy="133"/>
              </a:xfrm>
              <a:custGeom>
                <a:avLst/>
                <a:gdLst>
                  <a:gd name="T0" fmla="*/ 58 w 117"/>
                  <a:gd name="T1" fmla="*/ 0 h 133"/>
                  <a:gd name="T2" fmla="*/ 45 w 117"/>
                  <a:gd name="T3" fmla="*/ 1 h 133"/>
                  <a:gd name="T4" fmla="*/ 33 w 117"/>
                  <a:gd name="T5" fmla="*/ 5 h 133"/>
                  <a:gd name="T6" fmla="*/ 23 w 117"/>
                  <a:gd name="T7" fmla="*/ 11 h 133"/>
                  <a:gd name="T8" fmla="*/ 15 w 117"/>
                  <a:gd name="T9" fmla="*/ 19 h 133"/>
                  <a:gd name="T10" fmla="*/ 8 w 117"/>
                  <a:gd name="T11" fmla="*/ 29 h 133"/>
                  <a:gd name="T12" fmla="*/ 4 w 117"/>
                  <a:gd name="T13" fmla="*/ 41 h 133"/>
                  <a:gd name="T14" fmla="*/ 1 w 117"/>
                  <a:gd name="T15" fmla="*/ 53 h 133"/>
                  <a:gd name="T16" fmla="*/ 0 w 117"/>
                  <a:gd name="T17" fmla="*/ 66 h 133"/>
                  <a:gd name="T18" fmla="*/ 1 w 117"/>
                  <a:gd name="T19" fmla="*/ 79 h 133"/>
                  <a:gd name="T20" fmla="*/ 4 w 117"/>
                  <a:gd name="T21" fmla="*/ 91 h 133"/>
                  <a:gd name="T22" fmla="*/ 8 w 117"/>
                  <a:gd name="T23" fmla="*/ 103 h 133"/>
                  <a:gd name="T24" fmla="*/ 15 w 117"/>
                  <a:gd name="T25" fmla="*/ 113 h 133"/>
                  <a:gd name="T26" fmla="*/ 23 w 117"/>
                  <a:gd name="T27" fmla="*/ 121 h 133"/>
                  <a:gd name="T28" fmla="*/ 33 w 117"/>
                  <a:gd name="T29" fmla="*/ 127 h 133"/>
                  <a:gd name="T30" fmla="*/ 45 w 117"/>
                  <a:gd name="T31" fmla="*/ 131 h 133"/>
                  <a:gd name="T32" fmla="*/ 58 w 117"/>
                  <a:gd name="T33" fmla="*/ 132 h 133"/>
                  <a:gd name="T34" fmla="*/ 71 w 117"/>
                  <a:gd name="T35" fmla="*/ 131 h 133"/>
                  <a:gd name="T36" fmla="*/ 83 w 117"/>
                  <a:gd name="T37" fmla="*/ 127 h 133"/>
                  <a:gd name="T38" fmla="*/ 93 w 117"/>
                  <a:gd name="T39" fmla="*/ 121 h 133"/>
                  <a:gd name="T40" fmla="*/ 101 w 117"/>
                  <a:gd name="T41" fmla="*/ 113 h 133"/>
                  <a:gd name="T42" fmla="*/ 108 w 117"/>
                  <a:gd name="T43" fmla="*/ 103 h 133"/>
                  <a:gd name="T44" fmla="*/ 112 w 117"/>
                  <a:gd name="T45" fmla="*/ 91 h 133"/>
                  <a:gd name="T46" fmla="*/ 115 w 117"/>
                  <a:gd name="T47" fmla="*/ 79 h 133"/>
                  <a:gd name="T48" fmla="*/ 116 w 117"/>
                  <a:gd name="T49" fmla="*/ 66 h 133"/>
                  <a:gd name="T50" fmla="*/ 115 w 117"/>
                  <a:gd name="T51" fmla="*/ 53 h 133"/>
                  <a:gd name="T52" fmla="*/ 112 w 117"/>
                  <a:gd name="T53" fmla="*/ 41 h 133"/>
                  <a:gd name="T54" fmla="*/ 108 w 117"/>
                  <a:gd name="T55" fmla="*/ 29 h 133"/>
                  <a:gd name="T56" fmla="*/ 101 w 117"/>
                  <a:gd name="T57" fmla="*/ 19 h 133"/>
                  <a:gd name="T58" fmla="*/ 93 w 117"/>
                  <a:gd name="T59" fmla="*/ 11 h 133"/>
                  <a:gd name="T60" fmla="*/ 83 w 117"/>
                  <a:gd name="T61" fmla="*/ 5 h 133"/>
                  <a:gd name="T62" fmla="*/ 71 w 117"/>
                  <a:gd name="T63" fmla="*/ 1 h 133"/>
                  <a:gd name="T64" fmla="*/ 58 w 117"/>
                  <a:gd name="T65" fmla="*/ 0 h 133"/>
                  <a:gd name="T66" fmla="*/ 58 w 117"/>
                  <a:gd name="T67" fmla="*/ 23 h 133"/>
                  <a:gd name="T68" fmla="*/ 66 w 117"/>
                  <a:gd name="T69" fmla="*/ 24 h 133"/>
                  <a:gd name="T70" fmla="*/ 73 w 117"/>
                  <a:gd name="T71" fmla="*/ 27 h 133"/>
                  <a:gd name="T72" fmla="*/ 79 w 117"/>
                  <a:gd name="T73" fmla="*/ 31 h 133"/>
                  <a:gd name="T74" fmla="*/ 83 w 117"/>
                  <a:gd name="T75" fmla="*/ 37 h 133"/>
                  <a:gd name="T76" fmla="*/ 89 w 117"/>
                  <a:gd name="T77" fmla="*/ 51 h 133"/>
                  <a:gd name="T78" fmla="*/ 91 w 117"/>
                  <a:gd name="T79" fmla="*/ 66 h 133"/>
                  <a:gd name="T80" fmla="*/ 89 w 117"/>
                  <a:gd name="T81" fmla="*/ 81 h 133"/>
                  <a:gd name="T82" fmla="*/ 83 w 117"/>
                  <a:gd name="T83" fmla="*/ 95 h 133"/>
                  <a:gd name="T84" fmla="*/ 79 w 117"/>
                  <a:gd name="T85" fmla="*/ 101 h 133"/>
                  <a:gd name="T86" fmla="*/ 73 w 117"/>
                  <a:gd name="T87" fmla="*/ 105 h 133"/>
                  <a:gd name="T88" fmla="*/ 66 w 117"/>
                  <a:gd name="T89" fmla="*/ 108 h 133"/>
                  <a:gd name="T90" fmla="*/ 58 w 117"/>
                  <a:gd name="T91" fmla="*/ 109 h 133"/>
                  <a:gd name="T92" fmla="*/ 50 w 117"/>
                  <a:gd name="T93" fmla="*/ 108 h 133"/>
                  <a:gd name="T94" fmla="*/ 43 w 117"/>
                  <a:gd name="T95" fmla="*/ 105 h 133"/>
                  <a:gd name="T96" fmla="*/ 37 w 117"/>
                  <a:gd name="T97" fmla="*/ 101 h 133"/>
                  <a:gd name="T98" fmla="*/ 33 w 117"/>
                  <a:gd name="T99" fmla="*/ 95 h 133"/>
                  <a:gd name="T100" fmla="*/ 27 w 117"/>
                  <a:gd name="T101" fmla="*/ 81 h 133"/>
                  <a:gd name="T102" fmla="*/ 25 w 117"/>
                  <a:gd name="T103" fmla="*/ 66 h 133"/>
                  <a:gd name="T104" fmla="*/ 27 w 117"/>
                  <a:gd name="T105" fmla="*/ 51 h 133"/>
                  <a:gd name="T106" fmla="*/ 33 w 117"/>
                  <a:gd name="T107" fmla="*/ 37 h 133"/>
                  <a:gd name="T108" fmla="*/ 37 w 117"/>
                  <a:gd name="T109" fmla="*/ 31 h 133"/>
                  <a:gd name="T110" fmla="*/ 43 w 117"/>
                  <a:gd name="T111" fmla="*/ 27 h 133"/>
                  <a:gd name="T112" fmla="*/ 50 w 117"/>
                  <a:gd name="T113" fmla="*/ 24 h 133"/>
                  <a:gd name="T114" fmla="*/ 58 w 117"/>
                  <a:gd name="T115" fmla="*/ 23 h 133"/>
                  <a:gd name="T116" fmla="*/ 58 w 117"/>
                  <a:gd name="T117" fmla="*/ 0 h 1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7" h="133">
                    <a:moveTo>
                      <a:pt x="58" y="0"/>
                    </a:moveTo>
                    <a:lnTo>
                      <a:pt x="45" y="1"/>
                    </a:lnTo>
                    <a:lnTo>
                      <a:pt x="33" y="5"/>
                    </a:lnTo>
                    <a:lnTo>
                      <a:pt x="23" y="11"/>
                    </a:lnTo>
                    <a:lnTo>
                      <a:pt x="15" y="19"/>
                    </a:lnTo>
                    <a:lnTo>
                      <a:pt x="8" y="29"/>
                    </a:lnTo>
                    <a:lnTo>
                      <a:pt x="4" y="41"/>
                    </a:lnTo>
                    <a:lnTo>
                      <a:pt x="1" y="53"/>
                    </a:lnTo>
                    <a:lnTo>
                      <a:pt x="0" y="66"/>
                    </a:lnTo>
                    <a:lnTo>
                      <a:pt x="1" y="79"/>
                    </a:lnTo>
                    <a:lnTo>
                      <a:pt x="4" y="91"/>
                    </a:lnTo>
                    <a:lnTo>
                      <a:pt x="8" y="103"/>
                    </a:lnTo>
                    <a:lnTo>
                      <a:pt x="15" y="113"/>
                    </a:lnTo>
                    <a:lnTo>
                      <a:pt x="23" y="121"/>
                    </a:lnTo>
                    <a:lnTo>
                      <a:pt x="33" y="127"/>
                    </a:lnTo>
                    <a:lnTo>
                      <a:pt x="45" y="131"/>
                    </a:lnTo>
                    <a:lnTo>
                      <a:pt x="58" y="132"/>
                    </a:lnTo>
                    <a:lnTo>
                      <a:pt x="71" y="131"/>
                    </a:lnTo>
                    <a:lnTo>
                      <a:pt x="83" y="127"/>
                    </a:lnTo>
                    <a:lnTo>
                      <a:pt x="93" y="121"/>
                    </a:lnTo>
                    <a:lnTo>
                      <a:pt x="101" y="113"/>
                    </a:lnTo>
                    <a:lnTo>
                      <a:pt x="108" y="103"/>
                    </a:lnTo>
                    <a:lnTo>
                      <a:pt x="112" y="91"/>
                    </a:lnTo>
                    <a:lnTo>
                      <a:pt x="115" y="79"/>
                    </a:lnTo>
                    <a:lnTo>
                      <a:pt x="116" y="66"/>
                    </a:lnTo>
                    <a:lnTo>
                      <a:pt x="115" y="53"/>
                    </a:lnTo>
                    <a:lnTo>
                      <a:pt x="112" y="41"/>
                    </a:lnTo>
                    <a:lnTo>
                      <a:pt x="108" y="29"/>
                    </a:lnTo>
                    <a:lnTo>
                      <a:pt x="101" y="19"/>
                    </a:lnTo>
                    <a:lnTo>
                      <a:pt x="93" y="11"/>
                    </a:lnTo>
                    <a:lnTo>
                      <a:pt x="83" y="5"/>
                    </a:lnTo>
                    <a:lnTo>
                      <a:pt x="71" y="1"/>
                    </a:lnTo>
                    <a:lnTo>
                      <a:pt x="58" y="0"/>
                    </a:lnTo>
                    <a:lnTo>
                      <a:pt x="58" y="23"/>
                    </a:lnTo>
                    <a:lnTo>
                      <a:pt x="66" y="24"/>
                    </a:lnTo>
                    <a:lnTo>
                      <a:pt x="73" y="27"/>
                    </a:lnTo>
                    <a:lnTo>
                      <a:pt x="79" y="31"/>
                    </a:lnTo>
                    <a:lnTo>
                      <a:pt x="83" y="37"/>
                    </a:lnTo>
                    <a:lnTo>
                      <a:pt x="89" y="51"/>
                    </a:lnTo>
                    <a:lnTo>
                      <a:pt x="91" y="66"/>
                    </a:lnTo>
                    <a:lnTo>
                      <a:pt x="89" y="81"/>
                    </a:lnTo>
                    <a:lnTo>
                      <a:pt x="83" y="95"/>
                    </a:lnTo>
                    <a:lnTo>
                      <a:pt x="79" y="101"/>
                    </a:lnTo>
                    <a:lnTo>
                      <a:pt x="73" y="105"/>
                    </a:lnTo>
                    <a:lnTo>
                      <a:pt x="66" y="108"/>
                    </a:lnTo>
                    <a:lnTo>
                      <a:pt x="58" y="109"/>
                    </a:lnTo>
                    <a:lnTo>
                      <a:pt x="50" y="108"/>
                    </a:lnTo>
                    <a:lnTo>
                      <a:pt x="43" y="105"/>
                    </a:lnTo>
                    <a:lnTo>
                      <a:pt x="37" y="101"/>
                    </a:lnTo>
                    <a:lnTo>
                      <a:pt x="33" y="95"/>
                    </a:lnTo>
                    <a:lnTo>
                      <a:pt x="27" y="81"/>
                    </a:lnTo>
                    <a:lnTo>
                      <a:pt x="25" y="66"/>
                    </a:lnTo>
                    <a:lnTo>
                      <a:pt x="27" y="51"/>
                    </a:lnTo>
                    <a:lnTo>
                      <a:pt x="33" y="37"/>
                    </a:lnTo>
                    <a:lnTo>
                      <a:pt x="37" y="31"/>
                    </a:lnTo>
                    <a:lnTo>
                      <a:pt x="43" y="27"/>
                    </a:lnTo>
                    <a:lnTo>
                      <a:pt x="50" y="24"/>
                    </a:lnTo>
                    <a:lnTo>
                      <a:pt x="58" y="23"/>
                    </a:lnTo>
                    <a:lnTo>
                      <a:pt x="5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8" name="Freeform 35"/>
              <p:cNvSpPr>
                <a:spLocks/>
              </p:cNvSpPr>
              <p:nvPr/>
            </p:nvSpPr>
            <p:spPr bwMode="auto">
              <a:xfrm>
                <a:off x="2071" y="2279"/>
                <a:ext cx="99" cy="127"/>
              </a:xfrm>
              <a:custGeom>
                <a:avLst/>
                <a:gdLst>
                  <a:gd name="T0" fmla="*/ 0 w 99"/>
                  <a:gd name="T1" fmla="*/ 0 h 127"/>
                  <a:gd name="T2" fmla="*/ 0 w 99"/>
                  <a:gd name="T3" fmla="*/ 126 h 127"/>
                  <a:gd name="T4" fmla="*/ 25 w 99"/>
                  <a:gd name="T5" fmla="*/ 126 h 127"/>
                  <a:gd name="T6" fmla="*/ 25 w 99"/>
                  <a:gd name="T7" fmla="*/ 70 h 127"/>
                  <a:gd name="T8" fmla="*/ 72 w 99"/>
                  <a:gd name="T9" fmla="*/ 70 h 127"/>
                  <a:gd name="T10" fmla="*/ 72 w 99"/>
                  <a:gd name="T11" fmla="*/ 126 h 127"/>
                  <a:gd name="T12" fmla="*/ 98 w 99"/>
                  <a:gd name="T13" fmla="*/ 126 h 127"/>
                  <a:gd name="T14" fmla="*/ 98 w 99"/>
                  <a:gd name="T15" fmla="*/ 0 h 127"/>
                  <a:gd name="T16" fmla="*/ 72 w 99"/>
                  <a:gd name="T17" fmla="*/ 0 h 127"/>
                  <a:gd name="T18" fmla="*/ 72 w 99"/>
                  <a:gd name="T19" fmla="*/ 47 h 127"/>
                  <a:gd name="T20" fmla="*/ 25 w 99"/>
                  <a:gd name="T21" fmla="*/ 47 h 127"/>
                  <a:gd name="T22" fmla="*/ 25 w 99"/>
                  <a:gd name="T23" fmla="*/ 0 h 127"/>
                  <a:gd name="T24" fmla="*/ 0 w 99"/>
                  <a:gd name="T25" fmla="*/ 0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 h="127">
                    <a:moveTo>
                      <a:pt x="0" y="0"/>
                    </a:moveTo>
                    <a:lnTo>
                      <a:pt x="0" y="126"/>
                    </a:lnTo>
                    <a:lnTo>
                      <a:pt x="25" y="126"/>
                    </a:lnTo>
                    <a:lnTo>
                      <a:pt x="25" y="70"/>
                    </a:lnTo>
                    <a:lnTo>
                      <a:pt x="72" y="70"/>
                    </a:lnTo>
                    <a:lnTo>
                      <a:pt x="72" y="126"/>
                    </a:lnTo>
                    <a:lnTo>
                      <a:pt x="98" y="126"/>
                    </a:lnTo>
                    <a:lnTo>
                      <a:pt x="98" y="0"/>
                    </a:lnTo>
                    <a:lnTo>
                      <a:pt x="72" y="0"/>
                    </a:lnTo>
                    <a:lnTo>
                      <a:pt x="72" y="47"/>
                    </a:lnTo>
                    <a:lnTo>
                      <a:pt x="25" y="47"/>
                    </a:lnTo>
                    <a:lnTo>
                      <a:pt x="25"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9" name="Freeform 36"/>
              <p:cNvSpPr>
                <a:spLocks/>
              </p:cNvSpPr>
              <p:nvPr/>
            </p:nvSpPr>
            <p:spPr bwMode="auto">
              <a:xfrm>
                <a:off x="2177" y="2275"/>
                <a:ext cx="117" cy="134"/>
              </a:xfrm>
              <a:custGeom>
                <a:avLst/>
                <a:gdLst>
                  <a:gd name="T0" fmla="*/ 58 w 117"/>
                  <a:gd name="T1" fmla="*/ 0 h 134"/>
                  <a:gd name="T2" fmla="*/ 45 w 117"/>
                  <a:gd name="T3" fmla="*/ 1 h 134"/>
                  <a:gd name="T4" fmla="*/ 33 w 117"/>
                  <a:gd name="T5" fmla="*/ 5 h 134"/>
                  <a:gd name="T6" fmla="*/ 23 w 117"/>
                  <a:gd name="T7" fmla="*/ 11 h 134"/>
                  <a:gd name="T8" fmla="*/ 15 w 117"/>
                  <a:gd name="T9" fmla="*/ 20 h 134"/>
                  <a:gd name="T10" fmla="*/ 8 w 117"/>
                  <a:gd name="T11" fmla="*/ 29 h 134"/>
                  <a:gd name="T12" fmla="*/ 4 w 117"/>
                  <a:gd name="T13" fmla="*/ 41 h 134"/>
                  <a:gd name="T14" fmla="*/ 1 w 117"/>
                  <a:gd name="T15" fmla="*/ 53 h 134"/>
                  <a:gd name="T16" fmla="*/ 0 w 117"/>
                  <a:gd name="T17" fmla="*/ 66 h 134"/>
                  <a:gd name="T18" fmla="*/ 1 w 117"/>
                  <a:gd name="T19" fmla="*/ 80 h 134"/>
                  <a:gd name="T20" fmla="*/ 4 w 117"/>
                  <a:gd name="T21" fmla="*/ 92 h 134"/>
                  <a:gd name="T22" fmla="*/ 8 w 117"/>
                  <a:gd name="T23" fmla="*/ 104 h 134"/>
                  <a:gd name="T24" fmla="*/ 15 w 117"/>
                  <a:gd name="T25" fmla="*/ 113 h 134"/>
                  <a:gd name="T26" fmla="*/ 23 w 117"/>
                  <a:gd name="T27" fmla="*/ 121 h 134"/>
                  <a:gd name="T28" fmla="*/ 33 w 117"/>
                  <a:gd name="T29" fmla="*/ 128 h 134"/>
                  <a:gd name="T30" fmla="*/ 45 w 117"/>
                  <a:gd name="T31" fmla="*/ 132 h 134"/>
                  <a:gd name="T32" fmla="*/ 58 w 117"/>
                  <a:gd name="T33" fmla="*/ 133 h 134"/>
                  <a:gd name="T34" fmla="*/ 71 w 117"/>
                  <a:gd name="T35" fmla="*/ 132 h 134"/>
                  <a:gd name="T36" fmla="*/ 83 w 117"/>
                  <a:gd name="T37" fmla="*/ 128 h 134"/>
                  <a:gd name="T38" fmla="*/ 93 w 117"/>
                  <a:gd name="T39" fmla="*/ 121 h 134"/>
                  <a:gd name="T40" fmla="*/ 101 w 117"/>
                  <a:gd name="T41" fmla="*/ 113 h 134"/>
                  <a:gd name="T42" fmla="*/ 108 w 117"/>
                  <a:gd name="T43" fmla="*/ 104 h 134"/>
                  <a:gd name="T44" fmla="*/ 112 w 117"/>
                  <a:gd name="T45" fmla="*/ 92 h 134"/>
                  <a:gd name="T46" fmla="*/ 115 w 117"/>
                  <a:gd name="T47" fmla="*/ 80 h 134"/>
                  <a:gd name="T48" fmla="*/ 116 w 117"/>
                  <a:gd name="T49" fmla="*/ 66 h 134"/>
                  <a:gd name="T50" fmla="*/ 115 w 117"/>
                  <a:gd name="T51" fmla="*/ 53 h 134"/>
                  <a:gd name="T52" fmla="*/ 112 w 117"/>
                  <a:gd name="T53" fmla="*/ 41 h 134"/>
                  <a:gd name="T54" fmla="*/ 108 w 117"/>
                  <a:gd name="T55" fmla="*/ 29 h 134"/>
                  <a:gd name="T56" fmla="*/ 101 w 117"/>
                  <a:gd name="T57" fmla="*/ 20 h 134"/>
                  <a:gd name="T58" fmla="*/ 93 w 117"/>
                  <a:gd name="T59" fmla="*/ 11 h 134"/>
                  <a:gd name="T60" fmla="*/ 83 w 117"/>
                  <a:gd name="T61" fmla="*/ 5 h 134"/>
                  <a:gd name="T62" fmla="*/ 71 w 117"/>
                  <a:gd name="T63" fmla="*/ 1 h 134"/>
                  <a:gd name="T64" fmla="*/ 58 w 117"/>
                  <a:gd name="T65" fmla="*/ 0 h 134"/>
                  <a:gd name="T66" fmla="*/ 58 w 117"/>
                  <a:gd name="T67" fmla="*/ 23 h 134"/>
                  <a:gd name="T68" fmla="*/ 66 w 117"/>
                  <a:gd name="T69" fmla="*/ 24 h 134"/>
                  <a:gd name="T70" fmla="*/ 73 w 117"/>
                  <a:gd name="T71" fmla="*/ 27 h 134"/>
                  <a:gd name="T72" fmla="*/ 79 w 117"/>
                  <a:gd name="T73" fmla="*/ 31 h 134"/>
                  <a:gd name="T74" fmla="*/ 83 w 117"/>
                  <a:gd name="T75" fmla="*/ 37 h 134"/>
                  <a:gd name="T76" fmla="*/ 89 w 117"/>
                  <a:gd name="T77" fmla="*/ 51 h 134"/>
                  <a:gd name="T78" fmla="*/ 91 w 117"/>
                  <a:gd name="T79" fmla="*/ 66 h 134"/>
                  <a:gd name="T80" fmla="*/ 89 w 117"/>
                  <a:gd name="T81" fmla="*/ 82 h 134"/>
                  <a:gd name="T82" fmla="*/ 83 w 117"/>
                  <a:gd name="T83" fmla="*/ 96 h 134"/>
                  <a:gd name="T84" fmla="*/ 79 w 117"/>
                  <a:gd name="T85" fmla="*/ 102 h 134"/>
                  <a:gd name="T86" fmla="*/ 73 w 117"/>
                  <a:gd name="T87" fmla="*/ 106 h 134"/>
                  <a:gd name="T88" fmla="*/ 66 w 117"/>
                  <a:gd name="T89" fmla="*/ 109 h 134"/>
                  <a:gd name="T90" fmla="*/ 58 w 117"/>
                  <a:gd name="T91" fmla="*/ 110 h 134"/>
                  <a:gd name="T92" fmla="*/ 49 w 117"/>
                  <a:gd name="T93" fmla="*/ 109 h 134"/>
                  <a:gd name="T94" fmla="*/ 43 w 117"/>
                  <a:gd name="T95" fmla="*/ 106 h 134"/>
                  <a:gd name="T96" fmla="*/ 37 w 117"/>
                  <a:gd name="T97" fmla="*/ 102 h 134"/>
                  <a:gd name="T98" fmla="*/ 33 w 117"/>
                  <a:gd name="T99" fmla="*/ 96 h 134"/>
                  <a:gd name="T100" fmla="*/ 29 w 117"/>
                  <a:gd name="T101" fmla="*/ 89 h 134"/>
                  <a:gd name="T102" fmla="*/ 27 w 117"/>
                  <a:gd name="T103" fmla="*/ 82 h 134"/>
                  <a:gd name="T104" fmla="*/ 25 w 117"/>
                  <a:gd name="T105" fmla="*/ 66 h 134"/>
                  <a:gd name="T106" fmla="*/ 27 w 117"/>
                  <a:gd name="T107" fmla="*/ 51 h 134"/>
                  <a:gd name="T108" fmla="*/ 29 w 117"/>
                  <a:gd name="T109" fmla="*/ 44 h 134"/>
                  <a:gd name="T110" fmla="*/ 33 w 117"/>
                  <a:gd name="T111" fmla="*/ 37 h 134"/>
                  <a:gd name="T112" fmla="*/ 37 w 117"/>
                  <a:gd name="T113" fmla="*/ 31 h 134"/>
                  <a:gd name="T114" fmla="*/ 43 w 117"/>
                  <a:gd name="T115" fmla="*/ 27 h 134"/>
                  <a:gd name="T116" fmla="*/ 49 w 117"/>
                  <a:gd name="T117" fmla="*/ 24 h 134"/>
                  <a:gd name="T118" fmla="*/ 58 w 117"/>
                  <a:gd name="T119" fmla="*/ 23 h 134"/>
                  <a:gd name="T120" fmla="*/ 58 w 117"/>
                  <a:gd name="T121" fmla="*/ 0 h 1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7" h="134">
                    <a:moveTo>
                      <a:pt x="58" y="0"/>
                    </a:moveTo>
                    <a:lnTo>
                      <a:pt x="45" y="1"/>
                    </a:lnTo>
                    <a:lnTo>
                      <a:pt x="33" y="5"/>
                    </a:lnTo>
                    <a:lnTo>
                      <a:pt x="23" y="11"/>
                    </a:lnTo>
                    <a:lnTo>
                      <a:pt x="15" y="20"/>
                    </a:lnTo>
                    <a:lnTo>
                      <a:pt x="8" y="29"/>
                    </a:lnTo>
                    <a:lnTo>
                      <a:pt x="4" y="41"/>
                    </a:lnTo>
                    <a:lnTo>
                      <a:pt x="1" y="53"/>
                    </a:lnTo>
                    <a:lnTo>
                      <a:pt x="0" y="66"/>
                    </a:lnTo>
                    <a:lnTo>
                      <a:pt x="1" y="80"/>
                    </a:lnTo>
                    <a:lnTo>
                      <a:pt x="4" y="92"/>
                    </a:lnTo>
                    <a:lnTo>
                      <a:pt x="8" y="104"/>
                    </a:lnTo>
                    <a:lnTo>
                      <a:pt x="15" y="113"/>
                    </a:lnTo>
                    <a:lnTo>
                      <a:pt x="23" y="121"/>
                    </a:lnTo>
                    <a:lnTo>
                      <a:pt x="33" y="128"/>
                    </a:lnTo>
                    <a:lnTo>
                      <a:pt x="45" y="132"/>
                    </a:lnTo>
                    <a:lnTo>
                      <a:pt x="58" y="133"/>
                    </a:lnTo>
                    <a:lnTo>
                      <a:pt x="71" y="132"/>
                    </a:lnTo>
                    <a:lnTo>
                      <a:pt x="83" y="128"/>
                    </a:lnTo>
                    <a:lnTo>
                      <a:pt x="93" y="121"/>
                    </a:lnTo>
                    <a:lnTo>
                      <a:pt x="101" y="113"/>
                    </a:lnTo>
                    <a:lnTo>
                      <a:pt x="108" y="104"/>
                    </a:lnTo>
                    <a:lnTo>
                      <a:pt x="112" y="92"/>
                    </a:lnTo>
                    <a:lnTo>
                      <a:pt x="115" y="80"/>
                    </a:lnTo>
                    <a:lnTo>
                      <a:pt x="116" y="66"/>
                    </a:lnTo>
                    <a:lnTo>
                      <a:pt x="115" y="53"/>
                    </a:lnTo>
                    <a:lnTo>
                      <a:pt x="112" y="41"/>
                    </a:lnTo>
                    <a:lnTo>
                      <a:pt x="108" y="29"/>
                    </a:lnTo>
                    <a:lnTo>
                      <a:pt x="101" y="20"/>
                    </a:lnTo>
                    <a:lnTo>
                      <a:pt x="93" y="11"/>
                    </a:lnTo>
                    <a:lnTo>
                      <a:pt x="83" y="5"/>
                    </a:lnTo>
                    <a:lnTo>
                      <a:pt x="71" y="1"/>
                    </a:lnTo>
                    <a:lnTo>
                      <a:pt x="58" y="0"/>
                    </a:lnTo>
                    <a:lnTo>
                      <a:pt x="58" y="23"/>
                    </a:lnTo>
                    <a:lnTo>
                      <a:pt x="66" y="24"/>
                    </a:lnTo>
                    <a:lnTo>
                      <a:pt x="73" y="27"/>
                    </a:lnTo>
                    <a:lnTo>
                      <a:pt x="79" y="31"/>
                    </a:lnTo>
                    <a:lnTo>
                      <a:pt x="83" y="37"/>
                    </a:lnTo>
                    <a:lnTo>
                      <a:pt x="89" y="51"/>
                    </a:lnTo>
                    <a:lnTo>
                      <a:pt x="91" y="66"/>
                    </a:lnTo>
                    <a:lnTo>
                      <a:pt x="89" y="82"/>
                    </a:lnTo>
                    <a:lnTo>
                      <a:pt x="83" y="96"/>
                    </a:lnTo>
                    <a:lnTo>
                      <a:pt x="79" y="102"/>
                    </a:lnTo>
                    <a:lnTo>
                      <a:pt x="73" y="106"/>
                    </a:lnTo>
                    <a:lnTo>
                      <a:pt x="66" y="109"/>
                    </a:lnTo>
                    <a:lnTo>
                      <a:pt x="58" y="110"/>
                    </a:lnTo>
                    <a:lnTo>
                      <a:pt x="49" y="109"/>
                    </a:lnTo>
                    <a:lnTo>
                      <a:pt x="43" y="106"/>
                    </a:lnTo>
                    <a:lnTo>
                      <a:pt x="37" y="102"/>
                    </a:lnTo>
                    <a:lnTo>
                      <a:pt x="33" y="96"/>
                    </a:lnTo>
                    <a:lnTo>
                      <a:pt x="29" y="89"/>
                    </a:lnTo>
                    <a:lnTo>
                      <a:pt x="27" y="82"/>
                    </a:lnTo>
                    <a:lnTo>
                      <a:pt x="25" y="66"/>
                    </a:lnTo>
                    <a:lnTo>
                      <a:pt x="27" y="51"/>
                    </a:lnTo>
                    <a:lnTo>
                      <a:pt x="29" y="44"/>
                    </a:lnTo>
                    <a:lnTo>
                      <a:pt x="33" y="37"/>
                    </a:lnTo>
                    <a:lnTo>
                      <a:pt x="37" y="31"/>
                    </a:lnTo>
                    <a:lnTo>
                      <a:pt x="43" y="27"/>
                    </a:lnTo>
                    <a:lnTo>
                      <a:pt x="49" y="24"/>
                    </a:lnTo>
                    <a:lnTo>
                      <a:pt x="58" y="23"/>
                    </a:lnTo>
                    <a:lnTo>
                      <a:pt x="5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60" name="Freeform 37"/>
              <p:cNvSpPr>
                <a:spLocks/>
              </p:cNvSpPr>
              <p:nvPr/>
            </p:nvSpPr>
            <p:spPr bwMode="auto">
              <a:xfrm>
                <a:off x="3373" y="2142"/>
                <a:ext cx="117" cy="133"/>
              </a:xfrm>
              <a:custGeom>
                <a:avLst/>
                <a:gdLst>
                  <a:gd name="T0" fmla="*/ 58 w 117"/>
                  <a:gd name="T1" fmla="*/ 0 h 133"/>
                  <a:gd name="T2" fmla="*/ 45 w 117"/>
                  <a:gd name="T3" fmla="*/ 1 h 133"/>
                  <a:gd name="T4" fmla="*/ 33 w 117"/>
                  <a:gd name="T5" fmla="*/ 5 h 133"/>
                  <a:gd name="T6" fmla="*/ 23 w 117"/>
                  <a:gd name="T7" fmla="*/ 11 h 133"/>
                  <a:gd name="T8" fmla="*/ 15 w 117"/>
                  <a:gd name="T9" fmla="*/ 20 h 133"/>
                  <a:gd name="T10" fmla="*/ 8 w 117"/>
                  <a:gd name="T11" fmla="*/ 29 h 133"/>
                  <a:gd name="T12" fmla="*/ 4 w 117"/>
                  <a:gd name="T13" fmla="*/ 41 h 133"/>
                  <a:gd name="T14" fmla="*/ 1 w 117"/>
                  <a:gd name="T15" fmla="*/ 53 h 133"/>
                  <a:gd name="T16" fmla="*/ 0 w 117"/>
                  <a:gd name="T17" fmla="*/ 66 h 133"/>
                  <a:gd name="T18" fmla="*/ 1 w 117"/>
                  <a:gd name="T19" fmla="*/ 79 h 133"/>
                  <a:gd name="T20" fmla="*/ 4 w 117"/>
                  <a:gd name="T21" fmla="*/ 91 h 133"/>
                  <a:gd name="T22" fmla="*/ 8 w 117"/>
                  <a:gd name="T23" fmla="*/ 103 h 133"/>
                  <a:gd name="T24" fmla="*/ 15 w 117"/>
                  <a:gd name="T25" fmla="*/ 113 h 133"/>
                  <a:gd name="T26" fmla="*/ 23 w 117"/>
                  <a:gd name="T27" fmla="*/ 121 h 133"/>
                  <a:gd name="T28" fmla="*/ 33 w 117"/>
                  <a:gd name="T29" fmla="*/ 127 h 133"/>
                  <a:gd name="T30" fmla="*/ 45 w 117"/>
                  <a:gd name="T31" fmla="*/ 131 h 133"/>
                  <a:gd name="T32" fmla="*/ 58 w 117"/>
                  <a:gd name="T33" fmla="*/ 132 h 133"/>
                  <a:gd name="T34" fmla="*/ 71 w 117"/>
                  <a:gd name="T35" fmla="*/ 131 h 133"/>
                  <a:gd name="T36" fmla="*/ 83 w 117"/>
                  <a:gd name="T37" fmla="*/ 127 h 133"/>
                  <a:gd name="T38" fmla="*/ 93 w 117"/>
                  <a:gd name="T39" fmla="*/ 121 h 133"/>
                  <a:gd name="T40" fmla="*/ 101 w 117"/>
                  <a:gd name="T41" fmla="*/ 113 h 133"/>
                  <a:gd name="T42" fmla="*/ 108 w 117"/>
                  <a:gd name="T43" fmla="*/ 103 h 133"/>
                  <a:gd name="T44" fmla="*/ 112 w 117"/>
                  <a:gd name="T45" fmla="*/ 91 h 133"/>
                  <a:gd name="T46" fmla="*/ 115 w 117"/>
                  <a:gd name="T47" fmla="*/ 79 h 133"/>
                  <a:gd name="T48" fmla="*/ 116 w 117"/>
                  <a:gd name="T49" fmla="*/ 66 h 133"/>
                  <a:gd name="T50" fmla="*/ 115 w 117"/>
                  <a:gd name="T51" fmla="*/ 53 h 133"/>
                  <a:gd name="T52" fmla="*/ 112 w 117"/>
                  <a:gd name="T53" fmla="*/ 41 h 133"/>
                  <a:gd name="T54" fmla="*/ 108 w 117"/>
                  <a:gd name="T55" fmla="*/ 29 h 133"/>
                  <a:gd name="T56" fmla="*/ 101 w 117"/>
                  <a:gd name="T57" fmla="*/ 20 h 133"/>
                  <a:gd name="T58" fmla="*/ 93 w 117"/>
                  <a:gd name="T59" fmla="*/ 11 h 133"/>
                  <a:gd name="T60" fmla="*/ 83 w 117"/>
                  <a:gd name="T61" fmla="*/ 5 h 133"/>
                  <a:gd name="T62" fmla="*/ 71 w 117"/>
                  <a:gd name="T63" fmla="*/ 1 h 133"/>
                  <a:gd name="T64" fmla="*/ 58 w 117"/>
                  <a:gd name="T65" fmla="*/ 0 h 133"/>
                  <a:gd name="T66" fmla="*/ 58 w 117"/>
                  <a:gd name="T67" fmla="*/ 23 h 133"/>
                  <a:gd name="T68" fmla="*/ 66 w 117"/>
                  <a:gd name="T69" fmla="*/ 24 h 133"/>
                  <a:gd name="T70" fmla="*/ 73 w 117"/>
                  <a:gd name="T71" fmla="*/ 27 h 133"/>
                  <a:gd name="T72" fmla="*/ 79 w 117"/>
                  <a:gd name="T73" fmla="*/ 31 h 133"/>
                  <a:gd name="T74" fmla="*/ 83 w 117"/>
                  <a:gd name="T75" fmla="*/ 37 h 133"/>
                  <a:gd name="T76" fmla="*/ 89 w 117"/>
                  <a:gd name="T77" fmla="*/ 51 h 133"/>
                  <a:gd name="T78" fmla="*/ 91 w 117"/>
                  <a:gd name="T79" fmla="*/ 66 h 133"/>
                  <a:gd name="T80" fmla="*/ 89 w 117"/>
                  <a:gd name="T81" fmla="*/ 81 h 133"/>
                  <a:gd name="T82" fmla="*/ 83 w 117"/>
                  <a:gd name="T83" fmla="*/ 95 h 133"/>
                  <a:gd name="T84" fmla="*/ 79 w 117"/>
                  <a:gd name="T85" fmla="*/ 101 h 133"/>
                  <a:gd name="T86" fmla="*/ 73 w 117"/>
                  <a:gd name="T87" fmla="*/ 105 h 133"/>
                  <a:gd name="T88" fmla="*/ 66 w 117"/>
                  <a:gd name="T89" fmla="*/ 108 h 133"/>
                  <a:gd name="T90" fmla="*/ 58 w 117"/>
                  <a:gd name="T91" fmla="*/ 109 h 133"/>
                  <a:gd name="T92" fmla="*/ 50 w 117"/>
                  <a:gd name="T93" fmla="*/ 108 h 133"/>
                  <a:gd name="T94" fmla="*/ 43 w 117"/>
                  <a:gd name="T95" fmla="*/ 105 h 133"/>
                  <a:gd name="T96" fmla="*/ 37 w 117"/>
                  <a:gd name="T97" fmla="*/ 101 h 133"/>
                  <a:gd name="T98" fmla="*/ 33 w 117"/>
                  <a:gd name="T99" fmla="*/ 95 h 133"/>
                  <a:gd name="T100" fmla="*/ 29 w 117"/>
                  <a:gd name="T101" fmla="*/ 88 h 133"/>
                  <a:gd name="T102" fmla="*/ 27 w 117"/>
                  <a:gd name="T103" fmla="*/ 81 h 133"/>
                  <a:gd name="T104" fmla="*/ 25 w 117"/>
                  <a:gd name="T105" fmla="*/ 66 h 133"/>
                  <a:gd name="T106" fmla="*/ 27 w 117"/>
                  <a:gd name="T107" fmla="*/ 51 h 133"/>
                  <a:gd name="T108" fmla="*/ 29 w 117"/>
                  <a:gd name="T109" fmla="*/ 44 h 133"/>
                  <a:gd name="T110" fmla="*/ 33 w 117"/>
                  <a:gd name="T111" fmla="*/ 37 h 133"/>
                  <a:gd name="T112" fmla="*/ 37 w 117"/>
                  <a:gd name="T113" fmla="*/ 31 h 133"/>
                  <a:gd name="T114" fmla="*/ 43 w 117"/>
                  <a:gd name="T115" fmla="*/ 27 h 133"/>
                  <a:gd name="T116" fmla="*/ 50 w 117"/>
                  <a:gd name="T117" fmla="*/ 24 h 133"/>
                  <a:gd name="T118" fmla="*/ 58 w 117"/>
                  <a:gd name="T119" fmla="*/ 23 h 133"/>
                  <a:gd name="T120" fmla="*/ 58 w 117"/>
                  <a:gd name="T121" fmla="*/ 0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7" h="133">
                    <a:moveTo>
                      <a:pt x="58" y="0"/>
                    </a:moveTo>
                    <a:lnTo>
                      <a:pt x="45" y="1"/>
                    </a:lnTo>
                    <a:lnTo>
                      <a:pt x="33" y="5"/>
                    </a:lnTo>
                    <a:lnTo>
                      <a:pt x="23" y="11"/>
                    </a:lnTo>
                    <a:lnTo>
                      <a:pt x="15" y="20"/>
                    </a:lnTo>
                    <a:lnTo>
                      <a:pt x="8" y="29"/>
                    </a:lnTo>
                    <a:lnTo>
                      <a:pt x="4" y="41"/>
                    </a:lnTo>
                    <a:lnTo>
                      <a:pt x="1" y="53"/>
                    </a:lnTo>
                    <a:lnTo>
                      <a:pt x="0" y="66"/>
                    </a:lnTo>
                    <a:lnTo>
                      <a:pt x="1" y="79"/>
                    </a:lnTo>
                    <a:lnTo>
                      <a:pt x="4" y="91"/>
                    </a:lnTo>
                    <a:lnTo>
                      <a:pt x="8" y="103"/>
                    </a:lnTo>
                    <a:lnTo>
                      <a:pt x="15" y="113"/>
                    </a:lnTo>
                    <a:lnTo>
                      <a:pt x="23" y="121"/>
                    </a:lnTo>
                    <a:lnTo>
                      <a:pt x="33" y="127"/>
                    </a:lnTo>
                    <a:lnTo>
                      <a:pt x="45" y="131"/>
                    </a:lnTo>
                    <a:lnTo>
                      <a:pt x="58" y="132"/>
                    </a:lnTo>
                    <a:lnTo>
                      <a:pt x="71" y="131"/>
                    </a:lnTo>
                    <a:lnTo>
                      <a:pt x="83" y="127"/>
                    </a:lnTo>
                    <a:lnTo>
                      <a:pt x="93" y="121"/>
                    </a:lnTo>
                    <a:lnTo>
                      <a:pt x="101" y="113"/>
                    </a:lnTo>
                    <a:lnTo>
                      <a:pt x="108" y="103"/>
                    </a:lnTo>
                    <a:lnTo>
                      <a:pt x="112" y="91"/>
                    </a:lnTo>
                    <a:lnTo>
                      <a:pt x="115" y="79"/>
                    </a:lnTo>
                    <a:lnTo>
                      <a:pt x="116" y="66"/>
                    </a:lnTo>
                    <a:lnTo>
                      <a:pt x="115" y="53"/>
                    </a:lnTo>
                    <a:lnTo>
                      <a:pt x="112" y="41"/>
                    </a:lnTo>
                    <a:lnTo>
                      <a:pt x="108" y="29"/>
                    </a:lnTo>
                    <a:lnTo>
                      <a:pt x="101" y="20"/>
                    </a:lnTo>
                    <a:lnTo>
                      <a:pt x="93" y="11"/>
                    </a:lnTo>
                    <a:lnTo>
                      <a:pt x="83" y="5"/>
                    </a:lnTo>
                    <a:lnTo>
                      <a:pt x="71" y="1"/>
                    </a:lnTo>
                    <a:lnTo>
                      <a:pt x="58" y="0"/>
                    </a:lnTo>
                    <a:lnTo>
                      <a:pt x="58" y="23"/>
                    </a:lnTo>
                    <a:lnTo>
                      <a:pt x="66" y="24"/>
                    </a:lnTo>
                    <a:lnTo>
                      <a:pt x="73" y="27"/>
                    </a:lnTo>
                    <a:lnTo>
                      <a:pt x="79" y="31"/>
                    </a:lnTo>
                    <a:lnTo>
                      <a:pt x="83" y="37"/>
                    </a:lnTo>
                    <a:lnTo>
                      <a:pt x="89" y="51"/>
                    </a:lnTo>
                    <a:lnTo>
                      <a:pt x="91" y="66"/>
                    </a:lnTo>
                    <a:lnTo>
                      <a:pt x="89" y="81"/>
                    </a:lnTo>
                    <a:lnTo>
                      <a:pt x="83" y="95"/>
                    </a:lnTo>
                    <a:lnTo>
                      <a:pt x="79" y="101"/>
                    </a:lnTo>
                    <a:lnTo>
                      <a:pt x="73" y="105"/>
                    </a:lnTo>
                    <a:lnTo>
                      <a:pt x="66" y="108"/>
                    </a:lnTo>
                    <a:lnTo>
                      <a:pt x="58" y="109"/>
                    </a:lnTo>
                    <a:lnTo>
                      <a:pt x="50" y="108"/>
                    </a:lnTo>
                    <a:lnTo>
                      <a:pt x="43" y="105"/>
                    </a:lnTo>
                    <a:lnTo>
                      <a:pt x="37" y="101"/>
                    </a:lnTo>
                    <a:lnTo>
                      <a:pt x="33" y="95"/>
                    </a:lnTo>
                    <a:lnTo>
                      <a:pt x="29" y="88"/>
                    </a:lnTo>
                    <a:lnTo>
                      <a:pt x="27" y="81"/>
                    </a:lnTo>
                    <a:lnTo>
                      <a:pt x="25" y="66"/>
                    </a:lnTo>
                    <a:lnTo>
                      <a:pt x="27" y="51"/>
                    </a:lnTo>
                    <a:lnTo>
                      <a:pt x="29" y="44"/>
                    </a:lnTo>
                    <a:lnTo>
                      <a:pt x="33" y="37"/>
                    </a:lnTo>
                    <a:lnTo>
                      <a:pt x="37" y="31"/>
                    </a:lnTo>
                    <a:lnTo>
                      <a:pt x="43" y="27"/>
                    </a:lnTo>
                    <a:lnTo>
                      <a:pt x="50" y="24"/>
                    </a:lnTo>
                    <a:lnTo>
                      <a:pt x="58" y="23"/>
                    </a:lnTo>
                    <a:lnTo>
                      <a:pt x="5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61" name="Freeform 38"/>
              <p:cNvSpPr>
                <a:spLocks/>
              </p:cNvSpPr>
              <p:nvPr/>
            </p:nvSpPr>
            <p:spPr bwMode="auto">
              <a:xfrm>
                <a:off x="2498" y="2285"/>
                <a:ext cx="1269" cy="568"/>
              </a:xfrm>
              <a:custGeom>
                <a:avLst/>
                <a:gdLst>
                  <a:gd name="T0" fmla="*/ 1268 w 1269"/>
                  <a:gd name="T1" fmla="*/ 419 h 568"/>
                  <a:gd name="T2" fmla="*/ 834 w 1269"/>
                  <a:gd name="T3" fmla="*/ 279 h 568"/>
                  <a:gd name="T4" fmla="*/ 324 w 1269"/>
                  <a:gd name="T5" fmla="*/ 493 h 568"/>
                  <a:gd name="T6" fmla="*/ 0 w 1269"/>
                  <a:gd name="T7" fmla="*/ 0 h 568"/>
                  <a:gd name="T8" fmla="*/ 304 w 1269"/>
                  <a:gd name="T9" fmla="*/ 567 h 568"/>
                  <a:gd name="T10" fmla="*/ 834 w 1269"/>
                  <a:gd name="T11" fmla="*/ 341 h 568"/>
                  <a:gd name="T12" fmla="*/ 1268 w 1269"/>
                  <a:gd name="T13" fmla="*/ 419 h 5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9" h="568">
                    <a:moveTo>
                      <a:pt x="1268" y="419"/>
                    </a:moveTo>
                    <a:lnTo>
                      <a:pt x="834" y="279"/>
                    </a:lnTo>
                    <a:lnTo>
                      <a:pt x="324" y="493"/>
                    </a:lnTo>
                    <a:lnTo>
                      <a:pt x="0" y="0"/>
                    </a:lnTo>
                    <a:lnTo>
                      <a:pt x="304" y="567"/>
                    </a:lnTo>
                    <a:lnTo>
                      <a:pt x="834" y="341"/>
                    </a:lnTo>
                    <a:lnTo>
                      <a:pt x="1268" y="419"/>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62" name="Freeform 39"/>
              <p:cNvSpPr>
                <a:spLocks/>
              </p:cNvSpPr>
              <p:nvPr/>
            </p:nvSpPr>
            <p:spPr bwMode="auto">
              <a:xfrm>
                <a:off x="2495" y="2283"/>
                <a:ext cx="1273" cy="574"/>
              </a:xfrm>
              <a:custGeom>
                <a:avLst/>
                <a:gdLst>
                  <a:gd name="T0" fmla="*/ 837 w 1273"/>
                  <a:gd name="T1" fmla="*/ 341 h 574"/>
                  <a:gd name="T2" fmla="*/ 836 w 1273"/>
                  <a:gd name="T3" fmla="*/ 346 h 574"/>
                  <a:gd name="T4" fmla="*/ 1271 w 1273"/>
                  <a:gd name="T5" fmla="*/ 424 h 574"/>
                  <a:gd name="T6" fmla="*/ 1272 w 1273"/>
                  <a:gd name="T7" fmla="*/ 419 h 574"/>
                  <a:gd name="T8" fmla="*/ 836 w 1273"/>
                  <a:gd name="T9" fmla="*/ 277 h 574"/>
                  <a:gd name="T10" fmla="*/ 328 w 1273"/>
                  <a:gd name="T11" fmla="*/ 491 h 574"/>
                  <a:gd name="T12" fmla="*/ 5 w 1273"/>
                  <a:gd name="T13" fmla="*/ 0 h 574"/>
                  <a:gd name="T14" fmla="*/ 0 w 1273"/>
                  <a:gd name="T15" fmla="*/ 3 h 574"/>
                  <a:gd name="T16" fmla="*/ 306 w 1273"/>
                  <a:gd name="T17" fmla="*/ 573 h 574"/>
                  <a:gd name="T18" fmla="*/ 837 w 1273"/>
                  <a:gd name="T19" fmla="*/ 347 h 574"/>
                  <a:gd name="T20" fmla="*/ 1271 w 1273"/>
                  <a:gd name="T21" fmla="*/ 424 h 574"/>
                  <a:gd name="T22" fmla="*/ 1272 w 1273"/>
                  <a:gd name="T23" fmla="*/ 419 h 574"/>
                  <a:gd name="T24" fmla="*/ 837 w 1273"/>
                  <a:gd name="T25" fmla="*/ 278 h 574"/>
                  <a:gd name="T26" fmla="*/ 836 w 1273"/>
                  <a:gd name="T27" fmla="*/ 284 h 574"/>
                  <a:gd name="T28" fmla="*/ 1227 w 1273"/>
                  <a:gd name="T29" fmla="*/ 410 h 574"/>
                  <a:gd name="T30" fmla="*/ 836 w 1273"/>
                  <a:gd name="T31" fmla="*/ 340 h 574"/>
                  <a:gd name="T32" fmla="*/ 308 w 1273"/>
                  <a:gd name="T33" fmla="*/ 565 h 574"/>
                  <a:gd name="T34" fmla="*/ 38 w 1273"/>
                  <a:gd name="T35" fmla="*/ 60 h 574"/>
                  <a:gd name="T36" fmla="*/ 325 w 1273"/>
                  <a:gd name="T37" fmla="*/ 498 h 574"/>
                  <a:gd name="T38" fmla="*/ 836 w 1273"/>
                  <a:gd name="T39" fmla="*/ 284 h 574"/>
                  <a:gd name="T40" fmla="*/ 1227 w 1273"/>
                  <a:gd name="T41" fmla="*/ 410 h 574"/>
                  <a:gd name="T42" fmla="*/ 837 w 1273"/>
                  <a:gd name="T43" fmla="*/ 341 h 5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73" h="574">
                    <a:moveTo>
                      <a:pt x="837" y="341"/>
                    </a:moveTo>
                    <a:lnTo>
                      <a:pt x="836" y="346"/>
                    </a:lnTo>
                    <a:lnTo>
                      <a:pt x="1271" y="424"/>
                    </a:lnTo>
                    <a:lnTo>
                      <a:pt x="1272" y="419"/>
                    </a:lnTo>
                    <a:lnTo>
                      <a:pt x="836" y="277"/>
                    </a:lnTo>
                    <a:lnTo>
                      <a:pt x="328" y="491"/>
                    </a:lnTo>
                    <a:lnTo>
                      <a:pt x="5" y="0"/>
                    </a:lnTo>
                    <a:lnTo>
                      <a:pt x="0" y="3"/>
                    </a:lnTo>
                    <a:lnTo>
                      <a:pt x="306" y="573"/>
                    </a:lnTo>
                    <a:lnTo>
                      <a:pt x="837" y="347"/>
                    </a:lnTo>
                    <a:lnTo>
                      <a:pt x="1271" y="424"/>
                    </a:lnTo>
                    <a:lnTo>
                      <a:pt x="1272" y="419"/>
                    </a:lnTo>
                    <a:lnTo>
                      <a:pt x="837" y="278"/>
                    </a:lnTo>
                    <a:lnTo>
                      <a:pt x="836" y="284"/>
                    </a:lnTo>
                    <a:lnTo>
                      <a:pt x="1227" y="410"/>
                    </a:lnTo>
                    <a:lnTo>
                      <a:pt x="836" y="340"/>
                    </a:lnTo>
                    <a:lnTo>
                      <a:pt x="308" y="565"/>
                    </a:lnTo>
                    <a:lnTo>
                      <a:pt x="38" y="60"/>
                    </a:lnTo>
                    <a:lnTo>
                      <a:pt x="325" y="498"/>
                    </a:lnTo>
                    <a:lnTo>
                      <a:pt x="836" y="284"/>
                    </a:lnTo>
                    <a:lnTo>
                      <a:pt x="1227" y="410"/>
                    </a:lnTo>
                    <a:lnTo>
                      <a:pt x="837" y="34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63" name="Freeform 40"/>
              <p:cNvSpPr>
                <a:spLocks/>
              </p:cNvSpPr>
              <p:nvPr/>
            </p:nvSpPr>
            <p:spPr bwMode="auto">
              <a:xfrm>
                <a:off x="2493" y="2243"/>
                <a:ext cx="866" cy="190"/>
              </a:xfrm>
              <a:custGeom>
                <a:avLst/>
                <a:gdLst>
                  <a:gd name="T0" fmla="*/ 865 w 866"/>
                  <a:gd name="T1" fmla="*/ 13 h 190"/>
                  <a:gd name="T2" fmla="*/ 859 w 866"/>
                  <a:gd name="T3" fmla="*/ 0 h 190"/>
                  <a:gd name="T4" fmla="*/ 450 w 866"/>
                  <a:gd name="T5" fmla="*/ 173 h 190"/>
                  <a:gd name="T6" fmla="*/ 4 w 866"/>
                  <a:gd name="T7" fmla="*/ 28 h 190"/>
                  <a:gd name="T8" fmla="*/ 0 w 866"/>
                  <a:gd name="T9" fmla="*/ 42 h 190"/>
                  <a:gd name="T10" fmla="*/ 451 w 866"/>
                  <a:gd name="T11" fmla="*/ 189 h 190"/>
                  <a:gd name="T12" fmla="*/ 865 w 866"/>
                  <a:gd name="T13" fmla="*/ 13 h 1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190">
                    <a:moveTo>
                      <a:pt x="865" y="13"/>
                    </a:moveTo>
                    <a:lnTo>
                      <a:pt x="859" y="0"/>
                    </a:lnTo>
                    <a:lnTo>
                      <a:pt x="450" y="173"/>
                    </a:lnTo>
                    <a:lnTo>
                      <a:pt x="4" y="28"/>
                    </a:lnTo>
                    <a:lnTo>
                      <a:pt x="0" y="42"/>
                    </a:lnTo>
                    <a:lnTo>
                      <a:pt x="451" y="189"/>
                    </a:lnTo>
                    <a:lnTo>
                      <a:pt x="865" y="13"/>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64" name="Freeform 41"/>
              <p:cNvSpPr>
                <a:spLocks/>
              </p:cNvSpPr>
              <p:nvPr/>
            </p:nvSpPr>
            <p:spPr bwMode="auto">
              <a:xfrm>
                <a:off x="3478" y="2275"/>
                <a:ext cx="291" cy="432"/>
              </a:xfrm>
              <a:custGeom>
                <a:avLst/>
                <a:gdLst>
                  <a:gd name="T0" fmla="*/ 278 w 291"/>
                  <a:gd name="T1" fmla="*/ 431 h 432"/>
                  <a:gd name="T2" fmla="*/ 290 w 291"/>
                  <a:gd name="T3" fmla="*/ 423 h 432"/>
                  <a:gd name="T4" fmla="*/ 12 w 291"/>
                  <a:gd name="T5" fmla="*/ 0 h 432"/>
                  <a:gd name="T6" fmla="*/ 0 w 291"/>
                  <a:gd name="T7" fmla="*/ 8 h 432"/>
                  <a:gd name="T8" fmla="*/ 278 w 291"/>
                  <a:gd name="T9" fmla="*/ 431 h 4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432">
                    <a:moveTo>
                      <a:pt x="278" y="431"/>
                    </a:moveTo>
                    <a:lnTo>
                      <a:pt x="290" y="423"/>
                    </a:lnTo>
                    <a:lnTo>
                      <a:pt x="12" y="0"/>
                    </a:lnTo>
                    <a:lnTo>
                      <a:pt x="0" y="8"/>
                    </a:lnTo>
                    <a:lnTo>
                      <a:pt x="278" y="43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65" name="Freeform 42"/>
              <p:cNvSpPr>
                <a:spLocks/>
              </p:cNvSpPr>
              <p:nvPr/>
            </p:nvSpPr>
            <p:spPr bwMode="auto">
              <a:xfrm>
                <a:off x="3326" y="2599"/>
                <a:ext cx="102" cy="221"/>
              </a:xfrm>
              <a:custGeom>
                <a:avLst/>
                <a:gdLst>
                  <a:gd name="T0" fmla="*/ 13 w 102"/>
                  <a:gd name="T1" fmla="*/ 0 h 221"/>
                  <a:gd name="T2" fmla="*/ 0 w 102"/>
                  <a:gd name="T3" fmla="*/ 6 h 221"/>
                  <a:gd name="T4" fmla="*/ 88 w 102"/>
                  <a:gd name="T5" fmla="*/ 220 h 221"/>
                  <a:gd name="T6" fmla="*/ 101 w 102"/>
                  <a:gd name="T7" fmla="*/ 214 h 221"/>
                  <a:gd name="T8" fmla="*/ 13 w 102"/>
                  <a:gd name="T9" fmla="*/ 0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221">
                    <a:moveTo>
                      <a:pt x="13" y="0"/>
                    </a:moveTo>
                    <a:lnTo>
                      <a:pt x="0" y="6"/>
                    </a:lnTo>
                    <a:lnTo>
                      <a:pt x="88" y="220"/>
                    </a:lnTo>
                    <a:lnTo>
                      <a:pt x="101" y="214"/>
                    </a:lnTo>
                    <a:lnTo>
                      <a:pt x="13"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66" name="Freeform 43"/>
              <p:cNvSpPr>
                <a:spLocks/>
              </p:cNvSpPr>
              <p:nvPr/>
            </p:nvSpPr>
            <p:spPr bwMode="auto">
              <a:xfrm>
                <a:off x="2587" y="2806"/>
                <a:ext cx="222" cy="48"/>
              </a:xfrm>
              <a:custGeom>
                <a:avLst/>
                <a:gdLst>
                  <a:gd name="T0" fmla="*/ 219 w 222"/>
                  <a:gd name="T1" fmla="*/ 47 h 48"/>
                  <a:gd name="T2" fmla="*/ 221 w 222"/>
                  <a:gd name="T3" fmla="*/ 33 h 48"/>
                  <a:gd name="T4" fmla="*/ 2 w 222"/>
                  <a:gd name="T5" fmla="*/ 0 h 48"/>
                  <a:gd name="T6" fmla="*/ 0 w 222"/>
                  <a:gd name="T7" fmla="*/ 14 h 48"/>
                  <a:gd name="T8" fmla="*/ 219 w 222"/>
                  <a:gd name="T9" fmla="*/ 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2" h="48">
                    <a:moveTo>
                      <a:pt x="219" y="47"/>
                    </a:moveTo>
                    <a:lnTo>
                      <a:pt x="221" y="33"/>
                    </a:lnTo>
                    <a:lnTo>
                      <a:pt x="2" y="0"/>
                    </a:lnTo>
                    <a:lnTo>
                      <a:pt x="0" y="14"/>
                    </a:lnTo>
                    <a:lnTo>
                      <a:pt x="219" y="47"/>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67" name="Freeform 44"/>
              <p:cNvSpPr>
                <a:spLocks/>
              </p:cNvSpPr>
              <p:nvPr/>
            </p:nvSpPr>
            <p:spPr bwMode="auto">
              <a:xfrm>
                <a:off x="2309" y="2268"/>
                <a:ext cx="191" cy="49"/>
              </a:xfrm>
              <a:custGeom>
                <a:avLst/>
                <a:gdLst>
                  <a:gd name="T0" fmla="*/ 190 w 191"/>
                  <a:gd name="T1" fmla="*/ 14 h 49"/>
                  <a:gd name="T2" fmla="*/ 187 w 191"/>
                  <a:gd name="T3" fmla="*/ 0 h 49"/>
                  <a:gd name="T4" fmla="*/ 0 w 191"/>
                  <a:gd name="T5" fmla="*/ 34 h 49"/>
                  <a:gd name="T6" fmla="*/ 2 w 191"/>
                  <a:gd name="T7" fmla="*/ 48 h 49"/>
                  <a:gd name="T8" fmla="*/ 190 w 191"/>
                  <a:gd name="T9" fmla="*/ 14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49">
                    <a:moveTo>
                      <a:pt x="190" y="14"/>
                    </a:moveTo>
                    <a:lnTo>
                      <a:pt x="187" y="0"/>
                    </a:lnTo>
                    <a:lnTo>
                      <a:pt x="0" y="34"/>
                    </a:lnTo>
                    <a:lnTo>
                      <a:pt x="2" y="48"/>
                    </a:lnTo>
                    <a:lnTo>
                      <a:pt x="190" y="14"/>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68" name="Freeform 45"/>
              <p:cNvSpPr>
                <a:spLocks/>
              </p:cNvSpPr>
              <p:nvPr/>
            </p:nvSpPr>
            <p:spPr bwMode="auto">
              <a:xfrm>
                <a:off x="2826" y="1939"/>
                <a:ext cx="117" cy="133"/>
              </a:xfrm>
              <a:custGeom>
                <a:avLst/>
                <a:gdLst>
                  <a:gd name="T0" fmla="*/ 58 w 117"/>
                  <a:gd name="T1" fmla="*/ 0 h 133"/>
                  <a:gd name="T2" fmla="*/ 45 w 117"/>
                  <a:gd name="T3" fmla="*/ 1 h 133"/>
                  <a:gd name="T4" fmla="*/ 33 w 117"/>
                  <a:gd name="T5" fmla="*/ 5 h 133"/>
                  <a:gd name="T6" fmla="*/ 23 w 117"/>
                  <a:gd name="T7" fmla="*/ 11 h 133"/>
                  <a:gd name="T8" fmla="*/ 15 w 117"/>
                  <a:gd name="T9" fmla="*/ 20 h 133"/>
                  <a:gd name="T10" fmla="*/ 8 w 117"/>
                  <a:gd name="T11" fmla="*/ 29 h 133"/>
                  <a:gd name="T12" fmla="*/ 4 w 117"/>
                  <a:gd name="T13" fmla="*/ 41 h 133"/>
                  <a:gd name="T14" fmla="*/ 1 w 117"/>
                  <a:gd name="T15" fmla="*/ 53 h 133"/>
                  <a:gd name="T16" fmla="*/ 0 w 117"/>
                  <a:gd name="T17" fmla="*/ 66 h 133"/>
                  <a:gd name="T18" fmla="*/ 1 w 117"/>
                  <a:gd name="T19" fmla="*/ 79 h 133"/>
                  <a:gd name="T20" fmla="*/ 4 w 117"/>
                  <a:gd name="T21" fmla="*/ 91 h 133"/>
                  <a:gd name="T22" fmla="*/ 8 w 117"/>
                  <a:gd name="T23" fmla="*/ 103 h 133"/>
                  <a:gd name="T24" fmla="*/ 15 w 117"/>
                  <a:gd name="T25" fmla="*/ 113 h 133"/>
                  <a:gd name="T26" fmla="*/ 23 w 117"/>
                  <a:gd name="T27" fmla="*/ 121 h 133"/>
                  <a:gd name="T28" fmla="*/ 33 w 117"/>
                  <a:gd name="T29" fmla="*/ 127 h 133"/>
                  <a:gd name="T30" fmla="*/ 45 w 117"/>
                  <a:gd name="T31" fmla="*/ 131 h 133"/>
                  <a:gd name="T32" fmla="*/ 58 w 117"/>
                  <a:gd name="T33" fmla="*/ 132 h 133"/>
                  <a:gd name="T34" fmla="*/ 71 w 117"/>
                  <a:gd name="T35" fmla="*/ 131 h 133"/>
                  <a:gd name="T36" fmla="*/ 83 w 117"/>
                  <a:gd name="T37" fmla="*/ 127 h 133"/>
                  <a:gd name="T38" fmla="*/ 93 w 117"/>
                  <a:gd name="T39" fmla="*/ 121 h 133"/>
                  <a:gd name="T40" fmla="*/ 101 w 117"/>
                  <a:gd name="T41" fmla="*/ 113 h 133"/>
                  <a:gd name="T42" fmla="*/ 108 w 117"/>
                  <a:gd name="T43" fmla="*/ 103 h 133"/>
                  <a:gd name="T44" fmla="*/ 112 w 117"/>
                  <a:gd name="T45" fmla="*/ 91 h 133"/>
                  <a:gd name="T46" fmla="*/ 115 w 117"/>
                  <a:gd name="T47" fmla="*/ 79 h 133"/>
                  <a:gd name="T48" fmla="*/ 116 w 117"/>
                  <a:gd name="T49" fmla="*/ 66 h 133"/>
                  <a:gd name="T50" fmla="*/ 115 w 117"/>
                  <a:gd name="T51" fmla="*/ 53 h 133"/>
                  <a:gd name="T52" fmla="*/ 112 w 117"/>
                  <a:gd name="T53" fmla="*/ 41 h 133"/>
                  <a:gd name="T54" fmla="*/ 108 w 117"/>
                  <a:gd name="T55" fmla="*/ 29 h 133"/>
                  <a:gd name="T56" fmla="*/ 101 w 117"/>
                  <a:gd name="T57" fmla="*/ 20 h 133"/>
                  <a:gd name="T58" fmla="*/ 93 w 117"/>
                  <a:gd name="T59" fmla="*/ 11 h 133"/>
                  <a:gd name="T60" fmla="*/ 83 w 117"/>
                  <a:gd name="T61" fmla="*/ 5 h 133"/>
                  <a:gd name="T62" fmla="*/ 71 w 117"/>
                  <a:gd name="T63" fmla="*/ 1 h 133"/>
                  <a:gd name="T64" fmla="*/ 58 w 117"/>
                  <a:gd name="T65" fmla="*/ 0 h 133"/>
                  <a:gd name="T66" fmla="*/ 58 w 117"/>
                  <a:gd name="T67" fmla="*/ 23 h 133"/>
                  <a:gd name="T68" fmla="*/ 66 w 117"/>
                  <a:gd name="T69" fmla="*/ 24 h 133"/>
                  <a:gd name="T70" fmla="*/ 73 w 117"/>
                  <a:gd name="T71" fmla="*/ 27 h 133"/>
                  <a:gd name="T72" fmla="*/ 79 w 117"/>
                  <a:gd name="T73" fmla="*/ 31 h 133"/>
                  <a:gd name="T74" fmla="*/ 83 w 117"/>
                  <a:gd name="T75" fmla="*/ 37 h 133"/>
                  <a:gd name="T76" fmla="*/ 89 w 117"/>
                  <a:gd name="T77" fmla="*/ 51 h 133"/>
                  <a:gd name="T78" fmla="*/ 91 w 117"/>
                  <a:gd name="T79" fmla="*/ 66 h 133"/>
                  <a:gd name="T80" fmla="*/ 89 w 117"/>
                  <a:gd name="T81" fmla="*/ 81 h 133"/>
                  <a:gd name="T82" fmla="*/ 83 w 117"/>
                  <a:gd name="T83" fmla="*/ 95 h 133"/>
                  <a:gd name="T84" fmla="*/ 79 w 117"/>
                  <a:gd name="T85" fmla="*/ 101 h 133"/>
                  <a:gd name="T86" fmla="*/ 73 w 117"/>
                  <a:gd name="T87" fmla="*/ 105 h 133"/>
                  <a:gd name="T88" fmla="*/ 66 w 117"/>
                  <a:gd name="T89" fmla="*/ 108 h 133"/>
                  <a:gd name="T90" fmla="*/ 58 w 117"/>
                  <a:gd name="T91" fmla="*/ 109 h 133"/>
                  <a:gd name="T92" fmla="*/ 50 w 117"/>
                  <a:gd name="T93" fmla="*/ 108 h 133"/>
                  <a:gd name="T94" fmla="*/ 43 w 117"/>
                  <a:gd name="T95" fmla="*/ 105 h 133"/>
                  <a:gd name="T96" fmla="*/ 37 w 117"/>
                  <a:gd name="T97" fmla="*/ 101 h 133"/>
                  <a:gd name="T98" fmla="*/ 33 w 117"/>
                  <a:gd name="T99" fmla="*/ 95 h 133"/>
                  <a:gd name="T100" fmla="*/ 29 w 117"/>
                  <a:gd name="T101" fmla="*/ 88 h 133"/>
                  <a:gd name="T102" fmla="*/ 27 w 117"/>
                  <a:gd name="T103" fmla="*/ 81 h 133"/>
                  <a:gd name="T104" fmla="*/ 25 w 117"/>
                  <a:gd name="T105" fmla="*/ 66 h 133"/>
                  <a:gd name="T106" fmla="*/ 27 w 117"/>
                  <a:gd name="T107" fmla="*/ 51 h 133"/>
                  <a:gd name="T108" fmla="*/ 29 w 117"/>
                  <a:gd name="T109" fmla="*/ 44 h 133"/>
                  <a:gd name="T110" fmla="*/ 33 w 117"/>
                  <a:gd name="T111" fmla="*/ 37 h 133"/>
                  <a:gd name="T112" fmla="*/ 37 w 117"/>
                  <a:gd name="T113" fmla="*/ 31 h 133"/>
                  <a:gd name="T114" fmla="*/ 43 w 117"/>
                  <a:gd name="T115" fmla="*/ 27 h 133"/>
                  <a:gd name="T116" fmla="*/ 50 w 117"/>
                  <a:gd name="T117" fmla="*/ 24 h 133"/>
                  <a:gd name="T118" fmla="*/ 58 w 117"/>
                  <a:gd name="T119" fmla="*/ 23 h 133"/>
                  <a:gd name="T120" fmla="*/ 58 w 117"/>
                  <a:gd name="T121" fmla="*/ 0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7" h="133">
                    <a:moveTo>
                      <a:pt x="58" y="0"/>
                    </a:moveTo>
                    <a:lnTo>
                      <a:pt x="45" y="1"/>
                    </a:lnTo>
                    <a:lnTo>
                      <a:pt x="33" y="5"/>
                    </a:lnTo>
                    <a:lnTo>
                      <a:pt x="23" y="11"/>
                    </a:lnTo>
                    <a:lnTo>
                      <a:pt x="15" y="20"/>
                    </a:lnTo>
                    <a:lnTo>
                      <a:pt x="8" y="29"/>
                    </a:lnTo>
                    <a:lnTo>
                      <a:pt x="4" y="41"/>
                    </a:lnTo>
                    <a:lnTo>
                      <a:pt x="1" y="53"/>
                    </a:lnTo>
                    <a:lnTo>
                      <a:pt x="0" y="66"/>
                    </a:lnTo>
                    <a:lnTo>
                      <a:pt x="1" y="79"/>
                    </a:lnTo>
                    <a:lnTo>
                      <a:pt x="4" y="91"/>
                    </a:lnTo>
                    <a:lnTo>
                      <a:pt x="8" y="103"/>
                    </a:lnTo>
                    <a:lnTo>
                      <a:pt x="15" y="113"/>
                    </a:lnTo>
                    <a:lnTo>
                      <a:pt x="23" y="121"/>
                    </a:lnTo>
                    <a:lnTo>
                      <a:pt x="33" y="127"/>
                    </a:lnTo>
                    <a:lnTo>
                      <a:pt x="45" y="131"/>
                    </a:lnTo>
                    <a:lnTo>
                      <a:pt x="58" y="132"/>
                    </a:lnTo>
                    <a:lnTo>
                      <a:pt x="71" y="131"/>
                    </a:lnTo>
                    <a:lnTo>
                      <a:pt x="83" y="127"/>
                    </a:lnTo>
                    <a:lnTo>
                      <a:pt x="93" y="121"/>
                    </a:lnTo>
                    <a:lnTo>
                      <a:pt x="101" y="113"/>
                    </a:lnTo>
                    <a:lnTo>
                      <a:pt x="108" y="103"/>
                    </a:lnTo>
                    <a:lnTo>
                      <a:pt x="112" y="91"/>
                    </a:lnTo>
                    <a:lnTo>
                      <a:pt x="115" y="79"/>
                    </a:lnTo>
                    <a:lnTo>
                      <a:pt x="116" y="66"/>
                    </a:lnTo>
                    <a:lnTo>
                      <a:pt x="115" y="53"/>
                    </a:lnTo>
                    <a:lnTo>
                      <a:pt x="112" y="41"/>
                    </a:lnTo>
                    <a:lnTo>
                      <a:pt x="108" y="29"/>
                    </a:lnTo>
                    <a:lnTo>
                      <a:pt x="101" y="20"/>
                    </a:lnTo>
                    <a:lnTo>
                      <a:pt x="93" y="11"/>
                    </a:lnTo>
                    <a:lnTo>
                      <a:pt x="83" y="5"/>
                    </a:lnTo>
                    <a:lnTo>
                      <a:pt x="71" y="1"/>
                    </a:lnTo>
                    <a:lnTo>
                      <a:pt x="58" y="0"/>
                    </a:lnTo>
                    <a:lnTo>
                      <a:pt x="58" y="23"/>
                    </a:lnTo>
                    <a:lnTo>
                      <a:pt x="66" y="24"/>
                    </a:lnTo>
                    <a:lnTo>
                      <a:pt x="73" y="27"/>
                    </a:lnTo>
                    <a:lnTo>
                      <a:pt x="79" y="31"/>
                    </a:lnTo>
                    <a:lnTo>
                      <a:pt x="83" y="37"/>
                    </a:lnTo>
                    <a:lnTo>
                      <a:pt x="89" y="51"/>
                    </a:lnTo>
                    <a:lnTo>
                      <a:pt x="91" y="66"/>
                    </a:lnTo>
                    <a:lnTo>
                      <a:pt x="89" y="81"/>
                    </a:lnTo>
                    <a:lnTo>
                      <a:pt x="83" y="95"/>
                    </a:lnTo>
                    <a:lnTo>
                      <a:pt x="79" y="101"/>
                    </a:lnTo>
                    <a:lnTo>
                      <a:pt x="73" y="105"/>
                    </a:lnTo>
                    <a:lnTo>
                      <a:pt x="66" y="108"/>
                    </a:lnTo>
                    <a:lnTo>
                      <a:pt x="58" y="109"/>
                    </a:lnTo>
                    <a:lnTo>
                      <a:pt x="50" y="108"/>
                    </a:lnTo>
                    <a:lnTo>
                      <a:pt x="43" y="105"/>
                    </a:lnTo>
                    <a:lnTo>
                      <a:pt x="37" y="101"/>
                    </a:lnTo>
                    <a:lnTo>
                      <a:pt x="33" y="95"/>
                    </a:lnTo>
                    <a:lnTo>
                      <a:pt x="29" y="88"/>
                    </a:lnTo>
                    <a:lnTo>
                      <a:pt x="27" y="81"/>
                    </a:lnTo>
                    <a:lnTo>
                      <a:pt x="25" y="66"/>
                    </a:lnTo>
                    <a:lnTo>
                      <a:pt x="27" y="51"/>
                    </a:lnTo>
                    <a:lnTo>
                      <a:pt x="29" y="44"/>
                    </a:lnTo>
                    <a:lnTo>
                      <a:pt x="33" y="37"/>
                    </a:lnTo>
                    <a:lnTo>
                      <a:pt x="37" y="31"/>
                    </a:lnTo>
                    <a:lnTo>
                      <a:pt x="43" y="27"/>
                    </a:lnTo>
                    <a:lnTo>
                      <a:pt x="50" y="24"/>
                    </a:lnTo>
                    <a:lnTo>
                      <a:pt x="58" y="23"/>
                    </a:lnTo>
                    <a:lnTo>
                      <a:pt x="5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69" name="Freeform 46"/>
              <p:cNvSpPr>
                <a:spLocks/>
              </p:cNvSpPr>
              <p:nvPr/>
            </p:nvSpPr>
            <p:spPr bwMode="auto">
              <a:xfrm>
                <a:off x="3383" y="2846"/>
                <a:ext cx="116" cy="134"/>
              </a:xfrm>
              <a:custGeom>
                <a:avLst/>
                <a:gdLst>
                  <a:gd name="T0" fmla="*/ 57 w 116"/>
                  <a:gd name="T1" fmla="*/ 0 h 134"/>
                  <a:gd name="T2" fmla="*/ 44 w 116"/>
                  <a:gd name="T3" fmla="*/ 1 h 134"/>
                  <a:gd name="T4" fmla="*/ 33 w 116"/>
                  <a:gd name="T5" fmla="*/ 5 h 134"/>
                  <a:gd name="T6" fmla="*/ 23 w 116"/>
                  <a:gd name="T7" fmla="*/ 11 h 134"/>
                  <a:gd name="T8" fmla="*/ 15 w 116"/>
                  <a:gd name="T9" fmla="*/ 20 h 134"/>
                  <a:gd name="T10" fmla="*/ 8 w 116"/>
                  <a:gd name="T11" fmla="*/ 29 h 134"/>
                  <a:gd name="T12" fmla="*/ 4 w 116"/>
                  <a:gd name="T13" fmla="*/ 41 h 134"/>
                  <a:gd name="T14" fmla="*/ 1 w 116"/>
                  <a:gd name="T15" fmla="*/ 53 h 134"/>
                  <a:gd name="T16" fmla="*/ 0 w 116"/>
                  <a:gd name="T17" fmla="*/ 66 h 134"/>
                  <a:gd name="T18" fmla="*/ 1 w 116"/>
                  <a:gd name="T19" fmla="*/ 80 h 134"/>
                  <a:gd name="T20" fmla="*/ 4 w 116"/>
                  <a:gd name="T21" fmla="*/ 92 h 134"/>
                  <a:gd name="T22" fmla="*/ 8 w 116"/>
                  <a:gd name="T23" fmla="*/ 103 h 134"/>
                  <a:gd name="T24" fmla="*/ 15 w 116"/>
                  <a:gd name="T25" fmla="*/ 113 h 134"/>
                  <a:gd name="T26" fmla="*/ 23 w 116"/>
                  <a:gd name="T27" fmla="*/ 121 h 134"/>
                  <a:gd name="T28" fmla="*/ 33 w 116"/>
                  <a:gd name="T29" fmla="*/ 128 h 134"/>
                  <a:gd name="T30" fmla="*/ 44 w 116"/>
                  <a:gd name="T31" fmla="*/ 132 h 134"/>
                  <a:gd name="T32" fmla="*/ 57 w 116"/>
                  <a:gd name="T33" fmla="*/ 133 h 134"/>
                  <a:gd name="T34" fmla="*/ 71 w 116"/>
                  <a:gd name="T35" fmla="*/ 132 h 134"/>
                  <a:gd name="T36" fmla="*/ 82 w 116"/>
                  <a:gd name="T37" fmla="*/ 128 h 134"/>
                  <a:gd name="T38" fmla="*/ 92 w 116"/>
                  <a:gd name="T39" fmla="*/ 121 h 134"/>
                  <a:gd name="T40" fmla="*/ 100 w 116"/>
                  <a:gd name="T41" fmla="*/ 113 h 134"/>
                  <a:gd name="T42" fmla="*/ 107 w 116"/>
                  <a:gd name="T43" fmla="*/ 103 h 134"/>
                  <a:gd name="T44" fmla="*/ 111 w 116"/>
                  <a:gd name="T45" fmla="*/ 92 h 134"/>
                  <a:gd name="T46" fmla="*/ 114 w 116"/>
                  <a:gd name="T47" fmla="*/ 80 h 134"/>
                  <a:gd name="T48" fmla="*/ 115 w 116"/>
                  <a:gd name="T49" fmla="*/ 66 h 134"/>
                  <a:gd name="T50" fmla="*/ 114 w 116"/>
                  <a:gd name="T51" fmla="*/ 53 h 134"/>
                  <a:gd name="T52" fmla="*/ 111 w 116"/>
                  <a:gd name="T53" fmla="*/ 41 h 134"/>
                  <a:gd name="T54" fmla="*/ 107 w 116"/>
                  <a:gd name="T55" fmla="*/ 29 h 134"/>
                  <a:gd name="T56" fmla="*/ 100 w 116"/>
                  <a:gd name="T57" fmla="*/ 20 h 134"/>
                  <a:gd name="T58" fmla="*/ 92 w 116"/>
                  <a:gd name="T59" fmla="*/ 11 h 134"/>
                  <a:gd name="T60" fmla="*/ 82 w 116"/>
                  <a:gd name="T61" fmla="*/ 5 h 134"/>
                  <a:gd name="T62" fmla="*/ 71 w 116"/>
                  <a:gd name="T63" fmla="*/ 1 h 134"/>
                  <a:gd name="T64" fmla="*/ 57 w 116"/>
                  <a:gd name="T65" fmla="*/ 0 h 134"/>
                  <a:gd name="T66" fmla="*/ 57 w 116"/>
                  <a:gd name="T67" fmla="*/ 23 h 134"/>
                  <a:gd name="T68" fmla="*/ 66 w 116"/>
                  <a:gd name="T69" fmla="*/ 24 h 134"/>
                  <a:gd name="T70" fmla="*/ 73 w 116"/>
                  <a:gd name="T71" fmla="*/ 27 h 134"/>
                  <a:gd name="T72" fmla="*/ 78 w 116"/>
                  <a:gd name="T73" fmla="*/ 31 h 134"/>
                  <a:gd name="T74" fmla="*/ 82 w 116"/>
                  <a:gd name="T75" fmla="*/ 37 h 134"/>
                  <a:gd name="T76" fmla="*/ 88 w 116"/>
                  <a:gd name="T77" fmla="*/ 51 h 134"/>
                  <a:gd name="T78" fmla="*/ 90 w 116"/>
                  <a:gd name="T79" fmla="*/ 66 h 134"/>
                  <a:gd name="T80" fmla="*/ 88 w 116"/>
                  <a:gd name="T81" fmla="*/ 81 h 134"/>
                  <a:gd name="T82" fmla="*/ 82 w 116"/>
                  <a:gd name="T83" fmla="*/ 96 h 134"/>
                  <a:gd name="T84" fmla="*/ 78 w 116"/>
                  <a:gd name="T85" fmla="*/ 101 h 134"/>
                  <a:gd name="T86" fmla="*/ 73 w 116"/>
                  <a:gd name="T87" fmla="*/ 106 h 134"/>
                  <a:gd name="T88" fmla="*/ 66 w 116"/>
                  <a:gd name="T89" fmla="*/ 109 h 134"/>
                  <a:gd name="T90" fmla="*/ 57 w 116"/>
                  <a:gd name="T91" fmla="*/ 110 h 134"/>
                  <a:gd name="T92" fmla="*/ 49 w 116"/>
                  <a:gd name="T93" fmla="*/ 109 h 134"/>
                  <a:gd name="T94" fmla="*/ 42 w 116"/>
                  <a:gd name="T95" fmla="*/ 106 h 134"/>
                  <a:gd name="T96" fmla="*/ 36 w 116"/>
                  <a:gd name="T97" fmla="*/ 101 h 134"/>
                  <a:gd name="T98" fmla="*/ 32 w 116"/>
                  <a:gd name="T99" fmla="*/ 96 h 134"/>
                  <a:gd name="T100" fmla="*/ 29 w 116"/>
                  <a:gd name="T101" fmla="*/ 89 h 134"/>
                  <a:gd name="T102" fmla="*/ 27 w 116"/>
                  <a:gd name="T103" fmla="*/ 81 h 134"/>
                  <a:gd name="T104" fmla="*/ 25 w 116"/>
                  <a:gd name="T105" fmla="*/ 66 h 134"/>
                  <a:gd name="T106" fmla="*/ 27 w 116"/>
                  <a:gd name="T107" fmla="*/ 51 h 134"/>
                  <a:gd name="T108" fmla="*/ 29 w 116"/>
                  <a:gd name="T109" fmla="*/ 44 h 134"/>
                  <a:gd name="T110" fmla="*/ 32 w 116"/>
                  <a:gd name="T111" fmla="*/ 37 h 134"/>
                  <a:gd name="T112" fmla="*/ 36 w 116"/>
                  <a:gd name="T113" fmla="*/ 31 h 134"/>
                  <a:gd name="T114" fmla="*/ 42 w 116"/>
                  <a:gd name="T115" fmla="*/ 27 h 134"/>
                  <a:gd name="T116" fmla="*/ 49 w 116"/>
                  <a:gd name="T117" fmla="*/ 24 h 134"/>
                  <a:gd name="T118" fmla="*/ 57 w 116"/>
                  <a:gd name="T119" fmla="*/ 23 h 134"/>
                  <a:gd name="T120" fmla="*/ 57 w 116"/>
                  <a:gd name="T121" fmla="*/ 0 h 1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6" h="134">
                    <a:moveTo>
                      <a:pt x="57" y="0"/>
                    </a:moveTo>
                    <a:lnTo>
                      <a:pt x="44" y="1"/>
                    </a:lnTo>
                    <a:lnTo>
                      <a:pt x="33" y="5"/>
                    </a:lnTo>
                    <a:lnTo>
                      <a:pt x="23" y="11"/>
                    </a:lnTo>
                    <a:lnTo>
                      <a:pt x="15" y="20"/>
                    </a:lnTo>
                    <a:lnTo>
                      <a:pt x="8" y="29"/>
                    </a:lnTo>
                    <a:lnTo>
                      <a:pt x="4" y="41"/>
                    </a:lnTo>
                    <a:lnTo>
                      <a:pt x="1" y="53"/>
                    </a:lnTo>
                    <a:lnTo>
                      <a:pt x="0" y="66"/>
                    </a:lnTo>
                    <a:lnTo>
                      <a:pt x="1" y="80"/>
                    </a:lnTo>
                    <a:lnTo>
                      <a:pt x="4" y="92"/>
                    </a:lnTo>
                    <a:lnTo>
                      <a:pt x="8" y="103"/>
                    </a:lnTo>
                    <a:lnTo>
                      <a:pt x="15" y="113"/>
                    </a:lnTo>
                    <a:lnTo>
                      <a:pt x="23" y="121"/>
                    </a:lnTo>
                    <a:lnTo>
                      <a:pt x="33" y="128"/>
                    </a:lnTo>
                    <a:lnTo>
                      <a:pt x="44" y="132"/>
                    </a:lnTo>
                    <a:lnTo>
                      <a:pt x="57" y="133"/>
                    </a:lnTo>
                    <a:lnTo>
                      <a:pt x="71" y="132"/>
                    </a:lnTo>
                    <a:lnTo>
                      <a:pt x="82" y="128"/>
                    </a:lnTo>
                    <a:lnTo>
                      <a:pt x="92" y="121"/>
                    </a:lnTo>
                    <a:lnTo>
                      <a:pt x="100" y="113"/>
                    </a:lnTo>
                    <a:lnTo>
                      <a:pt x="107" y="103"/>
                    </a:lnTo>
                    <a:lnTo>
                      <a:pt x="111" y="92"/>
                    </a:lnTo>
                    <a:lnTo>
                      <a:pt x="114" y="80"/>
                    </a:lnTo>
                    <a:lnTo>
                      <a:pt x="115" y="66"/>
                    </a:lnTo>
                    <a:lnTo>
                      <a:pt x="114" y="53"/>
                    </a:lnTo>
                    <a:lnTo>
                      <a:pt x="111" y="41"/>
                    </a:lnTo>
                    <a:lnTo>
                      <a:pt x="107" y="29"/>
                    </a:lnTo>
                    <a:lnTo>
                      <a:pt x="100" y="20"/>
                    </a:lnTo>
                    <a:lnTo>
                      <a:pt x="92" y="11"/>
                    </a:lnTo>
                    <a:lnTo>
                      <a:pt x="82" y="5"/>
                    </a:lnTo>
                    <a:lnTo>
                      <a:pt x="71" y="1"/>
                    </a:lnTo>
                    <a:lnTo>
                      <a:pt x="57" y="0"/>
                    </a:lnTo>
                    <a:lnTo>
                      <a:pt x="57" y="23"/>
                    </a:lnTo>
                    <a:lnTo>
                      <a:pt x="66" y="24"/>
                    </a:lnTo>
                    <a:lnTo>
                      <a:pt x="73" y="27"/>
                    </a:lnTo>
                    <a:lnTo>
                      <a:pt x="78" y="31"/>
                    </a:lnTo>
                    <a:lnTo>
                      <a:pt x="82" y="37"/>
                    </a:lnTo>
                    <a:lnTo>
                      <a:pt x="88" y="51"/>
                    </a:lnTo>
                    <a:lnTo>
                      <a:pt x="90" y="66"/>
                    </a:lnTo>
                    <a:lnTo>
                      <a:pt x="88" y="81"/>
                    </a:lnTo>
                    <a:lnTo>
                      <a:pt x="82" y="96"/>
                    </a:lnTo>
                    <a:lnTo>
                      <a:pt x="78" y="101"/>
                    </a:lnTo>
                    <a:lnTo>
                      <a:pt x="73" y="106"/>
                    </a:lnTo>
                    <a:lnTo>
                      <a:pt x="66" y="109"/>
                    </a:lnTo>
                    <a:lnTo>
                      <a:pt x="57" y="110"/>
                    </a:lnTo>
                    <a:lnTo>
                      <a:pt x="49" y="109"/>
                    </a:lnTo>
                    <a:lnTo>
                      <a:pt x="42" y="106"/>
                    </a:lnTo>
                    <a:lnTo>
                      <a:pt x="36" y="101"/>
                    </a:lnTo>
                    <a:lnTo>
                      <a:pt x="32" y="96"/>
                    </a:lnTo>
                    <a:lnTo>
                      <a:pt x="29" y="89"/>
                    </a:lnTo>
                    <a:lnTo>
                      <a:pt x="27" y="81"/>
                    </a:lnTo>
                    <a:lnTo>
                      <a:pt x="25" y="66"/>
                    </a:lnTo>
                    <a:lnTo>
                      <a:pt x="27" y="51"/>
                    </a:lnTo>
                    <a:lnTo>
                      <a:pt x="29" y="44"/>
                    </a:lnTo>
                    <a:lnTo>
                      <a:pt x="32" y="37"/>
                    </a:lnTo>
                    <a:lnTo>
                      <a:pt x="36" y="31"/>
                    </a:lnTo>
                    <a:lnTo>
                      <a:pt x="42" y="27"/>
                    </a:lnTo>
                    <a:lnTo>
                      <a:pt x="49" y="24"/>
                    </a:lnTo>
                    <a:lnTo>
                      <a:pt x="57" y="23"/>
                    </a:lnTo>
                    <a:lnTo>
                      <a:pt x="5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70" name="Freeform 47"/>
              <p:cNvSpPr>
                <a:spLocks/>
              </p:cNvSpPr>
              <p:nvPr/>
            </p:nvSpPr>
            <p:spPr bwMode="auto">
              <a:xfrm>
                <a:off x="3507" y="2850"/>
                <a:ext cx="98" cy="127"/>
              </a:xfrm>
              <a:custGeom>
                <a:avLst/>
                <a:gdLst>
                  <a:gd name="T0" fmla="*/ 0 w 98"/>
                  <a:gd name="T1" fmla="*/ 0 h 127"/>
                  <a:gd name="T2" fmla="*/ 0 w 98"/>
                  <a:gd name="T3" fmla="*/ 126 h 127"/>
                  <a:gd name="T4" fmla="*/ 25 w 98"/>
                  <a:gd name="T5" fmla="*/ 126 h 127"/>
                  <a:gd name="T6" fmla="*/ 25 w 98"/>
                  <a:gd name="T7" fmla="*/ 70 h 127"/>
                  <a:gd name="T8" fmla="*/ 72 w 98"/>
                  <a:gd name="T9" fmla="*/ 70 h 127"/>
                  <a:gd name="T10" fmla="*/ 72 w 98"/>
                  <a:gd name="T11" fmla="*/ 126 h 127"/>
                  <a:gd name="T12" fmla="*/ 97 w 98"/>
                  <a:gd name="T13" fmla="*/ 126 h 127"/>
                  <a:gd name="T14" fmla="*/ 97 w 98"/>
                  <a:gd name="T15" fmla="*/ 0 h 127"/>
                  <a:gd name="T16" fmla="*/ 72 w 98"/>
                  <a:gd name="T17" fmla="*/ 0 h 127"/>
                  <a:gd name="T18" fmla="*/ 72 w 98"/>
                  <a:gd name="T19" fmla="*/ 47 h 127"/>
                  <a:gd name="T20" fmla="*/ 25 w 98"/>
                  <a:gd name="T21" fmla="*/ 47 h 127"/>
                  <a:gd name="T22" fmla="*/ 25 w 98"/>
                  <a:gd name="T23" fmla="*/ 0 h 127"/>
                  <a:gd name="T24" fmla="*/ 0 w 98"/>
                  <a:gd name="T25" fmla="*/ 0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127">
                    <a:moveTo>
                      <a:pt x="0" y="0"/>
                    </a:moveTo>
                    <a:lnTo>
                      <a:pt x="0" y="126"/>
                    </a:lnTo>
                    <a:lnTo>
                      <a:pt x="25" y="126"/>
                    </a:lnTo>
                    <a:lnTo>
                      <a:pt x="25" y="70"/>
                    </a:lnTo>
                    <a:lnTo>
                      <a:pt x="72" y="70"/>
                    </a:lnTo>
                    <a:lnTo>
                      <a:pt x="72" y="126"/>
                    </a:lnTo>
                    <a:lnTo>
                      <a:pt x="97" y="126"/>
                    </a:lnTo>
                    <a:lnTo>
                      <a:pt x="97" y="0"/>
                    </a:lnTo>
                    <a:lnTo>
                      <a:pt x="72" y="0"/>
                    </a:lnTo>
                    <a:lnTo>
                      <a:pt x="72" y="47"/>
                    </a:lnTo>
                    <a:lnTo>
                      <a:pt x="25" y="47"/>
                    </a:lnTo>
                    <a:lnTo>
                      <a:pt x="25"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71" name="Freeform 48"/>
              <p:cNvSpPr>
                <a:spLocks/>
              </p:cNvSpPr>
              <p:nvPr/>
            </p:nvSpPr>
            <p:spPr bwMode="auto">
              <a:xfrm>
                <a:off x="2334" y="2749"/>
                <a:ext cx="98" cy="127"/>
              </a:xfrm>
              <a:custGeom>
                <a:avLst/>
                <a:gdLst>
                  <a:gd name="T0" fmla="*/ 0 w 98"/>
                  <a:gd name="T1" fmla="*/ 0 h 127"/>
                  <a:gd name="T2" fmla="*/ 0 w 98"/>
                  <a:gd name="T3" fmla="*/ 126 h 127"/>
                  <a:gd name="T4" fmla="*/ 25 w 98"/>
                  <a:gd name="T5" fmla="*/ 126 h 127"/>
                  <a:gd name="T6" fmla="*/ 25 w 98"/>
                  <a:gd name="T7" fmla="*/ 70 h 127"/>
                  <a:gd name="T8" fmla="*/ 72 w 98"/>
                  <a:gd name="T9" fmla="*/ 70 h 127"/>
                  <a:gd name="T10" fmla="*/ 72 w 98"/>
                  <a:gd name="T11" fmla="*/ 126 h 127"/>
                  <a:gd name="T12" fmla="*/ 97 w 98"/>
                  <a:gd name="T13" fmla="*/ 126 h 127"/>
                  <a:gd name="T14" fmla="*/ 97 w 98"/>
                  <a:gd name="T15" fmla="*/ 0 h 127"/>
                  <a:gd name="T16" fmla="*/ 72 w 98"/>
                  <a:gd name="T17" fmla="*/ 0 h 127"/>
                  <a:gd name="T18" fmla="*/ 72 w 98"/>
                  <a:gd name="T19" fmla="*/ 47 h 127"/>
                  <a:gd name="T20" fmla="*/ 25 w 98"/>
                  <a:gd name="T21" fmla="*/ 47 h 127"/>
                  <a:gd name="T22" fmla="*/ 25 w 98"/>
                  <a:gd name="T23" fmla="*/ 0 h 127"/>
                  <a:gd name="T24" fmla="*/ 0 w 98"/>
                  <a:gd name="T25" fmla="*/ 0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127">
                    <a:moveTo>
                      <a:pt x="0" y="0"/>
                    </a:moveTo>
                    <a:lnTo>
                      <a:pt x="0" y="126"/>
                    </a:lnTo>
                    <a:lnTo>
                      <a:pt x="25" y="126"/>
                    </a:lnTo>
                    <a:lnTo>
                      <a:pt x="25" y="70"/>
                    </a:lnTo>
                    <a:lnTo>
                      <a:pt x="72" y="70"/>
                    </a:lnTo>
                    <a:lnTo>
                      <a:pt x="72" y="126"/>
                    </a:lnTo>
                    <a:lnTo>
                      <a:pt x="97" y="126"/>
                    </a:lnTo>
                    <a:lnTo>
                      <a:pt x="97" y="0"/>
                    </a:lnTo>
                    <a:lnTo>
                      <a:pt x="72" y="0"/>
                    </a:lnTo>
                    <a:lnTo>
                      <a:pt x="72" y="47"/>
                    </a:lnTo>
                    <a:lnTo>
                      <a:pt x="25" y="47"/>
                    </a:lnTo>
                    <a:lnTo>
                      <a:pt x="25"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72" name="Freeform 49"/>
              <p:cNvSpPr>
                <a:spLocks/>
              </p:cNvSpPr>
              <p:nvPr/>
            </p:nvSpPr>
            <p:spPr bwMode="auto">
              <a:xfrm>
                <a:off x="2440" y="2746"/>
                <a:ext cx="117" cy="134"/>
              </a:xfrm>
              <a:custGeom>
                <a:avLst/>
                <a:gdLst>
                  <a:gd name="T0" fmla="*/ 58 w 117"/>
                  <a:gd name="T1" fmla="*/ 0 h 134"/>
                  <a:gd name="T2" fmla="*/ 45 w 117"/>
                  <a:gd name="T3" fmla="*/ 1 h 134"/>
                  <a:gd name="T4" fmla="*/ 33 w 117"/>
                  <a:gd name="T5" fmla="*/ 5 h 134"/>
                  <a:gd name="T6" fmla="*/ 23 w 117"/>
                  <a:gd name="T7" fmla="*/ 11 h 134"/>
                  <a:gd name="T8" fmla="*/ 15 w 117"/>
                  <a:gd name="T9" fmla="*/ 20 h 134"/>
                  <a:gd name="T10" fmla="*/ 8 w 117"/>
                  <a:gd name="T11" fmla="*/ 29 h 134"/>
                  <a:gd name="T12" fmla="*/ 4 w 117"/>
                  <a:gd name="T13" fmla="*/ 41 h 134"/>
                  <a:gd name="T14" fmla="*/ 1 w 117"/>
                  <a:gd name="T15" fmla="*/ 53 h 134"/>
                  <a:gd name="T16" fmla="*/ 0 w 117"/>
                  <a:gd name="T17" fmla="*/ 66 h 134"/>
                  <a:gd name="T18" fmla="*/ 1 w 117"/>
                  <a:gd name="T19" fmla="*/ 80 h 134"/>
                  <a:gd name="T20" fmla="*/ 4 w 117"/>
                  <a:gd name="T21" fmla="*/ 92 h 134"/>
                  <a:gd name="T22" fmla="*/ 8 w 117"/>
                  <a:gd name="T23" fmla="*/ 103 h 134"/>
                  <a:gd name="T24" fmla="*/ 15 w 117"/>
                  <a:gd name="T25" fmla="*/ 113 h 134"/>
                  <a:gd name="T26" fmla="*/ 23 w 117"/>
                  <a:gd name="T27" fmla="*/ 121 h 134"/>
                  <a:gd name="T28" fmla="*/ 33 w 117"/>
                  <a:gd name="T29" fmla="*/ 128 h 134"/>
                  <a:gd name="T30" fmla="*/ 45 w 117"/>
                  <a:gd name="T31" fmla="*/ 132 h 134"/>
                  <a:gd name="T32" fmla="*/ 58 w 117"/>
                  <a:gd name="T33" fmla="*/ 133 h 134"/>
                  <a:gd name="T34" fmla="*/ 71 w 117"/>
                  <a:gd name="T35" fmla="*/ 132 h 134"/>
                  <a:gd name="T36" fmla="*/ 83 w 117"/>
                  <a:gd name="T37" fmla="*/ 128 h 134"/>
                  <a:gd name="T38" fmla="*/ 93 w 117"/>
                  <a:gd name="T39" fmla="*/ 121 h 134"/>
                  <a:gd name="T40" fmla="*/ 101 w 117"/>
                  <a:gd name="T41" fmla="*/ 113 h 134"/>
                  <a:gd name="T42" fmla="*/ 108 w 117"/>
                  <a:gd name="T43" fmla="*/ 103 h 134"/>
                  <a:gd name="T44" fmla="*/ 112 w 117"/>
                  <a:gd name="T45" fmla="*/ 92 h 134"/>
                  <a:gd name="T46" fmla="*/ 115 w 117"/>
                  <a:gd name="T47" fmla="*/ 80 h 134"/>
                  <a:gd name="T48" fmla="*/ 116 w 117"/>
                  <a:gd name="T49" fmla="*/ 66 h 134"/>
                  <a:gd name="T50" fmla="*/ 115 w 117"/>
                  <a:gd name="T51" fmla="*/ 53 h 134"/>
                  <a:gd name="T52" fmla="*/ 112 w 117"/>
                  <a:gd name="T53" fmla="*/ 41 h 134"/>
                  <a:gd name="T54" fmla="*/ 108 w 117"/>
                  <a:gd name="T55" fmla="*/ 29 h 134"/>
                  <a:gd name="T56" fmla="*/ 101 w 117"/>
                  <a:gd name="T57" fmla="*/ 20 h 134"/>
                  <a:gd name="T58" fmla="*/ 93 w 117"/>
                  <a:gd name="T59" fmla="*/ 11 h 134"/>
                  <a:gd name="T60" fmla="*/ 83 w 117"/>
                  <a:gd name="T61" fmla="*/ 5 h 134"/>
                  <a:gd name="T62" fmla="*/ 71 w 117"/>
                  <a:gd name="T63" fmla="*/ 1 h 134"/>
                  <a:gd name="T64" fmla="*/ 58 w 117"/>
                  <a:gd name="T65" fmla="*/ 0 h 134"/>
                  <a:gd name="T66" fmla="*/ 58 w 117"/>
                  <a:gd name="T67" fmla="*/ 23 h 134"/>
                  <a:gd name="T68" fmla="*/ 66 w 117"/>
                  <a:gd name="T69" fmla="*/ 24 h 134"/>
                  <a:gd name="T70" fmla="*/ 73 w 117"/>
                  <a:gd name="T71" fmla="*/ 27 h 134"/>
                  <a:gd name="T72" fmla="*/ 79 w 117"/>
                  <a:gd name="T73" fmla="*/ 31 h 134"/>
                  <a:gd name="T74" fmla="*/ 83 w 117"/>
                  <a:gd name="T75" fmla="*/ 37 h 134"/>
                  <a:gd name="T76" fmla="*/ 89 w 117"/>
                  <a:gd name="T77" fmla="*/ 51 h 134"/>
                  <a:gd name="T78" fmla="*/ 91 w 117"/>
                  <a:gd name="T79" fmla="*/ 66 h 134"/>
                  <a:gd name="T80" fmla="*/ 89 w 117"/>
                  <a:gd name="T81" fmla="*/ 81 h 134"/>
                  <a:gd name="T82" fmla="*/ 83 w 117"/>
                  <a:gd name="T83" fmla="*/ 96 h 134"/>
                  <a:gd name="T84" fmla="*/ 79 w 117"/>
                  <a:gd name="T85" fmla="*/ 101 h 134"/>
                  <a:gd name="T86" fmla="*/ 73 w 117"/>
                  <a:gd name="T87" fmla="*/ 106 h 134"/>
                  <a:gd name="T88" fmla="*/ 66 w 117"/>
                  <a:gd name="T89" fmla="*/ 109 h 134"/>
                  <a:gd name="T90" fmla="*/ 58 w 117"/>
                  <a:gd name="T91" fmla="*/ 110 h 134"/>
                  <a:gd name="T92" fmla="*/ 49 w 117"/>
                  <a:gd name="T93" fmla="*/ 109 h 134"/>
                  <a:gd name="T94" fmla="*/ 43 w 117"/>
                  <a:gd name="T95" fmla="*/ 106 h 134"/>
                  <a:gd name="T96" fmla="*/ 37 w 117"/>
                  <a:gd name="T97" fmla="*/ 101 h 134"/>
                  <a:gd name="T98" fmla="*/ 32 w 117"/>
                  <a:gd name="T99" fmla="*/ 96 h 134"/>
                  <a:gd name="T100" fmla="*/ 29 w 117"/>
                  <a:gd name="T101" fmla="*/ 89 h 134"/>
                  <a:gd name="T102" fmla="*/ 27 w 117"/>
                  <a:gd name="T103" fmla="*/ 81 h 134"/>
                  <a:gd name="T104" fmla="*/ 25 w 117"/>
                  <a:gd name="T105" fmla="*/ 66 h 134"/>
                  <a:gd name="T106" fmla="*/ 27 w 117"/>
                  <a:gd name="T107" fmla="*/ 51 h 134"/>
                  <a:gd name="T108" fmla="*/ 29 w 117"/>
                  <a:gd name="T109" fmla="*/ 44 h 134"/>
                  <a:gd name="T110" fmla="*/ 32 w 117"/>
                  <a:gd name="T111" fmla="*/ 37 h 134"/>
                  <a:gd name="T112" fmla="*/ 37 w 117"/>
                  <a:gd name="T113" fmla="*/ 31 h 134"/>
                  <a:gd name="T114" fmla="*/ 43 w 117"/>
                  <a:gd name="T115" fmla="*/ 27 h 134"/>
                  <a:gd name="T116" fmla="*/ 49 w 117"/>
                  <a:gd name="T117" fmla="*/ 24 h 134"/>
                  <a:gd name="T118" fmla="*/ 58 w 117"/>
                  <a:gd name="T119" fmla="*/ 23 h 134"/>
                  <a:gd name="T120" fmla="*/ 58 w 117"/>
                  <a:gd name="T121" fmla="*/ 0 h 1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7" h="134">
                    <a:moveTo>
                      <a:pt x="58" y="0"/>
                    </a:moveTo>
                    <a:lnTo>
                      <a:pt x="45" y="1"/>
                    </a:lnTo>
                    <a:lnTo>
                      <a:pt x="33" y="5"/>
                    </a:lnTo>
                    <a:lnTo>
                      <a:pt x="23" y="11"/>
                    </a:lnTo>
                    <a:lnTo>
                      <a:pt x="15" y="20"/>
                    </a:lnTo>
                    <a:lnTo>
                      <a:pt x="8" y="29"/>
                    </a:lnTo>
                    <a:lnTo>
                      <a:pt x="4" y="41"/>
                    </a:lnTo>
                    <a:lnTo>
                      <a:pt x="1" y="53"/>
                    </a:lnTo>
                    <a:lnTo>
                      <a:pt x="0" y="66"/>
                    </a:lnTo>
                    <a:lnTo>
                      <a:pt x="1" y="80"/>
                    </a:lnTo>
                    <a:lnTo>
                      <a:pt x="4" y="92"/>
                    </a:lnTo>
                    <a:lnTo>
                      <a:pt x="8" y="103"/>
                    </a:lnTo>
                    <a:lnTo>
                      <a:pt x="15" y="113"/>
                    </a:lnTo>
                    <a:lnTo>
                      <a:pt x="23" y="121"/>
                    </a:lnTo>
                    <a:lnTo>
                      <a:pt x="33" y="128"/>
                    </a:lnTo>
                    <a:lnTo>
                      <a:pt x="45" y="132"/>
                    </a:lnTo>
                    <a:lnTo>
                      <a:pt x="58" y="133"/>
                    </a:lnTo>
                    <a:lnTo>
                      <a:pt x="71" y="132"/>
                    </a:lnTo>
                    <a:lnTo>
                      <a:pt x="83" y="128"/>
                    </a:lnTo>
                    <a:lnTo>
                      <a:pt x="93" y="121"/>
                    </a:lnTo>
                    <a:lnTo>
                      <a:pt x="101" y="113"/>
                    </a:lnTo>
                    <a:lnTo>
                      <a:pt x="108" y="103"/>
                    </a:lnTo>
                    <a:lnTo>
                      <a:pt x="112" y="92"/>
                    </a:lnTo>
                    <a:lnTo>
                      <a:pt x="115" y="80"/>
                    </a:lnTo>
                    <a:lnTo>
                      <a:pt x="116" y="66"/>
                    </a:lnTo>
                    <a:lnTo>
                      <a:pt x="115" y="53"/>
                    </a:lnTo>
                    <a:lnTo>
                      <a:pt x="112" y="41"/>
                    </a:lnTo>
                    <a:lnTo>
                      <a:pt x="108" y="29"/>
                    </a:lnTo>
                    <a:lnTo>
                      <a:pt x="101" y="20"/>
                    </a:lnTo>
                    <a:lnTo>
                      <a:pt x="93" y="11"/>
                    </a:lnTo>
                    <a:lnTo>
                      <a:pt x="83" y="5"/>
                    </a:lnTo>
                    <a:lnTo>
                      <a:pt x="71" y="1"/>
                    </a:lnTo>
                    <a:lnTo>
                      <a:pt x="58" y="0"/>
                    </a:lnTo>
                    <a:lnTo>
                      <a:pt x="58" y="23"/>
                    </a:lnTo>
                    <a:lnTo>
                      <a:pt x="66" y="24"/>
                    </a:lnTo>
                    <a:lnTo>
                      <a:pt x="73" y="27"/>
                    </a:lnTo>
                    <a:lnTo>
                      <a:pt x="79" y="31"/>
                    </a:lnTo>
                    <a:lnTo>
                      <a:pt x="83" y="37"/>
                    </a:lnTo>
                    <a:lnTo>
                      <a:pt x="89" y="51"/>
                    </a:lnTo>
                    <a:lnTo>
                      <a:pt x="91" y="66"/>
                    </a:lnTo>
                    <a:lnTo>
                      <a:pt x="89" y="81"/>
                    </a:lnTo>
                    <a:lnTo>
                      <a:pt x="83" y="96"/>
                    </a:lnTo>
                    <a:lnTo>
                      <a:pt x="79" y="101"/>
                    </a:lnTo>
                    <a:lnTo>
                      <a:pt x="73" y="106"/>
                    </a:lnTo>
                    <a:lnTo>
                      <a:pt x="66" y="109"/>
                    </a:lnTo>
                    <a:lnTo>
                      <a:pt x="58" y="110"/>
                    </a:lnTo>
                    <a:lnTo>
                      <a:pt x="49" y="109"/>
                    </a:lnTo>
                    <a:lnTo>
                      <a:pt x="43" y="106"/>
                    </a:lnTo>
                    <a:lnTo>
                      <a:pt x="37" y="101"/>
                    </a:lnTo>
                    <a:lnTo>
                      <a:pt x="32" y="96"/>
                    </a:lnTo>
                    <a:lnTo>
                      <a:pt x="29" y="89"/>
                    </a:lnTo>
                    <a:lnTo>
                      <a:pt x="27" y="81"/>
                    </a:lnTo>
                    <a:lnTo>
                      <a:pt x="25" y="66"/>
                    </a:lnTo>
                    <a:lnTo>
                      <a:pt x="27" y="51"/>
                    </a:lnTo>
                    <a:lnTo>
                      <a:pt x="29" y="44"/>
                    </a:lnTo>
                    <a:lnTo>
                      <a:pt x="32" y="37"/>
                    </a:lnTo>
                    <a:lnTo>
                      <a:pt x="37" y="31"/>
                    </a:lnTo>
                    <a:lnTo>
                      <a:pt x="43" y="27"/>
                    </a:lnTo>
                    <a:lnTo>
                      <a:pt x="49" y="24"/>
                    </a:lnTo>
                    <a:lnTo>
                      <a:pt x="58" y="23"/>
                    </a:lnTo>
                    <a:lnTo>
                      <a:pt x="5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73" name="Freeform 50"/>
              <p:cNvSpPr>
                <a:spLocks/>
              </p:cNvSpPr>
              <p:nvPr/>
            </p:nvSpPr>
            <p:spPr bwMode="auto">
              <a:xfrm>
                <a:off x="2537" y="1802"/>
                <a:ext cx="285" cy="137"/>
              </a:xfrm>
              <a:custGeom>
                <a:avLst/>
                <a:gdLst>
                  <a:gd name="T0" fmla="*/ 5 w 285"/>
                  <a:gd name="T1" fmla="*/ 0 h 137"/>
                  <a:gd name="T2" fmla="*/ 0 w 285"/>
                  <a:gd name="T3" fmla="*/ 13 h 137"/>
                  <a:gd name="T4" fmla="*/ 279 w 285"/>
                  <a:gd name="T5" fmla="*/ 136 h 137"/>
                  <a:gd name="T6" fmla="*/ 284 w 285"/>
                  <a:gd name="T7" fmla="*/ 123 h 137"/>
                  <a:gd name="T8" fmla="*/ 5 w 285"/>
                  <a:gd name="T9" fmla="*/ 0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137">
                    <a:moveTo>
                      <a:pt x="5" y="0"/>
                    </a:moveTo>
                    <a:lnTo>
                      <a:pt x="0" y="13"/>
                    </a:lnTo>
                    <a:lnTo>
                      <a:pt x="279" y="136"/>
                    </a:lnTo>
                    <a:lnTo>
                      <a:pt x="284" y="123"/>
                    </a:lnTo>
                    <a:lnTo>
                      <a:pt x="5"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74" name="Freeform 51"/>
              <p:cNvSpPr>
                <a:spLocks/>
              </p:cNvSpPr>
              <p:nvPr/>
            </p:nvSpPr>
            <p:spPr bwMode="auto">
              <a:xfrm>
                <a:off x="2775" y="2093"/>
                <a:ext cx="176" cy="334"/>
              </a:xfrm>
              <a:custGeom>
                <a:avLst/>
                <a:gdLst>
                  <a:gd name="T0" fmla="*/ 164 w 176"/>
                  <a:gd name="T1" fmla="*/ 333 h 334"/>
                  <a:gd name="T2" fmla="*/ 175 w 176"/>
                  <a:gd name="T3" fmla="*/ 324 h 334"/>
                  <a:gd name="T4" fmla="*/ 17 w 176"/>
                  <a:gd name="T5" fmla="*/ 125 h 334"/>
                  <a:gd name="T6" fmla="*/ 72 w 176"/>
                  <a:gd name="T7" fmla="*/ 7 h 334"/>
                  <a:gd name="T8" fmla="*/ 60 w 176"/>
                  <a:gd name="T9" fmla="*/ 0 h 334"/>
                  <a:gd name="T10" fmla="*/ 0 w 176"/>
                  <a:gd name="T11" fmla="*/ 127 h 334"/>
                  <a:gd name="T12" fmla="*/ 164 w 176"/>
                  <a:gd name="T13" fmla="*/ 333 h 3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6" h="334">
                    <a:moveTo>
                      <a:pt x="164" y="333"/>
                    </a:moveTo>
                    <a:lnTo>
                      <a:pt x="175" y="324"/>
                    </a:lnTo>
                    <a:lnTo>
                      <a:pt x="17" y="125"/>
                    </a:lnTo>
                    <a:lnTo>
                      <a:pt x="72" y="7"/>
                    </a:lnTo>
                    <a:lnTo>
                      <a:pt x="60" y="0"/>
                    </a:lnTo>
                    <a:lnTo>
                      <a:pt x="0" y="127"/>
                    </a:lnTo>
                    <a:lnTo>
                      <a:pt x="164" y="333"/>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75" name="Freeform 52"/>
              <p:cNvSpPr>
                <a:spLocks/>
              </p:cNvSpPr>
              <p:nvPr/>
            </p:nvSpPr>
            <p:spPr bwMode="auto">
              <a:xfrm>
                <a:off x="4104" y="2695"/>
                <a:ext cx="116" cy="134"/>
              </a:xfrm>
              <a:custGeom>
                <a:avLst/>
                <a:gdLst>
                  <a:gd name="T0" fmla="*/ 57 w 116"/>
                  <a:gd name="T1" fmla="*/ 0 h 134"/>
                  <a:gd name="T2" fmla="*/ 44 w 116"/>
                  <a:gd name="T3" fmla="*/ 1 h 134"/>
                  <a:gd name="T4" fmla="*/ 33 w 116"/>
                  <a:gd name="T5" fmla="*/ 5 h 134"/>
                  <a:gd name="T6" fmla="*/ 23 w 116"/>
                  <a:gd name="T7" fmla="*/ 11 h 134"/>
                  <a:gd name="T8" fmla="*/ 15 w 116"/>
                  <a:gd name="T9" fmla="*/ 20 h 134"/>
                  <a:gd name="T10" fmla="*/ 8 w 116"/>
                  <a:gd name="T11" fmla="*/ 29 h 134"/>
                  <a:gd name="T12" fmla="*/ 4 w 116"/>
                  <a:gd name="T13" fmla="*/ 41 h 134"/>
                  <a:gd name="T14" fmla="*/ 1 w 116"/>
                  <a:gd name="T15" fmla="*/ 53 h 134"/>
                  <a:gd name="T16" fmla="*/ 0 w 116"/>
                  <a:gd name="T17" fmla="*/ 66 h 134"/>
                  <a:gd name="T18" fmla="*/ 1 w 116"/>
                  <a:gd name="T19" fmla="*/ 80 h 134"/>
                  <a:gd name="T20" fmla="*/ 4 w 116"/>
                  <a:gd name="T21" fmla="*/ 92 h 134"/>
                  <a:gd name="T22" fmla="*/ 8 w 116"/>
                  <a:gd name="T23" fmla="*/ 104 h 134"/>
                  <a:gd name="T24" fmla="*/ 15 w 116"/>
                  <a:gd name="T25" fmla="*/ 113 h 134"/>
                  <a:gd name="T26" fmla="*/ 23 w 116"/>
                  <a:gd name="T27" fmla="*/ 121 h 134"/>
                  <a:gd name="T28" fmla="*/ 33 w 116"/>
                  <a:gd name="T29" fmla="*/ 128 h 134"/>
                  <a:gd name="T30" fmla="*/ 44 w 116"/>
                  <a:gd name="T31" fmla="*/ 132 h 134"/>
                  <a:gd name="T32" fmla="*/ 57 w 116"/>
                  <a:gd name="T33" fmla="*/ 133 h 134"/>
                  <a:gd name="T34" fmla="*/ 70 w 116"/>
                  <a:gd name="T35" fmla="*/ 132 h 134"/>
                  <a:gd name="T36" fmla="*/ 82 w 116"/>
                  <a:gd name="T37" fmla="*/ 128 h 134"/>
                  <a:gd name="T38" fmla="*/ 92 w 116"/>
                  <a:gd name="T39" fmla="*/ 121 h 134"/>
                  <a:gd name="T40" fmla="*/ 100 w 116"/>
                  <a:gd name="T41" fmla="*/ 113 h 134"/>
                  <a:gd name="T42" fmla="*/ 107 w 116"/>
                  <a:gd name="T43" fmla="*/ 104 h 134"/>
                  <a:gd name="T44" fmla="*/ 111 w 116"/>
                  <a:gd name="T45" fmla="*/ 92 h 134"/>
                  <a:gd name="T46" fmla="*/ 114 w 116"/>
                  <a:gd name="T47" fmla="*/ 80 h 134"/>
                  <a:gd name="T48" fmla="*/ 115 w 116"/>
                  <a:gd name="T49" fmla="*/ 66 h 134"/>
                  <a:gd name="T50" fmla="*/ 114 w 116"/>
                  <a:gd name="T51" fmla="*/ 53 h 134"/>
                  <a:gd name="T52" fmla="*/ 111 w 116"/>
                  <a:gd name="T53" fmla="*/ 41 h 134"/>
                  <a:gd name="T54" fmla="*/ 107 w 116"/>
                  <a:gd name="T55" fmla="*/ 29 h 134"/>
                  <a:gd name="T56" fmla="*/ 100 w 116"/>
                  <a:gd name="T57" fmla="*/ 20 h 134"/>
                  <a:gd name="T58" fmla="*/ 92 w 116"/>
                  <a:gd name="T59" fmla="*/ 11 h 134"/>
                  <a:gd name="T60" fmla="*/ 82 w 116"/>
                  <a:gd name="T61" fmla="*/ 5 h 134"/>
                  <a:gd name="T62" fmla="*/ 70 w 116"/>
                  <a:gd name="T63" fmla="*/ 1 h 134"/>
                  <a:gd name="T64" fmla="*/ 57 w 116"/>
                  <a:gd name="T65" fmla="*/ 0 h 134"/>
                  <a:gd name="T66" fmla="*/ 57 w 116"/>
                  <a:gd name="T67" fmla="*/ 23 h 134"/>
                  <a:gd name="T68" fmla="*/ 65 w 116"/>
                  <a:gd name="T69" fmla="*/ 24 h 134"/>
                  <a:gd name="T70" fmla="*/ 72 w 116"/>
                  <a:gd name="T71" fmla="*/ 27 h 134"/>
                  <a:gd name="T72" fmla="*/ 78 w 116"/>
                  <a:gd name="T73" fmla="*/ 31 h 134"/>
                  <a:gd name="T74" fmla="*/ 82 w 116"/>
                  <a:gd name="T75" fmla="*/ 37 h 134"/>
                  <a:gd name="T76" fmla="*/ 88 w 116"/>
                  <a:gd name="T77" fmla="*/ 51 h 134"/>
                  <a:gd name="T78" fmla="*/ 90 w 116"/>
                  <a:gd name="T79" fmla="*/ 66 h 134"/>
                  <a:gd name="T80" fmla="*/ 88 w 116"/>
                  <a:gd name="T81" fmla="*/ 81 h 134"/>
                  <a:gd name="T82" fmla="*/ 82 w 116"/>
                  <a:gd name="T83" fmla="*/ 96 h 134"/>
                  <a:gd name="T84" fmla="*/ 78 w 116"/>
                  <a:gd name="T85" fmla="*/ 101 h 134"/>
                  <a:gd name="T86" fmla="*/ 72 w 116"/>
                  <a:gd name="T87" fmla="*/ 106 h 134"/>
                  <a:gd name="T88" fmla="*/ 65 w 116"/>
                  <a:gd name="T89" fmla="*/ 109 h 134"/>
                  <a:gd name="T90" fmla="*/ 57 w 116"/>
                  <a:gd name="T91" fmla="*/ 110 h 134"/>
                  <a:gd name="T92" fmla="*/ 49 w 116"/>
                  <a:gd name="T93" fmla="*/ 109 h 134"/>
                  <a:gd name="T94" fmla="*/ 42 w 116"/>
                  <a:gd name="T95" fmla="*/ 106 h 134"/>
                  <a:gd name="T96" fmla="*/ 37 w 116"/>
                  <a:gd name="T97" fmla="*/ 101 h 134"/>
                  <a:gd name="T98" fmla="*/ 32 w 116"/>
                  <a:gd name="T99" fmla="*/ 96 h 134"/>
                  <a:gd name="T100" fmla="*/ 29 w 116"/>
                  <a:gd name="T101" fmla="*/ 89 h 134"/>
                  <a:gd name="T102" fmla="*/ 27 w 116"/>
                  <a:gd name="T103" fmla="*/ 81 h 134"/>
                  <a:gd name="T104" fmla="*/ 25 w 116"/>
                  <a:gd name="T105" fmla="*/ 66 h 134"/>
                  <a:gd name="T106" fmla="*/ 27 w 116"/>
                  <a:gd name="T107" fmla="*/ 51 h 134"/>
                  <a:gd name="T108" fmla="*/ 29 w 116"/>
                  <a:gd name="T109" fmla="*/ 44 h 134"/>
                  <a:gd name="T110" fmla="*/ 32 w 116"/>
                  <a:gd name="T111" fmla="*/ 37 h 134"/>
                  <a:gd name="T112" fmla="*/ 37 w 116"/>
                  <a:gd name="T113" fmla="*/ 31 h 134"/>
                  <a:gd name="T114" fmla="*/ 42 w 116"/>
                  <a:gd name="T115" fmla="*/ 27 h 134"/>
                  <a:gd name="T116" fmla="*/ 49 w 116"/>
                  <a:gd name="T117" fmla="*/ 24 h 134"/>
                  <a:gd name="T118" fmla="*/ 57 w 116"/>
                  <a:gd name="T119" fmla="*/ 23 h 134"/>
                  <a:gd name="T120" fmla="*/ 57 w 116"/>
                  <a:gd name="T121" fmla="*/ 0 h 1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6" h="134">
                    <a:moveTo>
                      <a:pt x="57" y="0"/>
                    </a:moveTo>
                    <a:lnTo>
                      <a:pt x="44" y="1"/>
                    </a:lnTo>
                    <a:lnTo>
                      <a:pt x="33" y="5"/>
                    </a:lnTo>
                    <a:lnTo>
                      <a:pt x="23" y="11"/>
                    </a:lnTo>
                    <a:lnTo>
                      <a:pt x="15" y="20"/>
                    </a:lnTo>
                    <a:lnTo>
                      <a:pt x="8" y="29"/>
                    </a:lnTo>
                    <a:lnTo>
                      <a:pt x="4" y="41"/>
                    </a:lnTo>
                    <a:lnTo>
                      <a:pt x="1" y="53"/>
                    </a:lnTo>
                    <a:lnTo>
                      <a:pt x="0" y="66"/>
                    </a:lnTo>
                    <a:lnTo>
                      <a:pt x="1" y="80"/>
                    </a:lnTo>
                    <a:lnTo>
                      <a:pt x="4" y="92"/>
                    </a:lnTo>
                    <a:lnTo>
                      <a:pt x="8" y="104"/>
                    </a:lnTo>
                    <a:lnTo>
                      <a:pt x="15" y="113"/>
                    </a:lnTo>
                    <a:lnTo>
                      <a:pt x="23" y="121"/>
                    </a:lnTo>
                    <a:lnTo>
                      <a:pt x="33" y="128"/>
                    </a:lnTo>
                    <a:lnTo>
                      <a:pt x="44" y="132"/>
                    </a:lnTo>
                    <a:lnTo>
                      <a:pt x="57" y="133"/>
                    </a:lnTo>
                    <a:lnTo>
                      <a:pt x="70" y="132"/>
                    </a:lnTo>
                    <a:lnTo>
                      <a:pt x="82" y="128"/>
                    </a:lnTo>
                    <a:lnTo>
                      <a:pt x="92" y="121"/>
                    </a:lnTo>
                    <a:lnTo>
                      <a:pt x="100" y="113"/>
                    </a:lnTo>
                    <a:lnTo>
                      <a:pt x="107" y="104"/>
                    </a:lnTo>
                    <a:lnTo>
                      <a:pt x="111" y="92"/>
                    </a:lnTo>
                    <a:lnTo>
                      <a:pt x="114" y="80"/>
                    </a:lnTo>
                    <a:lnTo>
                      <a:pt x="115" y="66"/>
                    </a:lnTo>
                    <a:lnTo>
                      <a:pt x="114" y="53"/>
                    </a:lnTo>
                    <a:lnTo>
                      <a:pt x="111" y="41"/>
                    </a:lnTo>
                    <a:lnTo>
                      <a:pt x="107" y="29"/>
                    </a:lnTo>
                    <a:lnTo>
                      <a:pt x="100" y="20"/>
                    </a:lnTo>
                    <a:lnTo>
                      <a:pt x="92" y="11"/>
                    </a:lnTo>
                    <a:lnTo>
                      <a:pt x="82" y="5"/>
                    </a:lnTo>
                    <a:lnTo>
                      <a:pt x="70" y="1"/>
                    </a:lnTo>
                    <a:lnTo>
                      <a:pt x="57" y="0"/>
                    </a:lnTo>
                    <a:lnTo>
                      <a:pt x="57" y="23"/>
                    </a:lnTo>
                    <a:lnTo>
                      <a:pt x="65" y="24"/>
                    </a:lnTo>
                    <a:lnTo>
                      <a:pt x="72" y="27"/>
                    </a:lnTo>
                    <a:lnTo>
                      <a:pt x="78" y="31"/>
                    </a:lnTo>
                    <a:lnTo>
                      <a:pt x="82" y="37"/>
                    </a:lnTo>
                    <a:lnTo>
                      <a:pt x="88" y="51"/>
                    </a:lnTo>
                    <a:lnTo>
                      <a:pt x="90" y="66"/>
                    </a:lnTo>
                    <a:lnTo>
                      <a:pt x="88" y="81"/>
                    </a:lnTo>
                    <a:lnTo>
                      <a:pt x="82" y="96"/>
                    </a:lnTo>
                    <a:lnTo>
                      <a:pt x="78" y="101"/>
                    </a:lnTo>
                    <a:lnTo>
                      <a:pt x="72" y="106"/>
                    </a:lnTo>
                    <a:lnTo>
                      <a:pt x="65" y="109"/>
                    </a:lnTo>
                    <a:lnTo>
                      <a:pt x="57" y="110"/>
                    </a:lnTo>
                    <a:lnTo>
                      <a:pt x="49" y="109"/>
                    </a:lnTo>
                    <a:lnTo>
                      <a:pt x="42" y="106"/>
                    </a:lnTo>
                    <a:lnTo>
                      <a:pt x="37" y="101"/>
                    </a:lnTo>
                    <a:lnTo>
                      <a:pt x="32" y="96"/>
                    </a:lnTo>
                    <a:lnTo>
                      <a:pt x="29" y="89"/>
                    </a:lnTo>
                    <a:lnTo>
                      <a:pt x="27" y="81"/>
                    </a:lnTo>
                    <a:lnTo>
                      <a:pt x="25" y="66"/>
                    </a:lnTo>
                    <a:lnTo>
                      <a:pt x="27" y="51"/>
                    </a:lnTo>
                    <a:lnTo>
                      <a:pt x="29" y="44"/>
                    </a:lnTo>
                    <a:lnTo>
                      <a:pt x="32" y="37"/>
                    </a:lnTo>
                    <a:lnTo>
                      <a:pt x="37" y="31"/>
                    </a:lnTo>
                    <a:lnTo>
                      <a:pt x="42" y="27"/>
                    </a:lnTo>
                    <a:lnTo>
                      <a:pt x="49" y="24"/>
                    </a:lnTo>
                    <a:lnTo>
                      <a:pt x="57" y="23"/>
                    </a:lnTo>
                    <a:lnTo>
                      <a:pt x="5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76" name="Freeform 53"/>
              <p:cNvSpPr>
                <a:spLocks/>
              </p:cNvSpPr>
              <p:nvPr/>
            </p:nvSpPr>
            <p:spPr bwMode="auto">
              <a:xfrm>
                <a:off x="4233" y="2645"/>
                <a:ext cx="1509" cy="133"/>
              </a:xfrm>
              <a:custGeom>
                <a:avLst/>
                <a:gdLst>
                  <a:gd name="T0" fmla="*/ 0 w 1509"/>
                  <a:gd name="T1" fmla="*/ 60 h 133"/>
                  <a:gd name="T2" fmla="*/ 9 w 1509"/>
                  <a:gd name="T3" fmla="*/ 71 h 133"/>
                  <a:gd name="T4" fmla="*/ 69 w 1509"/>
                  <a:gd name="T5" fmla="*/ 19 h 133"/>
                  <a:gd name="T6" fmla="*/ 200 w 1509"/>
                  <a:gd name="T7" fmla="*/ 132 h 133"/>
                  <a:gd name="T8" fmla="*/ 333 w 1509"/>
                  <a:gd name="T9" fmla="*/ 19 h 133"/>
                  <a:gd name="T10" fmla="*/ 458 w 1509"/>
                  <a:gd name="T11" fmla="*/ 132 h 133"/>
                  <a:gd name="T12" fmla="*/ 590 w 1509"/>
                  <a:gd name="T13" fmla="*/ 19 h 133"/>
                  <a:gd name="T14" fmla="*/ 721 w 1509"/>
                  <a:gd name="T15" fmla="*/ 132 h 133"/>
                  <a:gd name="T16" fmla="*/ 851 w 1509"/>
                  <a:gd name="T17" fmla="*/ 19 h 133"/>
                  <a:gd name="T18" fmla="*/ 984 w 1509"/>
                  <a:gd name="T19" fmla="*/ 132 h 133"/>
                  <a:gd name="T20" fmla="*/ 1110 w 1509"/>
                  <a:gd name="T21" fmla="*/ 19 h 133"/>
                  <a:gd name="T22" fmla="*/ 1241 w 1509"/>
                  <a:gd name="T23" fmla="*/ 132 h 133"/>
                  <a:gd name="T24" fmla="*/ 1373 w 1509"/>
                  <a:gd name="T25" fmla="*/ 19 h 133"/>
                  <a:gd name="T26" fmla="*/ 1499 w 1509"/>
                  <a:gd name="T27" fmla="*/ 128 h 133"/>
                  <a:gd name="T28" fmla="*/ 1508 w 1509"/>
                  <a:gd name="T29" fmla="*/ 117 h 133"/>
                  <a:gd name="T30" fmla="*/ 1373 w 1509"/>
                  <a:gd name="T31" fmla="*/ 0 h 133"/>
                  <a:gd name="T32" fmla="*/ 1241 w 1509"/>
                  <a:gd name="T33" fmla="*/ 113 h 133"/>
                  <a:gd name="T34" fmla="*/ 1110 w 1509"/>
                  <a:gd name="T35" fmla="*/ 0 h 133"/>
                  <a:gd name="T36" fmla="*/ 984 w 1509"/>
                  <a:gd name="T37" fmla="*/ 113 h 133"/>
                  <a:gd name="T38" fmla="*/ 851 w 1509"/>
                  <a:gd name="T39" fmla="*/ 0 h 133"/>
                  <a:gd name="T40" fmla="*/ 721 w 1509"/>
                  <a:gd name="T41" fmla="*/ 113 h 133"/>
                  <a:gd name="T42" fmla="*/ 590 w 1509"/>
                  <a:gd name="T43" fmla="*/ 0 h 133"/>
                  <a:gd name="T44" fmla="*/ 458 w 1509"/>
                  <a:gd name="T45" fmla="*/ 113 h 133"/>
                  <a:gd name="T46" fmla="*/ 333 w 1509"/>
                  <a:gd name="T47" fmla="*/ 0 h 133"/>
                  <a:gd name="T48" fmla="*/ 200 w 1509"/>
                  <a:gd name="T49" fmla="*/ 113 h 133"/>
                  <a:gd name="T50" fmla="*/ 69 w 1509"/>
                  <a:gd name="T51" fmla="*/ 0 h 133"/>
                  <a:gd name="T52" fmla="*/ 0 w 1509"/>
                  <a:gd name="T53" fmla="*/ 60 h 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09" h="133">
                    <a:moveTo>
                      <a:pt x="0" y="60"/>
                    </a:moveTo>
                    <a:lnTo>
                      <a:pt x="9" y="71"/>
                    </a:lnTo>
                    <a:lnTo>
                      <a:pt x="69" y="19"/>
                    </a:lnTo>
                    <a:lnTo>
                      <a:pt x="200" y="132"/>
                    </a:lnTo>
                    <a:lnTo>
                      <a:pt x="333" y="19"/>
                    </a:lnTo>
                    <a:lnTo>
                      <a:pt x="458" y="132"/>
                    </a:lnTo>
                    <a:lnTo>
                      <a:pt x="590" y="19"/>
                    </a:lnTo>
                    <a:lnTo>
                      <a:pt x="721" y="132"/>
                    </a:lnTo>
                    <a:lnTo>
                      <a:pt x="851" y="19"/>
                    </a:lnTo>
                    <a:lnTo>
                      <a:pt x="984" y="132"/>
                    </a:lnTo>
                    <a:lnTo>
                      <a:pt x="1110" y="19"/>
                    </a:lnTo>
                    <a:lnTo>
                      <a:pt x="1241" y="132"/>
                    </a:lnTo>
                    <a:lnTo>
                      <a:pt x="1373" y="19"/>
                    </a:lnTo>
                    <a:lnTo>
                      <a:pt x="1499" y="128"/>
                    </a:lnTo>
                    <a:lnTo>
                      <a:pt x="1508" y="117"/>
                    </a:lnTo>
                    <a:lnTo>
                      <a:pt x="1373" y="0"/>
                    </a:lnTo>
                    <a:lnTo>
                      <a:pt x="1241" y="113"/>
                    </a:lnTo>
                    <a:lnTo>
                      <a:pt x="1110" y="0"/>
                    </a:lnTo>
                    <a:lnTo>
                      <a:pt x="984" y="113"/>
                    </a:lnTo>
                    <a:lnTo>
                      <a:pt x="851" y="0"/>
                    </a:lnTo>
                    <a:lnTo>
                      <a:pt x="721" y="113"/>
                    </a:lnTo>
                    <a:lnTo>
                      <a:pt x="590" y="0"/>
                    </a:lnTo>
                    <a:lnTo>
                      <a:pt x="458" y="113"/>
                    </a:lnTo>
                    <a:lnTo>
                      <a:pt x="333" y="0"/>
                    </a:lnTo>
                    <a:lnTo>
                      <a:pt x="200" y="113"/>
                    </a:lnTo>
                    <a:lnTo>
                      <a:pt x="69" y="0"/>
                    </a:lnTo>
                    <a:lnTo>
                      <a:pt x="0" y="6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77" name="Freeform 54"/>
              <p:cNvSpPr>
                <a:spLocks/>
              </p:cNvSpPr>
              <p:nvPr/>
            </p:nvSpPr>
            <p:spPr bwMode="auto">
              <a:xfrm>
                <a:off x="3746" y="2688"/>
                <a:ext cx="347" cy="115"/>
              </a:xfrm>
              <a:custGeom>
                <a:avLst/>
                <a:gdLst>
                  <a:gd name="T0" fmla="*/ 13 w 347"/>
                  <a:gd name="T1" fmla="*/ 0 h 115"/>
                  <a:gd name="T2" fmla="*/ 0 w 347"/>
                  <a:gd name="T3" fmla="*/ 7 h 115"/>
                  <a:gd name="T4" fmla="*/ 4 w 347"/>
                  <a:gd name="T5" fmla="*/ 14 h 115"/>
                  <a:gd name="T6" fmla="*/ 11 w 347"/>
                  <a:gd name="T7" fmla="*/ 20 h 115"/>
                  <a:gd name="T8" fmla="*/ 17 w 347"/>
                  <a:gd name="T9" fmla="*/ 24 h 115"/>
                  <a:gd name="T10" fmla="*/ 21 w 347"/>
                  <a:gd name="T11" fmla="*/ 27 h 115"/>
                  <a:gd name="T12" fmla="*/ 30 w 347"/>
                  <a:gd name="T13" fmla="*/ 38 h 115"/>
                  <a:gd name="T14" fmla="*/ 44 w 347"/>
                  <a:gd name="T15" fmla="*/ 45 h 115"/>
                  <a:gd name="T16" fmla="*/ 52 w 347"/>
                  <a:gd name="T17" fmla="*/ 47 h 115"/>
                  <a:gd name="T18" fmla="*/ 61 w 347"/>
                  <a:gd name="T19" fmla="*/ 48 h 115"/>
                  <a:gd name="T20" fmla="*/ 79 w 347"/>
                  <a:gd name="T21" fmla="*/ 48 h 115"/>
                  <a:gd name="T22" fmla="*/ 125 w 347"/>
                  <a:gd name="T23" fmla="*/ 46 h 115"/>
                  <a:gd name="T24" fmla="*/ 153 w 347"/>
                  <a:gd name="T25" fmla="*/ 46 h 115"/>
                  <a:gd name="T26" fmla="*/ 164 w 347"/>
                  <a:gd name="T27" fmla="*/ 47 h 115"/>
                  <a:gd name="T28" fmla="*/ 184 w 347"/>
                  <a:gd name="T29" fmla="*/ 48 h 115"/>
                  <a:gd name="T30" fmla="*/ 191 w 347"/>
                  <a:gd name="T31" fmla="*/ 49 h 115"/>
                  <a:gd name="T32" fmla="*/ 198 w 347"/>
                  <a:gd name="T33" fmla="*/ 53 h 115"/>
                  <a:gd name="T34" fmla="*/ 215 w 347"/>
                  <a:gd name="T35" fmla="*/ 63 h 115"/>
                  <a:gd name="T36" fmla="*/ 250 w 347"/>
                  <a:gd name="T37" fmla="*/ 91 h 115"/>
                  <a:gd name="T38" fmla="*/ 268 w 347"/>
                  <a:gd name="T39" fmla="*/ 104 h 115"/>
                  <a:gd name="T40" fmla="*/ 278 w 347"/>
                  <a:gd name="T41" fmla="*/ 109 h 115"/>
                  <a:gd name="T42" fmla="*/ 287 w 347"/>
                  <a:gd name="T43" fmla="*/ 112 h 115"/>
                  <a:gd name="T44" fmla="*/ 298 w 347"/>
                  <a:gd name="T45" fmla="*/ 114 h 115"/>
                  <a:gd name="T46" fmla="*/ 308 w 347"/>
                  <a:gd name="T47" fmla="*/ 112 h 115"/>
                  <a:gd name="T48" fmla="*/ 318 w 347"/>
                  <a:gd name="T49" fmla="*/ 108 h 115"/>
                  <a:gd name="T50" fmla="*/ 327 w 347"/>
                  <a:gd name="T51" fmla="*/ 100 h 115"/>
                  <a:gd name="T52" fmla="*/ 336 w 347"/>
                  <a:gd name="T53" fmla="*/ 93 h 115"/>
                  <a:gd name="T54" fmla="*/ 342 w 347"/>
                  <a:gd name="T55" fmla="*/ 87 h 115"/>
                  <a:gd name="T56" fmla="*/ 346 w 347"/>
                  <a:gd name="T57" fmla="*/ 83 h 115"/>
                  <a:gd name="T58" fmla="*/ 335 w 347"/>
                  <a:gd name="T59" fmla="*/ 74 h 115"/>
                  <a:gd name="T60" fmla="*/ 332 w 347"/>
                  <a:gd name="T61" fmla="*/ 78 h 115"/>
                  <a:gd name="T62" fmla="*/ 328 w 347"/>
                  <a:gd name="T63" fmla="*/ 82 h 115"/>
                  <a:gd name="T64" fmla="*/ 319 w 347"/>
                  <a:gd name="T65" fmla="*/ 89 h 115"/>
                  <a:gd name="T66" fmla="*/ 311 w 347"/>
                  <a:gd name="T67" fmla="*/ 96 h 115"/>
                  <a:gd name="T68" fmla="*/ 304 w 347"/>
                  <a:gd name="T69" fmla="*/ 98 h 115"/>
                  <a:gd name="T70" fmla="*/ 298 w 347"/>
                  <a:gd name="T71" fmla="*/ 99 h 115"/>
                  <a:gd name="T72" fmla="*/ 291 w 347"/>
                  <a:gd name="T73" fmla="*/ 98 h 115"/>
                  <a:gd name="T74" fmla="*/ 283 w 347"/>
                  <a:gd name="T75" fmla="*/ 96 h 115"/>
                  <a:gd name="T76" fmla="*/ 275 w 347"/>
                  <a:gd name="T77" fmla="*/ 92 h 115"/>
                  <a:gd name="T78" fmla="*/ 258 w 347"/>
                  <a:gd name="T79" fmla="*/ 80 h 115"/>
                  <a:gd name="T80" fmla="*/ 222 w 347"/>
                  <a:gd name="T81" fmla="*/ 51 h 115"/>
                  <a:gd name="T82" fmla="*/ 204 w 347"/>
                  <a:gd name="T83" fmla="*/ 40 h 115"/>
                  <a:gd name="T84" fmla="*/ 195 w 347"/>
                  <a:gd name="T85" fmla="*/ 36 h 115"/>
                  <a:gd name="T86" fmla="*/ 185 w 347"/>
                  <a:gd name="T87" fmla="*/ 34 h 115"/>
                  <a:gd name="T88" fmla="*/ 165 w 347"/>
                  <a:gd name="T89" fmla="*/ 32 h 115"/>
                  <a:gd name="T90" fmla="*/ 153 w 347"/>
                  <a:gd name="T91" fmla="*/ 31 h 115"/>
                  <a:gd name="T92" fmla="*/ 125 w 347"/>
                  <a:gd name="T93" fmla="*/ 31 h 115"/>
                  <a:gd name="T94" fmla="*/ 79 w 347"/>
                  <a:gd name="T95" fmla="*/ 34 h 115"/>
                  <a:gd name="T96" fmla="*/ 62 w 347"/>
                  <a:gd name="T97" fmla="*/ 33 h 115"/>
                  <a:gd name="T98" fmla="*/ 54 w 347"/>
                  <a:gd name="T99" fmla="*/ 33 h 115"/>
                  <a:gd name="T100" fmla="*/ 49 w 347"/>
                  <a:gd name="T101" fmla="*/ 31 h 115"/>
                  <a:gd name="T102" fmla="*/ 39 w 347"/>
                  <a:gd name="T103" fmla="*/ 27 h 115"/>
                  <a:gd name="T104" fmla="*/ 31 w 347"/>
                  <a:gd name="T105" fmla="*/ 17 h 115"/>
                  <a:gd name="T106" fmla="*/ 26 w 347"/>
                  <a:gd name="T107" fmla="*/ 12 h 115"/>
                  <a:gd name="T108" fmla="*/ 19 w 347"/>
                  <a:gd name="T109" fmla="*/ 8 h 115"/>
                  <a:gd name="T110" fmla="*/ 15 w 347"/>
                  <a:gd name="T111" fmla="*/ 4 h 115"/>
                  <a:gd name="T112" fmla="*/ 13 w 347"/>
                  <a:gd name="T113" fmla="*/ 0 h 1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47" h="115">
                    <a:moveTo>
                      <a:pt x="13" y="0"/>
                    </a:moveTo>
                    <a:lnTo>
                      <a:pt x="0" y="7"/>
                    </a:lnTo>
                    <a:lnTo>
                      <a:pt x="4" y="14"/>
                    </a:lnTo>
                    <a:lnTo>
                      <a:pt x="11" y="20"/>
                    </a:lnTo>
                    <a:lnTo>
                      <a:pt x="17" y="24"/>
                    </a:lnTo>
                    <a:lnTo>
                      <a:pt x="21" y="27"/>
                    </a:lnTo>
                    <a:lnTo>
                      <a:pt x="30" y="38"/>
                    </a:lnTo>
                    <a:lnTo>
                      <a:pt x="44" y="45"/>
                    </a:lnTo>
                    <a:lnTo>
                      <a:pt x="52" y="47"/>
                    </a:lnTo>
                    <a:lnTo>
                      <a:pt x="61" y="48"/>
                    </a:lnTo>
                    <a:lnTo>
                      <a:pt x="79" y="48"/>
                    </a:lnTo>
                    <a:lnTo>
                      <a:pt x="125" y="46"/>
                    </a:lnTo>
                    <a:lnTo>
                      <a:pt x="153" y="46"/>
                    </a:lnTo>
                    <a:lnTo>
                      <a:pt x="164" y="47"/>
                    </a:lnTo>
                    <a:lnTo>
                      <a:pt x="184" y="48"/>
                    </a:lnTo>
                    <a:lnTo>
                      <a:pt x="191" y="49"/>
                    </a:lnTo>
                    <a:lnTo>
                      <a:pt x="198" y="53"/>
                    </a:lnTo>
                    <a:lnTo>
                      <a:pt x="215" y="63"/>
                    </a:lnTo>
                    <a:lnTo>
                      <a:pt x="250" y="91"/>
                    </a:lnTo>
                    <a:lnTo>
                      <a:pt x="268" y="104"/>
                    </a:lnTo>
                    <a:lnTo>
                      <a:pt x="278" y="109"/>
                    </a:lnTo>
                    <a:lnTo>
                      <a:pt x="287" y="112"/>
                    </a:lnTo>
                    <a:lnTo>
                      <a:pt x="298" y="114"/>
                    </a:lnTo>
                    <a:lnTo>
                      <a:pt x="308" y="112"/>
                    </a:lnTo>
                    <a:lnTo>
                      <a:pt x="318" y="108"/>
                    </a:lnTo>
                    <a:lnTo>
                      <a:pt x="327" y="100"/>
                    </a:lnTo>
                    <a:lnTo>
                      <a:pt x="336" y="93"/>
                    </a:lnTo>
                    <a:lnTo>
                      <a:pt x="342" y="87"/>
                    </a:lnTo>
                    <a:lnTo>
                      <a:pt x="346" y="83"/>
                    </a:lnTo>
                    <a:lnTo>
                      <a:pt x="335" y="74"/>
                    </a:lnTo>
                    <a:lnTo>
                      <a:pt x="332" y="78"/>
                    </a:lnTo>
                    <a:lnTo>
                      <a:pt x="328" y="82"/>
                    </a:lnTo>
                    <a:lnTo>
                      <a:pt x="319" y="89"/>
                    </a:lnTo>
                    <a:lnTo>
                      <a:pt x="311" y="96"/>
                    </a:lnTo>
                    <a:lnTo>
                      <a:pt x="304" y="98"/>
                    </a:lnTo>
                    <a:lnTo>
                      <a:pt x="298" y="99"/>
                    </a:lnTo>
                    <a:lnTo>
                      <a:pt x="291" y="98"/>
                    </a:lnTo>
                    <a:lnTo>
                      <a:pt x="283" y="96"/>
                    </a:lnTo>
                    <a:lnTo>
                      <a:pt x="275" y="92"/>
                    </a:lnTo>
                    <a:lnTo>
                      <a:pt x="258" y="80"/>
                    </a:lnTo>
                    <a:lnTo>
                      <a:pt x="222" y="51"/>
                    </a:lnTo>
                    <a:lnTo>
                      <a:pt x="204" y="40"/>
                    </a:lnTo>
                    <a:lnTo>
                      <a:pt x="195" y="36"/>
                    </a:lnTo>
                    <a:lnTo>
                      <a:pt x="185" y="34"/>
                    </a:lnTo>
                    <a:lnTo>
                      <a:pt x="165" y="32"/>
                    </a:lnTo>
                    <a:lnTo>
                      <a:pt x="153" y="31"/>
                    </a:lnTo>
                    <a:lnTo>
                      <a:pt x="125" y="31"/>
                    </a:lnTo>
                    <a:lnTo>
                      <a:pt x="79" y="34"/>
                    </a:lnTo>
                    <a:lnTo>
                      <a:pt x="62" y="33"/>
                    </a:lnTo>
                    <a:lnTo>
                      <a:pt x="54" y="33"/>
                    </a:lnTo>
                    <a:lnTo>
                      <a:pt x="49" y="31"/>
                    </a:lnTo>
                    <a:lnTo>
                      <a:pt x="39" y="27"/>
                    </a:lnTo>
                    <a:lnTo>
                      <a:pt x="31" y="17"/>
                    </a:lnTo>
                    <a:lnTo>
                      <a:pt x="26" y="12"/>
                    </a:lnTo>
                    <a:lnTo>
                      <a:pt x="19" y="8"/>
                    </a:lnTo>
                    <a:lnTo>
                      <a:pt x="15" y="4"/>
                    </a:lnTo>
                    <a:lnTo>
                      <a:pt x="13"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2537" name="Text Box 55"/>
          <p:cNvSpPr txBox="1">
            <a:spLocks noChangeArrowheads="1"/>
          </p:cNvSpPr>
          <p:nvPr/>
        </p:nvSpPr>
        <p:spPr bwMode="auto">
          <a:xfrm>
            <a:off x="5791200" y="41910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400" b="0">
              <a:solidFill>
                <a:srgbClr val="FF0000"/>
              </a:solidFill>
              <a:latin typeface="DupontOv" pitchFamily="2"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304800"/>
            <a:ext cx="9144000" cy="1143000"/>
          </a:xfrm>
        </p:spPr>
        <p:txBody>
          <a:bodyPr rtlCol="0">
            <a:normAutofit fontScale="90000"/>
          </a:bodyPr>
          <a:lstStyle/>
          <a:p>
            <a:pPr eaLnBrk="1" fontAlgn="auto" hangingPunct="1">
              <a:spcAft>
                <a:spcPts val="0"/>
              </a:spcAft>
              <a:defRPr/>
            </a:pPr>
            <a:r>
              <a:rPr lang="en-US" altLang="en-US" sz="4000" b="1" smtClean="0">
                <a:solidFill>
                  <a:srgbClr val="287850"/>
                </a:solidFill>
                <a:latin typeface="Arial" charset="0"/>
              </a:rPr>
              <a:t> Alkyl Phenol Ethoxylate or APE Replacements </a:t>
            </a:r>
          </a:p>
        </p:txBody>
      </p:sp>
      <p:sp>
        <p:nvSpPr>
          <p:cNvPr id="23555" name="Rectangle 3"/>
          <p:cNvSpPr>
            <a:spLocks noGrp="1" noChangeArrowheads="1"/>
          </p:cNvSpPr>
          <p:nvPr>
            <p:ph idx="1"/>
          </p:nvPr>
        </p:nvSpPr>
        <p:spPr>
          <a:xfrm>
            <a:off x="609600" y="1981200"/>
            <a:ext cx="8153400" cy="4114800"/>
          </a:xfrm>
        </p:spPr>
        <p:txBody>
          <a:bodyPr/>
          <a:lstStyle/>
          <a:p>
            <a:pPr eaLnBrk="1" hangingPunct="1">
              <a:buClr>
                <a:srgbClr val="287850"/>
              </a:buClr>
            </a:pPr>
            <a:r>
              <a:rPr lang="en-US" altLang="en-US" sz="2800" smtClean="0"/>
              <a:t> Surfactants with alkyl amine alkoxylates neutralized with aromatic sulfonic acids.</a:t>
            </a:r>
          </a:p>
          <a:p>
            <a:pPr lvl="1" eaLnBrk="1" hangingPunct="1">
              <a:buClr>
                <a:srgbClr val="287850"/>
              </a:buClr>
              <a:buFontTx/>
              <a:buNone/>
            </a:pPr>
            <a:r>
              <a:rPr lang="en-US" altLang="en-US" sz="2000" b="1" i="1" smtClean="0"/>
              <a:t>Reference:</a:t>
            </a:r>
            <a:r>
              <a:rPr lang="en-US" altLang="en-US" sz="2000" i="1" smtClean="0"/>
              <a:t> </a:t>
            </a:r>
            <a:r>
              <a:rPr lang="en-US" altLang="en-US" sz="1800" i="1" smtClean="0"/>
              <a:t>Shannon, T. T., Moore, C. E., and Chow, V. S-C.  2003.  Pesticide formulations containing alkoxylated amine neutralized aromatic sulfonic acids. U.S. Patent 6,521,785.</a:t>
            </a:r>
          </a:p>
          <a:p>
            <a:pPr lvl="1" eaLnBrk="1" hangingPunct="1">
              <a:buClr>
                <a:srgbClr val="287850"/>
              </a:buClr>
              <a:buFontTx/>
              <a:buNone/>
            </a:pPr>
            <a:r>
              <a:rPr lang="en-US" altLang="en-US" sz="2000" i="1" smtClean="0"/>
              <a:t> </a:t>
            </a:r>
            <a:endParaRPr lang="en-US" altLang="en-US" sz="2000" smtClean="0"/>
          </a:p>
          <a:p>
            <a:pPr eaLnBrk="1" hangingPunct="1">
              <a:buClr>
                <a:srgbClr val="287850"/>
              </a:buClr>
            </a:pPr>
            <a:r>
              <a:rPr lang="en-US" altLang="en-US" sz="2800" smtClean="0"/>
              <a:t>Alkyl amine alkoxylates neutralized with tristyrylphenol ethoxylate sulfate. </a:t>
            </a:r>
          </a:p>
          <a:p>
            <a:pPr eaLnBrk="1" hangingPunct="1">
              <a:buClr>
                <a:srgbClr val="287850"/>
              </a:buClr>
              <a:buFont typeface="Monotype Sorts" charset="2"/>
              <a:buNone/>
            </a:pPr>
            <a:r>
              <a:rPr lang="en-US" altLang="en-US" sz="2000" b="1" i="1" smtClean="0"/>
              <a:t>	Reference:</a:t>
            </a:r>
            <a:r>
              <a:rPr lang="en-US" altLang="en-US" sz="2000" i="1" smtClean="0"/>
              <a:t> </a:t>
            </a:r>
            <a:r>
              <a:rPr lang="en-US" altLang="en-US" sz="1800" i="1" smtClean="0"/>
              <a:t>Moore, E. C., Chow, V. S-C., and Hopkinson, 2002.      Pesticide formulations containing alkoxylated tristyrylphenol hemi-sulfate ester surfactants. U.S. Patent Application 58,697.</a:t>
            </a:r>
            <a:r>
              <a:rPr lang="en-US" altLang="en-US" sz="2000" i="1" smtClean="0"/>
              <a:t> </a:t>
            </a:r>
            <a:endParaRPr lang="en-US" altLang="en-US" sz="200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6400800" y="228600"/>
            <a:ext cx="2286000" cy="2133600"/>
            <a:chOff x="1104" y="2640"/>
            <a:chExt cx="1152" cy="960"/>
          </a:xfrm>
        </p:grpSpPr>
        <p:pic>
          <p:nvPicPr>
            <p:cNvPr id="25605" name="Picture 3"/>
            <p:cNvPicPr>
              <a:picLocks noChangeAspect="1" noChangeArrowheads="1"/>
            </p:cNvPicPr>
            <p:nvPr/>
          </p:nvPicPr>
          <p:blipFill>
            <a:blip r:embed="rId5">
              <a:extLst>
                <a:ext uri="{28A0092B-C50C-407E-A947-70E740481C1C}">
                  <a14:useLocalDpi xmlns:a14="http://schemas.microsoft.com/office/drawing/2010/main" val="0"/>
                </a:ext>
              </a:extLst>
            </a:blip>
            <a:srcRect t="51428" r="48224" b="20000"/>
            <a:stretch>
              <a:fillRect/>
            </a:stretch>
          </p:blipFill>
          <p:spPr bwMode="auto">
            <a:xfrm>
              <a:off x="1104" y="2640"/>
              <a:ext cx="1152"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pic>
        <p:sp>
          <p:nvSpPr>
            <p:cNvPr id="25606" name="Oval 4"/>
            <p:cNvSpPr>
              <a:spLocks noChangeArrowheads="1"/>
            </p:cNvSpPr>
            <p:nvPr/>
          </p:nvSpPr>
          <p:spPr bwMode="auto">
            <a:xfrm>
              <a:off x="1488" y="2976"/>
              <a:ext cx="47" cy="50"/>
            </a:xfrm>
            <a:prstGeom prst="ellipse">
              <a:avLst/>
            </a:prstGeom>
            <a:solidFill>
              <a:srgbClr val="6666FF"/>
            </a:solidFill>
            <a:ln w="9525">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5607" name="AutoShape 5"/>
            <p:cNvSpPr>
              <a:spLocks noChangeArrowheads="1"/>
            </p:cNvSpPr>
            <p:nvPr/>
          </p:nvSpPr>
          <p:spPr bwMode="auto">
            <a:xfrm rot="770670" flipH="1">
              <a:off x="1681" y="2688"/>
              <a:ext cx="192" cy="247"/>
            </a:xfrm>
            <a:prstGeom prst="curvedDownArrow">
              <a:avLst>
                <a:gd name="adj1" fmla="val 11444"/>
                <a:gd name="adj2" fmla="val 48231"/>
                <a:gd name="adj3" fmla="val 46354"/>
              </a:avLst>
            </a:prstGeom>
            <a:solidFill>
              <a:srgbClr val="6666FF"/>
            </a:solidFill>
            <a:ln w="9525">
              <a:solidFill>
                <a:srgbClr val="33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5608" name="Oval 6"/>
            <p:cNvSpPr>
              <a:spLocks noChangeArrowheads="1"/>
            </p:cNvSpPr>
            <p:nvPr/>
          </p:nvSpPr>
          <p:spPr bwMode="auto">
            <a:xfrm flipH="1">
              <a:off x="1632" y="2976"/>
              <a:ext cx="48" cy="41"/>
            </a:xfrm>
            <a:prstGeom prst="ellipse">
              <a:avLst/>
            </a:prstGeom>
            <a:solidFill>
              <a:srgbClr val="6666FF"/>
            </a:solidFill>
            <a:ln w="9525">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5609" name="Oval 7"/>
            <p:cNvSpPr>
              <a:spLocks noChangeArrowheads="1"/>
            </p:cNvSpPr>
            <p:nvPr/>
          </p:nvSpPr>
          <p:spPr bwMode="auto">
            <a:xfrm flipH="1">
              <a:off x="1728" y="3120"/>
              <a:ext cx="48" cy="42"/>
            </a:xfrm>
            <a:prstGeom prst="ellipse">
              <a:avLst/>
            </a:prstGeom>
            <a:solidFill>
              <a:srgbClr val="6666FF"/>
            </a:solidFill>
            <a:ln w="9525">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5610" name="Oval 8"/>
            <p:cNvSpPr>
              <a:spLocks noChangeArrowheads="1"/>
            </p:cNvSpPr>
            <p:nvPr/>
          </p:nvSpPr>
          <p:spPr bwMode="auto">
            <a:xfrm flipH="1">
              <a:off x="1728" y="3024"/>
              <a:ext cx="48" cy="40"/>
            </a:xfrm>
            <a:prstGeom prst="ellipse">
              <a:avLst/>
            </a:prstGeom>
            <a:solidFill>
              <a:srgbClr val="6666FF"/>
            </a:solidFill>
            <a:ln w="9525">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5611" name="Oval 9"/>
            <p:cNvSpPr>
              <a:spLocks noChangeArrowheads="1"/>
            </p:cNvSpPr>
            <p:nvPr/>
          </p:nvSpPr>
          <p:spPr bwMode="auto">
            <a:xfrm flipH="1">
              <a:off x="2016" y="3030"/>
              <a:ext cx="48" cy="42"/>
            </a:xfrm>
            <a:prstGeom prst="ellipse">
              <a:avLst/>
            </a:prstGeom>
            <a:solidFill>
              <a:srgbClr val="6666FF"/>
            </a:solidFill>
            <a:ln w="9525">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5612" name="Oval 10"/>
            <p:cNvSpPr>
              <a:spLocks noChangeArrowheads="1"/>
            </p:cNvSpPr>
            <p:nvPr/>
          </p:nvSpPr>
          <p:spPr bwMode="auto">
            <a:xfrm flipH="1">
              <a:off x="1872" y="3072"/>
              <a:ext cx="48" cy="41"/>
            </a:xfrm>
            <a:prstGeom prst="ellipse">
              <a:avLst/>
            </a:prstGeom>
            <a:solidFill>
              <a:srgbClr val="6666FF"/>
            </a:solidFill>
            <a:ln w="9525">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5613" name="Oval 11"/>
            <p:cNvSpPr>
              <a:spLocks noChangeArrowheads="1"/>
            </p:cNvSpPr>
            <p:nvPr/>
          </p:nvSpPr>
          <p:spPr bwMode="auto">
            <a:xfrm flipH="1">
              <a:off x="1920" y="2976"/>
              <a:ext cx="47" cy="41"/>
            </a:xfrm>
            <a:prstGeom prst="ellipse">
              <a:avLst/>
            </a:prstGeom>
            <a:solidFill>
              <a:srgbClr val="6666FF"/>
            </a:solidFill>
            <a:ln w="9525">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25614" name="AutoShape 12"/>
            <p:cNvSpPr>
              <a:spLocks noChangeArrowheads="1"/>
            </p:cNvSpPr>
            <p:nvPr/>
          </p:nvSpPr>
          <p:spPr bwMode="auto">
            <a:xfrm rot="770670" flipH="1">
              <a:off x="1392" y="2688"/>
              <a:ext cx="192" cy="247"/>
            </a:xfrm>
            <a:prstGeom prst="curvedDownArrow">
              <a:avLst>
                <a:gd name="adj1" fmla="val 11444"/>
                <a:gd name="adj2" fmla="val 48231"/>
                <a:gd name="adj3" fmla="val 46354"/>
              </a:avLst>
            </a:prstGeom>
            <a:solidFill>
              <a:srgbClr val="6666FF"/>
            </a:solidFill>
            <a:ln w="9525">
              <a:solidFill>
                <a:srgbClr val="33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grpSp>
      <p:sp>
        <p:nvSpPr>
          <p:cNvPr id="23555" name="Rectangle 13"/>
          <p:cNvSpPr>
            <a:spLocks noGrp="1" noChangeArrowheads="1"/>
          </p:cNvSpPr>
          <p:nvPr>
            <p:ph type="title"/>
          </p:nvPr>
        </p:nvSpPr>
        <p:spPr>
          <a:xfrm>
            <a:off x="533400" y="533400"/>
            <a:ext cx="5791200" cy="1143000"/>
          </a:xfrm>
        </p:spPr>
        <p:txBody>
          <a:bodyPr rtlCol="0">
            <a:normAutofit fontScale="90000"/>
          </a:bodyPr>
          <a:lstStyle/>
          <a:p>
            <a:pPr eaLnBrk="1" fontAlgn="auto" hangingPunct="1">
              <a:spcAft>
                <a:spcPts val="0"/>
              </a:spcAft>
              <a:defRPr/>
            </a:pPr>
            <a:r>
              <a:rPr lang="en-US" altLang="en-US" sz="4600" b="1" smtClean="0">
                <a:solidFill>
                  <a:srgbClr val="287850"/>
                </a:solidFill>
                <a:latin typeface="Arial" charset="0"/>
              </a:rPr>
              <a:t>Repellant Silicone Adjuvants</a:t>
            </a:r>
          </a:p>
        </p:txBody>
      </p:sp>
      <p:sp>
        <p:nvSpPr>
          <p:cNvPr id="25604" name="Rectangle 14"/>
          <p:cNvSpPr>
            <a:spLocks noGrp="1" noChangeArrowheads="1"/>
          </p:cNvSpPr>
          <p:nvPr>
            <p:ph idx="1"/>
          </p:nvPr>
        </p:nvSpPr>
        <p:spPr>
          <a:xfrm>
            <a:off x="228600" y="2209800"/>
            <a:ext cx="8153400" cy="4114800"/>
          </a:xfrm>
        </p:spPr>
        <p:txBody>
          <a:bodyPr/>
          <a:lstStyle/>
          <a:p>
            <a:pPr eaLnBrk="1" hangingPunct="1">
              <a:buClr>
                <a:srgbClr val="287850"/>
              </a:buClr>
              <a:buFont typeface="Monotype Sorts" charset="2"/>
              <a:buNone/>
            </a:pPr>
            <a:r>
              <a:rPr lang="en-US" altLang="en-US" smtClean="0"/>
              <a:t>	Cause spray droplets to bounce off leaves so foliar injury is reduced and soil activity is increased. </a:t>
            </a:r>
            <a:endParaRPr lang="en-US" altLang="en-US" sz="1200" smtClean="0"/>
          </a:p>
          <a:p>
            <a:pPr eaLnBrk="1" hangingPunct="1">
              <a:buClr>
                <a:srgbClr val="287850"/>
              </a:buClr>
              <a:buFont typeface="Monotype Sorts" charset="2"/>
              <a:buNone/>
            </a:pPr>
            <a:endParaRPr lang="en-US" altLang="en-US" sz="1600" b="1" i="1" smtClean="0"/>
          </a:p>
          <a:p>
            <a:pPr eaLnBrk="1" hangingPunct="1">
              <a:buClr>
                <a:srgbClr val="287850"/>
              </a:buClr>
              <a:buFont typeface="Monotype Sorts" charset="2"/>
              <a:buNone/>
            </a:pPr>
            <a:r>
              <a:rPr lang="en-US" altLang="en-US" sz="2000" b="1" i="1" smtClean="0"/>
              <a:t>	References:</a:t>
            </a:r>
            <a:r>
              <a:rPr lang="en-US" altLang="en-US" sz="2000" i="1" smtClean="0"/>
              <a:t> </a:t>
            </a:r>
          </a:p>
          <a:p>
            <a:pPr lvl="2" eaLnBrk="1" hangingPunct="1">
              <a:buClr>
                <a:srgbClr val="287850"/>
              </a:buClr>
            </a:pPr>
            <a:r>
              <a:rPr lang="en-US" altLang="en-US" sz="1700" i="1" smtClean="0"/>
              <a:t>Sprague, C. L., Penner, D., and Kells, J. J.  1999.  Protection of corn from early postemergence application of isoxaflutole with metolachlor + benoxacor.  Proc. Weed Sci. Soc. Am.  39: 137-138.  </a:t>
            </a:r>
          </a:p>
          <a:p>
            <a:pPr lvl="2" eaLnBrk="1" hangingPunct="1">
              <a:buClr>
                <a:srgbClr val="287850"/>
              </a:buClr>
            </a:pPr>
            <a:r>
              <a:rPr lang="en-US" altLang="en-US" sz="1700" i="1" smtClean="0"/>
              <a:t>Penner, D., Sprague, C. L., and Burrow, R. F.  2002.  Compositions and methods of protecting cultivated plants from herbicidal injury.  U.S. Patent 010096. </a:t>
            </a:r>
          </a:p>
          <a:p>
            <a:pPr lvl="1" eaLnBrk="1" hangingPunct="1">
              <a:buClr>
                <a:srgbClr val="287850"/>
              </a:buClr>
              <a:buFontTx/>
              <a:buNone/>
            </a:pPr>
            <a:endParaRPr lang="en-US" altLang="en-US" sz="1700" i="1" smtClean="0"/>
          </a:p>
          <a:p>
            <a:pPr lvl="1" eaLnBrk="1" hangingPunct="1">
              <a:buClr>
                <a:srgbClr val="287850"/>
              </a:buClr>
              <a:buFontTx/>
              <a:buNone/>
            </a:pPr>
            <a:endParaRPr lang="en-US" altLang="en-US" sz="2000" i="1"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t="51428" r="48224" b="20000"/>
          <a:stretch>
            <a:fillRect/>
          </a:stretch>
        </p:blipFill>
        <p:spPr bwMode="auto">
          <a:xfrm>
            <a:off x="6477000" y="457200"/>
            <a:ext cx="2438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pic>
      <p:sp>
        <p:nvSpPr>
          <p:cNvPr id="24580" name="Rectangle 4"/>
          <p:cNvSpPr>
            <a:spLocks noGrp="1" noChangeArrowheads="1"/>
          </p:cNvSpPr>
          <p:nvPr>
            <p:ph type="title"/>
          </p:nvPr>
        </p:nvSpPr>
        <p:spPr>
          <a:xfrm>
            <a:off x="609600" y="533400"/>
            <a:ext cx="6172200" cy="1143000"/>
          </a:xfrm>
        </p:spPr>
        <p:txBody>
          <a:bodyPr rtlCol="0">
            <a:normAutofit fontScale="90000"/>
          </a:bodyPr>
          <a:lstStyle/>
          <a:p>
            <a:pPr eaLnBrk="1" fontAlgn="auto" hangingPunct="1">
              <a:spcAft>
                <a:spcPts val="0"/>
              </a:spcAft>
              <a:defRPr/>
            </a:pPr>
            <a:r>
              <a:rPr lang="en-US" altLang="en-US" sz="4600" b="1" smtClean="0">
                <a:solidFill>
                  <a:srgbClr val="287850"/>
                </a:solidFill>
                <a:latin typeface="Arial" charset="0"/>
              </a:rPr>
              <a:t>Non-Spreading Silicone Adjuvants</a:t>
            </a:r>
          </a:p>
        </p:txBody>
      </p:sp>
      <p:sp>
        <p:nvSpPr>
          <p:cNvPr id="26628" name="Rectangle 3"/>
          <p:cNvSpPr>
            <a:spLocks noGrp="1" noChangeArrowheads="1"/>
          </p:cNvSpPr>
          <p:nvPr>
            <p:ph idx="1"/>
          </p:nvPr>
        </p:nvSpPr>
        <p:spPr>
          <a:xfrm>
            <a:off x="228600" y="2209800"/>
            <a:ext cx="8305800" cy="4114800"/>
          </a:xfrm>
        </p:spPr>
        <p:txBody>
          <a:bodyPr/>
          <a:lstStyle/>
          <a:p>
            <a:pPr eaLnBrk="1" hangingPunct="1">
              <a:buClr>
                <a:srgbClr val="287850"/>
              </a:buClr>
              <a:buFont typeface="Monotype Sorts" charset="2"/>
              <a:buNone/>
            </a:pPr>
            <a:r>
              <a:rPr lang="en-US" altLang="en-US" smtClean="0"/>
              <a:t>	Use of non-spreading silicone surfactants to quickly make pesticides rainfast, by quick absorption with low surface tension and fast drying spray deposits. </a:t>
            </a:r>
          </a:p>
          <a:p>
            <a:pPr eaLnBrk="1" hangingPunct="1">
              <a:buClr>
                <a:srgbClr val="287850"/>
              </a:buClr>
            </a:pPr>
            <a:endParaRPr lang="en-US" altLang="en-US" sz="1200" i="1" smtClean="0"/>
          </a:p>
          <a:p>
            <a:pPr lvl="2" eaLnBrk="1" hangingPunct="1">
              <a:buClr>
                <a:srgbClr val="287850"/>
              </a:buClr>
              <a:buFontTx/>
              <a:buNone/>
            </a:pPr>
            <a:endParaRPr lang="en-US" altLang="en-US" sz="1800" b="1" i="1" smtClean="0"/>
          </a:p>
          <a:p>
            <a:pPr lvl="2" eaLnBrk="1" hangingPunct="1">
              <a:buClr>
                <a:srgbClr val="287850"/>
              </a:buClr>
              <a:buFontTx/>
              <a:buNone/>
            </a:pPr>
            <a:r>
              <a:rPr lang="en-US" altLang="en-US" sz="1800" b="1" i="1" smtClean="0"/>
              <a:t>Reference:</a:t>
            </a:r>
            <a:r>
              <a:rPr lang="en-US" altLang="en-US" sz="1800" i="1" smtClean="0"/>
              <a:t> </a:t>
            </a:r>
          </a:p>
          <a:p>
            <a:pPr lvl="2" eaLnBrk="1" hangingPunct="1">
              <a:buClr>
                <a:srgbClr val="287850"/>
              </a:buClr>
            </a:pPr>
            <a:r>
              <a:rPr lang="en-US" altLang="en-US" sz="1700" i="1" smtClean="0"/>
              <a:t>Humble, G. D., Kennedy, M. W., and Simpelkamp, J. R.  2003.  Use of non-spreading silicone surfactants in agrochemical compositions.  U.S. Patent Application 2003104944.</a:t>
            </a:r>
            <a:r>
              <a:rPr lang="en-US" altLang="en-US" sz="1800" i="1" smtClean="0"/>
              <a:t>  </a:t>
            </a:r>
          </a:p>
          <a:p>
            <a:pPr lvl="1" eaLnBrk="1" hangingPunct="1">
              <a:buClr>
                <a:srgbClr val="287850"/>
              </a:buClr>
              <a:buFontTx/>
              <a:buNone/>
            </a:pPr>
            <a:endParaRPr lang="en-US" altLang="en-US" sz="2000" i="1" smtClean="0"/>
          </a:p>
        </p:txBody>
      </p:sp>
      <p:pic>
        <p:nvPicPr>
          <p:cNvPr id="26629" name="Picture 5" descr="raindrop_splash_lg_cl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2286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raindrop_splash_lg_cl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62900" y="3048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raindrop_splash_lg_cl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10500" y="6858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descr="raindrop_splash_lg_cl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24700" y="3810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304800"/>
            <a:ext cx="9144000" cy="1143000"/>
          </a:xfrm>
        </p:spPr>
        <p:txBody>
          <a:bodyPr rtlCol="0">
            <a:normAutofit fontScale="90000"/>
          </a:bodyPr>
          <a:lstStyle/>
          <a:p>
            <a:pPr eaLnBrk="1" fontAlgn="auto" hangingPunct="1">
              <a:spcAft>
                <a:spcPts val="0"/>
              </a:spcAft>
              <a:defRPr/>
            </a:pPr>
            <a:r>
              <a:rPr lang="en-US" altLang="en-US" sz="4200" b="1" smtClean="0">
                <a:solidFill>
                  <a:srgbClr val="287850"/>
                </a:solidFill>
                <a:latin typeface="Arial" charset="0"/>
              </a:rPr>
              <a:t>High Load COC or</a:t>
            </a:r>
            <a:br>
              <a:rPr lang="en-US" altLang="en-US" sz="4200" b="1" smtClean="0">
                <a:solidFill>
                  <a:srgbClr val="287850"/>
                </a:solidFill>
                <a:latin typeface="Arial" charset="0"/>
              </a:rPr>
            </a:br>
            <a:r>
              <a:rPr lang="en-US" altLang="en-US" sz="4200" b="1" smtClean="0">
                <a:solidFill>
                  <a:srgbClr val="287850"/>
                </a:solidFill>
                <a:latin typeface="Arial" charset="0"/>
              </a:rPr>
              <a:t>Hybrid Surfactant – COC </a:t>
            </a:r>
          </a:p>
        </p:txBody>
      </p:sp>
      <p:sp>
        <p:nvSpPr>
          <p:cNvPr id="34819" name="Rectangle 3"/>
          <p:cNvSpPr>
            <a:spLocks noGrp="1" noChangeArrowheads="1"/>
          </p:cNvSpPr>
          <p:nvPr>
            <p:ph idx="1"/>
          </p:nvPr>
        </p:nvSpPr>
        <p:spPr>
          <a:xfrm>
            <a:off x="990600" y="1981200"/>
            <a:ext cx="7650163" cy="4114800"/>
          </a:xfrm>
        </p:spPr>
        <p:txBody>
          <a:bodyPr/>
          <a:lstStyle/>
          <a:p>
            <a:pPr eaLnBrk="1" hangingPunct="1">
              <a:lnSpc>
                <a:spcPct val="90000"/>
              </a:lnSpc>
              <a:buClr>
                <a:srgbClr val="287850"/>
              </a:buClr>
            </a:pPr>
            <a:r>
              <a:rPr lang="en-US" altLang="en-US" smtClean="0"/>
              <a:t>Some new crop oil concentrates or have 35 to 50% surfactant instead of the traditional 10 to 20%.  </a:t>
            </a:r>
          </a:p>
          <a:p>
            <a:pPr eaLnBrk="1" hangingPunct="1">
              <a:lnSpc>
                <a:spcPct val="90000"/>
              </a:lnSpc>
              <a:buClr>
                <a:srgbClr val="287850"/>
              </a:buClr>
            </a:pPr>
            <a:r>
              <a:rPr lang="en-US" altLang="en-US" smtClean="0"/>
              <a:t>Oil can be petroleum or modified seed  oils (MSO).   </a:t>
            </a:r>
          </a:p>
          <a:p>
            <a:pPr eaLnBrk="1" hangingPunct="1">
              <a:lnSpc>
                <a:spcPct val="90000"/>
              </a:lnSpc>
              <a:buClr>
                <a:srgbClr val="287850"/>
              </a:buClr>
            </a:pPr>
            <a:r>
              <a:rPr lang="en-US" altLang="en-US" smtClean="0"/>
              <a:t>Often called 60/40 COC and used at intermediate concentrations between surfactants and COC.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2400" y="381000"/>
            <a:ext cx="8839200" cy="1143000"/>
          </a:xfrm>
        </p:spPr>
        <p:txBody>
          <a:bodyPr rtlCol="0">
            <a:normAutofit fontScale="90000"/>
          </a:bodyPr>
          <a:lstStyle/>
          <a:p>
            <a:pPr eaLnBrk="1" fontAlgn="auto" hangingPunct="1">
              <a:spcAft>
                <a:spcPts val="0"/>
              </a:spcAft>
              <a:defRPr/>
            </a:pPr>
            <a:r>
              <a:rPr lang="en-US" altLang="en-US" sz="4300" b="1" smtClean="0">
                <a:solidFill>
                  <a:srgbClr val="287850"/>
                </a:solidFill>
                <a:latin typeface="Arial" charset="0"/>
              </a:rPr>
              <a:t>From Liquid to Solid</a:t>
            </a:r>
            <a:br>
              <a:rPr lang="en-US" altLang="en-US" sz="4300" b="1" smtClean="0">
                <a:solidFill>
                  <a:srgbClr val="287850"/>
                </a:solidFill>
                <a:latin typeface="Arial" charset="0"/>
              </a:rPr>
            </a:br>
            <a:endParaRPr lang="en-US" altLang="en-US" sz="4300" b="1" smtClean="0">
              <a:solidFill>
                <a:srgbClr val="287850"/>
              </a:solidFill>
              <a:latin typeface="Arial" charset="0"/>
            </a:endParaRPr>
          </a:p>
        </p:txBody>
      </p:sp>
      <p:sp>
        <p:nvSpPr>
          <p:cNvPr id="34819" name="Rectangle 3"/>
          <p:cNvSpPr>
            <a:spLocks noGrp="1" noChangeArrowheads="1"/>
          </p:cNvSpPr>
          <p:nvPr>
            <p:ph idx="1"/>
          </p:nvPr>
        </p:nvSpPr>
        <p:spPr>
          <a:xfrm>
            <a:off x="228600" y="1371600"/>
            <a:ext cx="7924800" cy="4114800"/>
          </a:xfrm>
        </p:spPr>
        <p:txBody>
          <a:bodyPr rtlCol="0">
            <a:normAutofit fontScale="92500" lnSpcReduction="10000"/>
          </a:bodyPr>
          <a:lstStyle/>
          <a:p>
            <a:pPr eaLnBrk="1" fontAlgn="auto" hangingPunct="1">
              <a:lnSpc>
                <a:spcPct val="90000"/>
              </a:lnSpc>
              <a:spcAft>
                <a:spcPts val="0"/>
              </a:spcAft>
              <a:buClr>
                <a:srgbClr val="287850"/>
              </a:buClr>
              <a:buFont typeface="Monotype Sorts" charset="2"/>
              <a:buNone/>
              <a:defRPr/>
            </a:pPr>
            <a:endParaRPr lang="en-US" altLang="en-US" sz="2000" b="1" dirty="0" smtClean="0"/>
          </a:p>
          <a:p>
            <a:pPr eaLnBrk="1" fontAlgn="auto" hangingPunct="1">
              <a:lnSpc>
                <a:spcPct val="90000"/>
              </a:lnSpc>
              <a:spcAft>
                <a:spcPts val="0"/>
              </a:spcAft>
              <a:buClr>
                <a:srgbClr val="287850"/>
              </a:buClr>
              <a:buFont typeface="Monotype Sorts" charset="2"/>
              <a:buNone/>
              <a:defRPr/>
            </a:pPr>
            <a:r>
              <a:rPr lang="en-US" altLang="en-US" sz="2900" b="1" dirty="0" smtClean="0"/>
              <a:t>Many ways to make liquids into dry products such as silica, silicate clays, urea </a:t>
            </a:r>
            <a:r>
              <a:rPr lang="en-US" altLang="en-US" sz="2900" b="1" dirty="0" err="1" smtClean="0"/>
              <a:t>clathrates</a:t>
            </a:r>
            <a:r>
              <a:rPr lang="en-US" altLang="en-US" sz="2900" b="1" dirty="0" smtClean="0"/>
              <a:t>, </a:t>
            </a:r>
            <a:r>
              <a:rPr lang="en-US" altLang="en-US" sz="2900" b="1" dirty="0" err="1" smtClean="0"/>
              <a:t>calicium</a:t>
            </a:r>
            <a:r>
              <a:rPr lang="en-US" altLang="en-US" sz="2900" b="1" dirty="0" smtClean="0"/>
              <a:t> carbonate, starch, </a:t>
            </a:r>
            <a:r>
              <a:rPr lang="en-US" altLang="en-US" sz="2900" b="1" dirty="0" err="1" smtClean="0"/>
              <a:t>lignosulfonates</a:t>
            </a:r>
            <a:r>
              <a:rPr lang="en-US" altLang="en-US" sz="2900" b="1" dirty="0" smtClean="0"/>
              <a:t>, “dry bonding” to fertilizers, </a:t>
            </a:r>
            <a:r>
              <a:rPr lang="en-US" altLang="en-US" sz="2900" b="1" dirty="0" err="1" smtClean="0"/>
              <a:t>etc</a:t>
            </a:r>
            <a:r>
              <a:rPr lang="en-US" altLang="en-US" sz="2900" b="1" dirty="0" smtClean="0"/>
              <a:t>;</a:t>
            </a:r>
            <a:endParaRPr lang="en-US" altLang="en-US" sz="1600" b="1" dirty="0" smtClean="0"/>
          </a:p>
          <a:p>
            <a:pPr eaLnBrk="1" fontAlgn="auto" hangingPunct="1">
              <a:lnSpc>
                <a:spcPct val="90000"/>
              </a:lnSpc>
              <a:spcAft>
                <a:spcPts val="0"/>
              </a:spcAft>
              <a:buClr>
                <a:srgbClr val="287850"/>
              </a:buClr>
              <a:buFont typeface="Monotype Sorts" charset="2"/>
              <a:buNone/>
              <a:defRPr/>
            </a:pPr>
            <a:endParaRPr lang="en-US" altLang="en-US" sz="1600" b="1" dirty="0" smtClean="0"/>
          </a:p>
          <a:p>
            <a:pPr eaLnBrk="1" fontAlgn="auto" hangingPunct="1">
              <a:lnSpc>
                <a:spcPct val="90000"/>
              </a:lnSpc>
              <a:spcAft>
                <a:spcPts val="0"/>
              </a:spcAft>
              <a:buClr>
                <a:srgbClr val="287850"/>
              </a:buClr>
              <a:buFont typeface="Monotype Sorts" charset="2"/>
              <a:buNone/>
              <a:defRPr/>
            </a:pPr>
            <a:r>
              <a:rPr lang="en-US" altLang="en-US" sz="2000" b="1" dirty="0" smtClean="0"/>
              <a:t>References:</a:t>
            </a:r>
          </a:p>
          <a:p>
            <a:pPr lvl="2" eaLnBrk="1" fontAlgn="auto" hangingPunct="1">
              <a:lnSpc>
                <a:spcPct val="90000"/>
              </a:lnSpc>
              <a:spcAft>
                <a:spcPts val="0"/>
              </a:spcAft>
              <a:buFont typeface="Arial" panose="020B0604020202020204" pitchFamily="34" charset="0"/>
              <a:buChar char="•"/>
              <a:defRPr/>
            </a:pPr>
            <a:r>
              <a:rPr lang="en-US" altLang="en-US" sz="2000" i="1" dirty="0" smtClean="0"/>
              <a:t>Helena Product Manual, see </a:t>
            </a:r>
            <a:r>
              <a:rPr lang="en-US" altLang="en-US" sz="2000" i="1" dirty="0" smtClean="0">
                <a:cs typeface="Arial" charset="0"/>
              </a:rPr>
              <a:t>DC products</a:t>
            </a:r>
            <a:r>
              <a:rPr lang="en-US" altLang="en-US" sz="2000" i="1" dirty="0" smtClean="0"/>
              <a:t>.</a:t>
            </a:r>
          </a:p>
          <a:p>
            <a:pPr lvl="2" eaLnBrk="1" fontAlgn="auto" hangingPunct="1">
              <a:lnSpc>
                <a:spcPct val="90000"/>
              </a:lnSpc>
              <a:spcAft>
                <a:spcPts val="0"/>
              </a:spcAft>
              <a:buFont typeface="Arial" panose="020B0604020202020204" pitchFamily="34" charset="0"/>
              <a:buChar char="•"/>
              <a:defRPr/>
            </a:pPr>
            <a:r>
              <a:rPr lang="en-US" altLang="en-US" sz="2000" i="1" dirty="0" smtClean="0">
                <a:cs typeface="Times New Roman" pitchFamily="18" charset="0"/>
              </a:rPr>
              <a:t>Hartmann, F. and J. M. Green.  2001.  Low dose urea-surfactant adjuvant for sulfonylurea herbicides. Pesticide Formulations and Application Systems, 21</a:t>
            </a:r>
            <a:r>
              <a:rPr lang="en-US" altLang="en-US" sz="2000" i="1" baseline="30000" dirty="0" smtClean="0">
                <a:cs typeface="Times New Roman" pitchFamily="18" charset="0"/>
              </a:rPr>
              <a:t>st</a:t>
            </a:r>
            <a:r>
              <a:rPr lang="en-US" altLang="en-US" sz="2000" i="1" dirty="0" smtClean="0">
                <a:cs typeface="Times New Roman" pitchFamily="18" charset="0"/>
              </a:rPr>
              <a:t> Vol., ASTM STP 1414, J. C. </a:t>
            </a:r>
            <a:r>
              <a:rPr lang="en-US" altLang="en-US" sz="2000" i="1" dirty="0" err="1" smtClean="0">
                <a:cs typeface="Times New Roman" pitchFamily="18" charset="0"/>
              </a:rPr>
              <a:t>Mueninghoff</a:t>
            </a:r>
            <a:r>
              <a:rPr lang="en-US" altLang="en-US" sz="2000" i="1" dirty="0" smtClean="0">
                <a:cs typeface="Times New Roman" pitchFamily="18" charset="0"/>
              </a:rPr>
              <a:t>, A. K. </a:t>
            </a:r>
            <a:r>
              <a:rPr lang="en-US" altLang="en-US" sz="2000" i="1" dirty="0" err="1" smtClean="0">
                <a:cs typeface="Times New Roman" pitchFamily="18" charset="0"/>
              </a:rPr>
              <a:t>Viets</a:t>
            </a:r>
            <a:r>
              <a:rPr lang="en-US" altLang="en-US" sz="2000" i="1" dirty="0" smtClean="0">
                <a:cs typeface="Times New Roman" pitchFamily="18" charset="0"/>
              </a:rPr>
              <a:t>, and R. A. Downer, Eds., American Society for Testing Materials, West Conshohocken, PA, pp. 236-245.</a:t>
            </a:r>
            <a:r>
              <a:rPr lang="en-US" altLang="en-US" sz="2000" i="1" dirty="0" smtClean="0"/>
              <a:t> 		  </a:t>
            </a:r>
          </a:p>
        </p:txBody>
      </p:sp>
      <p:pic>
        <p:nvPicPr>
          <p:cNvPr id="36868" name="Picture 4" descr="coh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334000"/>
            <a:ext cx="264001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dropz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3069" y="5333999"/>
            <a:ext cx="264001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adjterms_r2_c2_f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5638800"/>
            <a:ext cx="1752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idx="1"/>
          </p:nvPr>
        </p:nvSpPr>
        <p:spPr>
          <a:xfrm>
            <a:off x="533400" y="1905000"/>
            <a:ext cx="7924800" cy="4114800"/>
          </a:xfrm>
        </p:spPr>
        <p:txBody>
          <a:bodyPr rtlCol="0">
            <a:normAutofit fontScale="92500" lnSpcReduction="20000"/>
          </a:bodyPr>
          <a:lstStyle/>
          <a:p>
            <a:pPr eaLnBrk="1" fontAlgn="auto" hangingPunct="1">
              <a:lnSpc>
                <a:spcPct val="90000"/>
              </a:lnSpc>
              <a:spcAft>
                <a:spcPts val="0"/>
              </a:spcAft>
              <a:buClr>
                <a:srgbClr val="287850"/>
              </a:buClr>
              <a:buFont typeface="Arial" panose="020B0604020202020204" pitchFamily="34" charset="0"/>
              <a:buChar char="•"/>
              <a:defRPr/>
            </a:pPr>
            <a:r>
              <a:rPr lang="en-US" altLang="en-US" sz="2900" b="1" dirty="0" err="1" smtClean="0"/>
              <a:t>Propoxylating</a:t>
            </a:r>
            <a:r>
              <a:rPr lang="en-US" altLang="en-US" sz="2900" b="1" dirty="0" smtClean="0"/>
              <a:t> the EO Chain</a:t>
            </a:r>
            <a:r>
              <a:rPr lang="en-US" altLang="en-US" sz="2900" dirty="0" smtClean="0"/>
              <a:t> (</a:t>
            </a:r>
            <a:r>
              <a:rPr lang="en-US" altLang="en-US" sz="2900" dirty="0" err="1" smtClean="0"/>
              <a:t>alkoxylation</a:t>
            </a:r>
            <a:r>
              <a:rPr lang="en-US" altLang="en-US" sz="2900" dirty="0" smtClean="0"/>
              <a:t>) can make a hard wax into a liquid and improve leaf contact and increase activity.  </a:t>
            </a:r>
          </a:p>
          <a:p>
            <a:pPr eaLnBrk="1" fontAlgn="auto" hangingPunct="1">
              <a:lnSpc>
                <a:spcPct val="90000"/>
              </a:lnSpc>
              <a:spcAft>
                <a:spcPts val="0"/>
              </a:spcAft>
              <a:buClr>
                <a:srgbClr val="287850"/>
              </a:buClr>
              <a:buFont typeface="Arial" panose="020B0604020202020204" pitchFamily="34" charset="0"/>
              <a:buChar char="•"/>
              <a:defRPr/>
            </a:pPr>
            <a:endParaRPr lang="en-US" altLang="en-US" sz="2900" dirty="0" smtClean="0"/>
          </a:p>
          <a:p>
            <a:pPr eaLnBrk="1" fontAlgn="auto" hangingPunct="1">
              <a:lnSpc>
                <a:spcPct val="90000"/>
              </a:lnSpc>
              <a:spcAft>
                <a:spcPts val="0"/>
              </a:spcAft>
              <a:buClr>
                <a:srgbClr val="287850"/>
              </a:buClr>
              <a:buFont typeface="Arial" panose="020B0604020202020204" pitchFamily="34" charset="0"/>
              <a:buChar char="•"/>
              <a:defRPr/>
            </a:pPr>
            <a:endParaRPr lang="en-US" altLang="en-US" sz="2900" dirty="0"/>
          </a:p>
          <a:p>
            <a:pPr eaLnBrk="1" fontAlgn="auto" hangingPunct="1">
              <a:lnSpc>
                <a:spcPct val="90000"/>
              </a:lnSpc>
              <a:spcAft>
                <a:spcPts val="0"/>
              </a:spcAft>
              <a:buClr>
                <a:srgbClr val="287850"/>
              </a:buClr>
              <a:buFont typeface="Arial" panose="020B0604020202020204" pitchFamily="34" charset="0"/>
              <a:buChar char="•"/>
              <a:defRPr/>
            </a:pPr>
            <a:r>
              <a:rPr lang="en-US" altLang="en-US" sz="2900" dirty="0" smtClean="0"/>
              <a:t> </a:t>
            </a:r>
          </a:p>
          <a:p>
            <a:pPr eaLnBrk="1" fontAlgn="auto" hangingPunct="1">
              <a:lnSpc>
                <a:spcPct val="90000"/>
              </a:lnSpc>
              <a:spcAft>
                <a:spcPts val="0"/>
              </a:spcAft>
              <a:buClr>
                <a:srgbClr val="287850"/>
              </a:buClr>
              <a:buFont typeface="Arial" panose="020B0604020202020204" pitchFamily="34" charset="0"/>
              <a:buChar char="•"/>
              <a:defRPr/>
            </a:pPr>
            <a:endParaRPr lang="en-US" altLang="en-US" sz="2900" dirty="0" smtClean="0"/>
          </a:p>
          <a:p>
            <a:pPr eaLnBrk="1" fontAlgn="auto" hangingPunct="1">
              <a:lnSpc>
                <a:spcPct val="90000"/>
              </a:lnSpc>
              <a:spcAft>
                <a:spcPts val="0"/>
              </a:spcAft>
              <a:buClr>
                <a:srgbClr val="287850"/>
              </a:buClr>
              <a:buFont typeface="Arial" panose="020B0604020202020204" pitchFamily="34" charset="0"/>
              <a:buChar char="•"/>
              <a:defRPr/>
            </a:pPr>
            <a:endParaRPr lang="en-US" altLang="en-US" sz="2900" dirty="0" smtClean="0"/>
          </a:p>
          <a:p>
            <a:pPr eaLnBrk="1" fontAlgn="auto" hangingPunct="1">
              <a:lnSpc>
                <a:spcPct val="90000"/>
              </a:lnSpc>
              <a:spcAft>
                <a:spcPts val="0"/>
              </a:spcAft>
              <a:buClr>
                <a:srgbClr val="287850"/>
              </a:buClr>
              <a:buFont typeface="Monotype Sorts" charset="2"/>
              <a:buNone/>
              <a:defRPr/>
            </a:pPr>
            <a:endParaRPr lang="en-US" altLang="en-US" sz="1800" b="1" dirty="0" smtClean="0"/>
          </a:p>
          <a:p>
            <a:pPr eaLnBrk="1" fontAlgn="auto" hangingPunct="1">
              <a:lnSpc>
                <a:spcPct val="90000"/>
              </a:lnSpc>
              <a:spcAft>
                <a:spcPts val="0"/>
              </a:spcAft>
              <a:buClr>
                <a:srgbClr val="287850"/>
              </a:buClr>
              <a:buFont typeface="Monotype Sorts" charset="2"/>
              <a:buNone/>
              <a:defRPr/>
            </a:pPr>
            <a:r>
              <a:rPr lang="en-US" altLang="en-US" sz="1800" b="1" dirty="0" smtClean="0"/>
              <a:t>References:</a:t>
            </a:r>
          </a:p>
          <a:p>
            <a:pPr lvl="2" eaLnBrk="1" fontAlgn="auto" hangingPunct="1">
              <a:lnSpc>
                <a:spcPct val="90000"/>
              </a:lnSpc>
              <a:spcAft>
                <a:spcPts val="0"/>
              </a:spcAft>
              <a:buFont typeface="Arial" panose="020B0604020202020204" pitchFamily="34" charset="0"/>
              <a:buChar char="•"/>
              <a:defRPr/>
            </a:pPr>
            <a:r>
              <a:rPr lang="en-US" altLang="en-US" sz="1700" i="1" dirty="0" smtClean="0"/>
              <a:t>Huntsman Product Manual, </a:t>
            </a:r>
            <a:r>
              <a:rPr lang="en-US" altLang="en-US" sz="1700" i="1" dirty="0" err="1" smtClean="0"/>
              <a:t>Surfonic</a:t>
            </a:r>
            <a:r>
              <a:rPr lang="en-US" altLang="en-US" sz="1700" i="1" dirty="0" smtClean="0">
                <a:cs typeface="Arial" charset="0"/>
              </a:rPr>
              <a:t>®</a:t>
            </a:r>
            <a:r>
              <a:rPr lang="en-US" altLang="en-US" sz="1700" i="1" dirty="0" smtClean="0"/>
              <a:t> L68-28X. 		  </a:t>
            </a:r>
          </a:p>
          <a:p>
            <a:pPr lvl="2" eaLnBrk="1" fontAlgn="auto" hangingPunct="1">
              <a:lnSpc>
                <a:spcPct val="90000"/>
              </a:lnSpc>
              <a:spcAft>
                <a:spcPts val="0"/>
              </a:spcAft>
              <a:buFont typeface="Arial" panose="020B0604020202020204" pitchFamily="34" charset="0"/>
              <a:buChar char="•"/>
              <a:defRPr/>
            </a:pPr>
            <a:r>
              <a:rPr lang="en-US" altLang="en-US" sz="1700" i="1" dirty="0" smtClean="0"/>
              <a:t>Green, J. M. and Hale, T.  2003.  Effect of adjuvant type on the control of yellow foxtail (</a:t>
            </a:r>
            <a:r>
              <a:rPr lang="en-US" altLang="en-US" sz="1700" i="1" dirty="0" err="1" smtClean="0"/>
              <a:t>Setaria</a:t>
            </a:r>
            <a:r>
              <a:rPr lang="en-US" altLang="en-US" sz="1700" i="1" dirty="0" smtClean="0"/>
              <a:t> </a:t>
            </a:r>
            <a:r>
              <a:rPr lang="en-US" altLang="en-US" sz="1700" i="1" dirty="0" err="1" smtClean="0"/>
              <a:t>glauca</a:t>
            </a:r>
            <a:r>
              <a:rPr lang="en-US" altLang="en-US" sz="1700" i="1" dirty="0" smtClean="0"/>
              <a:t>) with </a:t>
            </a:r>
            <a:r>
              <a:rPr lang="en-US" altLang="en-US" sz="1700" i="1" dirty="0" err="1" smtClean="0"/>
              <a:t>nicosulfuron</a:t>
            </a:r>
            <a:r>
              <a:rPr lang="en-US" altLang="en-US" sz="1700" i="1" dirty="0" smtClean="0"/>
              <a:t>. Proc. Weed Sci. Soc. Am.  43: 161.  </a:t>
            </a:r>
          </a:p>
          <a:p>
            <a:pPr eaLnBrk="1" fontAlgn="auto" hangingPunct="1">
              <a:lnSpc>
                <a:spcPct val="90000"/>
              </a:lnSpc>
              <a:spcAft>
                <a:spcPts val="0"/>
              </a:spcAft>
              <a:buClr>
                <a:srgbClr val="287850"/>
              </a:buClr>
              <a:buFont typeface="Monotype Sorts" charset="2"/>
              <a:buNone/>
              <a:defRPr/>
            </a:pPr>
            <a:endParaRPr lang="en-US" altLang="en-US" sz="1700" dirty="0" smtClean="0"/>
          </a:p>
        </p:txBody>
      </p:sp>
      <p:pic>
        <p:nvPicPr>
          <p:cNvPr id="37891" name="Picture 3" descr="adj 1 edge view"/>
          <p:cNvPicPr>
            <a:picLocks noChangeArrowheads="1"/>
          </p:cNvPicPr>
          <p:nvPr/>
        </p:nvPicPr>
        <p:blipFill>
          <a:blip r:embed="rId5">
            <a:extLst>
              <a:ext uri="{28A0092B-C50C-407E-A947-70E740481C1C}">
                <a14:useLocalDpi xmlns:a14="http://schemas.microsoft.com/office/drawing/2010/main" val="0"/>
              </a:ext>
            </a:extLst>
          </a:blip>
          <a:srcRect l="17580" b="43948"/>
          <a:stretch>
            <a:fillRect/>
          </a:stretch>
        </p:blipFill>
        <p:spPr bwMode="auto">
          <a:xfrm>
            <a:off x="1066800" y="2819400"/>
            <a:ext cx="3352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adj 3 edge view"/>
          <p:cNvPicPr>
            <a:picLocks noChangeAspect="1" noChangeArrowheads="1"/>
          </p:cNvPicPr>
          <p:nvPr/>
        </p:nvPicPr>
        <p:blipFill>
          <a:blip r:embed="rId6">
            <a:extLst>
              <a:ext uri="{28A0092B-C50C-407E-A947-70E740481C1C}">
                <a14:useLocalDpi xmlns:a14="http://schemas.microsoft.com/office/drawing/2010/main" val="0"/>
              </a:ext>
            </a:extLst>
          </a:blip>
          <a:srcRect l="17580" b="43948"/>
          <a:stretch>
            <a:fillRect/>
          </a:stretch>
        </p:blipFill>
        <p:spPr bwMode="auto">
          <a:xfrm>
            <a:off x="4572000" y="2547143"/>
            <a:ext cx="35052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5"/>
          <p:cNvSpPr>
            <a:spLocks noChangeArrowheads="1"/>
          </p:cNvSpPr>
          <p:nvPr/>
        </p:nvSpPr>
        <p:spPr bwMode="auto">
          <a:xfrm>
            <a:off x="152400" y="685800"/>
            <a:ext cx="8839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kumimoji="1" lang="en-US" altLang="en-US" sz="4300" dirty="0">
                <a:solidFill>
                  <a:srgbClr val="287850"/>
                </a:solidFill>
                <a:latin typeface="Arial" charset="0"/>
              </a:rPr>
              <a:t>From Liquid to Solid and the Reverse! </a:t>
            </a:r>
            <a:br>
              <a:rPr kumimoji="1" lang="en-US" altLang="en-US" sz="4300" dirty="0">
                <a:solidFill>
                  <a:srgbClr val="287850"/>
                </a:solidFill>
                <a:latin typeface="Arial" charset="0"/>
              </a:rPr>
            </a:br>
            <a:endParaRPr kumimoji="1" lang="en-US" altLang="en-US" sz="4300" dirty="0">
              <a:solidFill>
                <a:srgbClr val="287850"/>
              </a:solidFill>
              <a:latin typeface="Arial"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a:xfrm>
            <a:off x="-76200" y="76200"/>
            <a:ext cx="9144000" cy="1143000"/>
          </a:xfrm>
        </p:spPr>
        <p:txBody>
          <a:bodyPr/>
          <a:lstStyle/>
          <a:p>
            <a:pPr eaLnBrk="1" hangingPunct="1"/>
            <a:r>
              <a:rPr lang="en-US" altLang="en-US" b="1" smtClean="0">
                <a:solidFill>
                  <a:srgbClr val="287850"/>
                </a:solidFill>
                <a:latin typeface="Arial" charset="0"/>
              </a:rPr>
              <a:t>Categories of Recent Trends</a:t>
            </a:r>
          </a:p>
        </p:txBody>
      </p:sp>
      <p:sp>
        <p:nvSpPr>
          <p:cNvPr id="4099" name="Rectangle 1027"/>
          <p:cNvSpPr>
            <a:spLocks noGrp="1" noChangeArrowheads="1"/>
          </p:cNvSpPr>
          <p:nvPr>
            <p:ph idx="1"/>
          </p:nvPr>
        </p:nvSpPr>
        <p:spPr>
          <a:xfrm>
            <a:off x="304800" y="1371600"/>
            <a:ext cx="5486400" cy="4930775"/>
          </a:xfrm>
        </p:spPr>
        <p:txBody>
          <a:bodyPr/>
          <a:lstStyle/>
          <a:p>
            <a:pPr eaLnBrk="1" hangingPunct="1">
              <a:buClr>
                <a:srgbClr val="287850"/>
              </a:buClr>
            </a:pPr>
            <a:r>
              <a:rPr lang="en-US" altLang="en-US" sz="2800" smtClean="0">
                <a:latin typeface="Arial" charset="0"/>
                <a:cs typeface="Arial" charset="0"/>
              </a:rPr>
              <a:t>Increasing/Decreasing pH</a:t>
            </a:r>
          </a:p>
          <a:p>
            <a:pPr eaLnBrk="1" hangingPunct="1">
              <a:buClr>
                <a:srgbClr val="287850"/>
              </a:buClr>
            </a:pPr>
            <a:r>
              <a:rPr lang="en-US" altLang="en-US" sz="2800" smtClean="0">
                <a:latin typeface="Arial" charset="0"/>
                <a:cs typeface="Arial" charset="0"/>
              </a:rPr>
              <a:t>Repellants and Adherents</a:t>
            </a:r>
          </a:p>
          <a:p>
            <a:pPr eaLnBrk="1" hangingPunct="1">
              <a:buClr>
                <a:srgbClr val="287850"/>
              </a:buClr>
            </a:pPr>
            <a:r>
              <a:rPr lang="en-US" altLang="en-US" sz="2800" smtClean="0">
                <a:latin typeface="Arial" charset="0"/>
                <a:cs typeface="Arial" charset="0"/>
              </a:rPr>
              <a:t>Foams and Anti-Foams</a:t>
            </a:r>
          </a:p>
          <a:p>
            <a:pPr eaLnBrk="1" hangingPunct="1">
              <a:buClr>
                <a:srgbClr val="287850"/>
              </a:buClr>
            </a:pPr>
            <a:r>
              <a:rPr lang="en-US" altLang="en-US" sz="2800" smtClean="0">
                <a:latin typeface="Arial" charset="0"/>
                <a:cs typeface="Arial" charset="0"/>
              </a:rPr>
              <a:t>Improved Efficacy</a:t>
            </a:r>
          </a:p>
          <a:p>
            <a:pPr eaLnBrk="1" hangingPunct="1">
              <a:buClr>
                <a:srgbClr val="287850"/>
              </a:buClr>
            </a:pPr>
            <a:r>
              <a:rPr lang="en-US" altLang="en-US" sz="2800" smtClean="0">
                <a:latin typeface="Arial" charset="0"/>
                <a:cs typeface="Arial" charset="0"/>
              </a:rPr>
              <a:t>Physicochemical Properties</a:t>
            </a:r>
          </a:p>
          <a:p>
            <a:pPr eaLnBrk="1" hangingPunct="1">
              <a:buClr>
                <a:srgbClr val="287850"/>
              </a:buClr>
            </a:pPr>
            <a:r>
              <a:rPr lang="en-US" altLang="en-US" sz="2800" smtClean="0">
                <a:latin typeface="Arial" charset="0"/>
                <a:cs typeface="Arial" charset="0"/>
              </a:rPr>
              <a:t>Improved Targeting</a:t>
            </a:r>
          </a:p>
          <a:p>
            <a:pPr eaLnBrk="1" hangingPunct="1">
              <a:buClr>
                <a:srgbClr val="287850"/>
              </a:buClr>
            </a:pPr>
            <a:r>
              <a:rPr lang="en-US" altLang="en-US" sz="2800" smtClean="0">
                <a:latin typeface="Arial" charset="0"/>
                <a:cs typeface="Arial" charset="0"/>
              </a:rPr>
              <a:t>Controlled Release	</a:t>
            </a:r>
          </a:p>
          <a:p>
            <a:pPr eaLnBrk="1" hangingPunct="1">
              <a:buClr>
                <a:srgbClr val="287850"/>
              </a:buClr>
            </a:pPr>
            <a:r>
              <a:rPr lang="en-US" altLang="en-US" sz="2800" smtClean="0">
                <a:latin typeface="Arial" charset="0"/>
                <a:cs typeface="Arial" charset="0"/>
              </a:rPr>
              <a:t>APE Replacements</a:t>
            </a:r>
          </a:p>
          <a:p>
            <a:pPr eaLnBrk="1" hangingPunct="1">
              <a:buClr>
                <a:srgbClr val="287850"/>
              </a:buClr>
            </a:pPr>
            <a:r>
              <a:rPr lang="en-US" altLang="en-US" sz="2800" smtClean="0">
                <a:latin typeface="Arial" charset="0"/>
                <a:cs typeface="Arial" charset="0"/>
              </a:rPr>
              <a:t>Nanotechnology</a:t>
            </a:r>
          </a:p>
        </p:txBody>
      </p:sp>
      <p:sp>
        <p:nvSpPr>
          <p:cNvPr id="4100" name="Rectangle 1028"/>
          <p:cNvSpPr>
            <a:spLocks noChangeArrowheads="1"/>
          </p:cNvSpPr>
          <p:nvPr/>
        </p:nvSpPr>
        <p:spPr bwMode="auto">
          <a:xfrm>
            <a:off x="5410200" y="1371600"/>
            <a:ext cx="3962400" cy="493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Clr>
                <a:srgbClr val="287850"/>
              </a:buClr>
              <a:buSzPct val="70000"/>
              <a:buFont typeface="Monotype Sorts" charset="2"/>
              <a:buChar char="n"/>
            </a:pPr>
            <a:r>
              <a:rPr kumimoji="1" lang="en-US" altLang="en-US" sz="2800" b="0">
                <a:latin typeface="Arial" charset="0"/>
              </a:rPr>
              <a:t>Deposition/Drift</a:t>
            </a:r>
          </a:p>
          <a:p>
            <a:pPr>
              <a:buClr>
                <a:srgbClr val="287850"/>
              </a:buClr>
              <a:buSzPct val="70000"/>
              <a:buFont typeface="Monotype Sorts" charset="2"/>
              <a:buChar char="n"/>
            </a:pPr>
            <a:r>
              <a:rPr kumimoji="1" lang="en-US" altLang="en-US" sz="2800" b="0">
                <a:latin typeface="Arial" charset="0"/>
              </a:rPr>
              <a:t>Microemulsions 	</a:t>
            </a:r>
          </a:p>
          <a:p>
            <a:pPr>
              <a:buClr>
                <a:srgbClr val="287850"/>
              </a:buClr>
              <a:buSzPct val="70000"/>
              <a:buFont typeface="Monotype Sorts" charset="2"/>
              <a:buChar char="n"/>
            </a:pPr>
            <a:r>
              <a:rPr kumimoji="1" lang="en-US" altLang="en-US" sz="2800" b="0">
                <a:latin typeface="Arial" charset="0"/>
              </a:rPr>
              <a:t>Seed Treatments</a:t>
            </a:r>
          </a:p>
          <a:p>
            <a:pPr>
              <a:buClr>
                <a:srgbClr val="287850"/>
              </a:buClr>
              <a:buSzPct val="70000"/>
              <a:buFont typeface="Monotype Sorts" charset="2"/>
              <a:buChar char="n"/>
            </a:pPr>
            <a:r>
              <a:rPr kumimoji="1" lang="en-US" altLang="en-US" sz="2800" b="0">
                <a:latin typeface="Arial" charset="0"/>
              </a:rPr>
              <a:t>Coatings</a:t>
            </a:r>
          </a:p>
          <a:p>
            <a:pPr>
              <a:buClr>
                <a:srgbClr val="287850"/>
              </a:buClr>
              <a:buSzPct val="70000"/>
              <a:buFont typeface="Monotype Sorts" charset="2"/>
              <a:buChar char="n"/>
            </a:pPr>
            <a:r>
              <a:rPr kumimoji="1" lang="en-US" altLang="en-US" sz="2800" b="0">
                <a:latin typeface="Arial" charset="0"/>
              </a:rPr>
              <a:t>Stabilizers </a:t>
            </a:r>
          </a:p>
          <a:p>
            <a:pPr>
              <a:buClr>
                <a:srgbClr val="287850"/>
              </a:buClr>
              <a:buSzPct val="70000"/>
              <a:buFont typeface="Monotype Sorts" charset="2"/>
              <a:buChar char="n"/>
            </a:pPr>
            <a:r>
              <a:rPr kumimoji="1" lang="en-US" altLang="en-US" sz="2800" b="0">
                <a:latin typeface="Arial" charset="0"/>
              </a:rPr>
              <a:t>Soil Performance</a:t>
            </a:r>
          </a:p>
          <a:p>
            <a:pPr>
              <a:buClr>
                <a:srgbClr val="287850"/>
              </a:buClr>
              <a:buSzPct val="70000"/>
              <a:buFont typeface="Monotype Sorts" charset="2"/>
              <a:buChar char="n"/>
            </a:pPr>
            <a:r>
              <a:rPr kumimoji="1" lang="en-US" altLang="en-US" sz="2800" b="0">
                <a:latin typeface="Arial" charset="0"/>
              </a:rPr>
              <a:t>Bioherbicides</a:t>
            </a:r>
          </a:p>
          <a:p>
            <a:pPr>
              <a:buClr>
                <a:srgbClr val="287850"/>
              </a:buClr>
              <a:buSzPct val="70000"/>
              <a:buFont typeface="Monotype Sorts" charset="2"/>
              <a:buChar char="n"/>
            </a:pPr>
            <a:r>
              <a:rPr kumimoji="1" lang="en-US" altLang="en-US" sz="2800" b="0">
                <a:latin typeface="Arial" charset="0"/>
              </a:rPr>
              <a:t>Safety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a:xfrm>
            <a:off x="0" y="304800"/>
            <a:ext cx="9144000" cy="1143000"/>
          </a:xfrm>
          <a:noFill/>
        </p:spPr>
        <p:txBody>
          <a:bodyPr/>
          <a:lstStyle/>
          <a:p>
            <a:pPr eaLnBrk="1" hangingPunct="1"/>
            <a:r>
              <a:rPr lang="en-US" altLang="en-US" sz="4800" b="1" dirty="0" smtClean="0">
                <a:solidFill>
                  <a:srgbClr val="287850"/>
                </a:solidFill>
                <a:latin typeface="Arial" charset="0"/>
              </a:rPr>
              <a:t>Do you need to modify your pH? </a:t>
            </a:r>
          </a:p>
        </p:txBody>
      </p:sp>
      <p:sp>
        <p:nvSpPr>
          <p:cNvPr id="7170" name="Rectangle 2"/>
          <p:cNvSpPr>
            <a:spLocks noGrp="1" noChangeArrowheads="1"/>
          </p:cNvSpPr>
          <p:nvPr>
            <p:ph idx="1"/>
          </p:nvPr>
        </p:nvSpPr>
        <p:spPr>
          <a:xfrm>
            <a:off x="685800" y="1828800"/>
            <a:ext cx="8001000" cy="2438400"/>
          </a:xfrm>
        </p:spPr>
        <p:txBody>
          <a:bodyPr rtlCol="0">
            <a:normAutofit fontScale="77500" lnSpcReduction="20000"/>
          </a:bodyPr>
          <a:lstStyle/>
          <a:p>
            <a:pPr eaLnBrk="1" fontAlgn="auto" hangingPunct="1">
              <a:lnSpc>
                <a:spcPct val="90000"/>
              </a:lnSpc>
              <a:spcAft>
                <a:spcPts val="0"/>
              </a:spcAft>
              <a:buClr>
                <a:srgbClr val="287850"/>
              </a:buClr>
              <a:buFont typeface="Monotype Sorts" charset="2"/>
              <a:buNone/>
              <a:defRPr/>
            </a:pPr>
            <a:r>
              <a:rPr lang="en-US" altLang="en-US" dirty="0" smtClean="0"/>
              <a:t>Spray water and formulation pH varies greatly and affects:</a:t>
            </a:r>
            <a:endParaRPr lang="en-US" altLang="en-US" sz="800" dirty="0" smtClean="0"/>
          </a:p>
          <a:p>
            <a:pPr eaLnBrk="1" fontAlgn="auto" hangingPunct="1">
              <a:lnSpc>
                <a:spcPct val="90000"/>
              </a:lnSpc>
              <a:spcAft>
                <a:spcPts val="0"/>
              </a:spcAft>
              <a:buClr>
                <a:srgbClr val="287850"/>
              </a:buClr>
              <a:buFont typeface="Monotype Sorts" charset="2"/>
              <a:buNone/>
              <a:defRPr/>
            </a:pPr>
            <a:endParaRPr lang="en-US" altLang="en-US" sz="800" dirty="0" smtClean="0"/>
          </a:p>
          <a:p>
            <a:pPr eaLnBrk="1" fontAlgn="auto" hangingPunct="1">
              <a:lnSpc>
                <a:spcPct val="90000"/>
              </a:lnSpc>
              <a:spcAft>
                <a:spcPts val="0"/>
              </a:spcAft>
              <a:buClr>
                <a:srgbClr val="287850"/>
              </a:buClr>
              <a:buFont typeface="Arial" panose="020B0604020202020204" pitchFamily="34" charset="0"/>
              <a:buChar char="•"/>
              <a:defRPr/>
            </a:pPr>
            <a:r>
              <a:rPr lang="en-US" altLang="en-US" dirty="0" smtClean="0"/>
              <a:t> Ionic State / Compatibility </a:t>
            </a:r>
          </a:p>
          <a:p>
            <a:pPr eaLnBrk="1" fontAlgn="auto" hangingPunct="1">
              <a:lnSpc>
                <a:spcPct val="90000"/>
              </a:lnSpc>
              <a:spcAft>
                <a:spcPts val="0"/>
              </a:spcAft>
              <a:buClr>
                <a:srgbClr val="287850"/>
              </a:buClr>
              <a:buFont typeface="Arial" panose="020B0604020202020204" pitchFamily="34" charset="0"/>
              <a:buChar char="•"/>
              <a:defRPr/>
            </a:pPr>
            <a:r>
              <a:rPr lang="en-US" altLang="en-US" dirty="0" smtClean="0"/>
              <a:t> Stability</a:t>
            </a:r>
          </a:p>
          <a:p>
            <a:pPr eaLnBrk="1" fontAlgn="auto" hangingPunct="1">
              <a:lnSpc>
                <a:spcPct val="90000"/>
              </a:lnSpc>
              <a:spcAft>
                <a:spcPts val="0"/>
              </a:spcAft>
              <a:buClr>
                <a:srgbClr val="287850"/>
              </a:buClr>
              <a:buFont typeface="Arial" panose="020B0604020202020204" pitchFamily="34" charset="0"/>
              <a:buChar char="•"/>
              <a:defRPr/>
            </a:pPr>
            <a:r>
              <a:rPr lang="en-US" altLang="en-US" dirty="0" smtClean="0"/>
              <a:t> Solubility</a:t>
            </a:r>
          </a:p>
          <a:p>
            <a:pPr eaLnBrk="1" fontAlgn="auto" hangingPunct="1">
              <a:lnSpc>
                <a:spcPct val="90000"/>
              </a:lnSpc>
              <a:spcAft>
                <a:spcPts val="0"/>
              </a:spcAft>
              <a:buClr>
                <a:srgbClr val="287850"/>
              </a:buClr>
              <a:buFont typeface="Arial" panose="020B0604020202020204" pitchFamily="34" charset="0"/>
              <a:buChar char="•"/>
              <a:defRPr/>
            </a:pPr>
            <a:r>
              <a:rPr lang="en-US" altLang="en-US" dirty="0" smtClean="0"/>
              <a:t> Biological Activity</a:t>
            </a:r>
          </a:p>
          <a:p>
            <a:pPr eaLnBrk="1" fontAlgn="auto" hangingPunct="1">
              <a:lnSpc>
                <a:spcPct val="90000"/>
              </a:lnSpc>
              <a:spcAft>
                <a:spcPts val="0"/>
              </a:spcAft>
              <a:buClr>
                <a:srgbClr val="287850"/>
              </a:buClr>
              <a:buFont typeface="Arial" panose="020B0604020202020204" pitchFamily="34" charset="0"/>
              <a:buChar char="•"/>
              <a:defRPr/>
            </a:pPr>
            <a:r>
              <a:rPr lang="en-US" altLang="en-US" dirty="0" smtClean="0"/>
              <a:t> Hard Water Antagonism</a:t>
            </a:r>
          </a:p>
        </p:txBody>
      </p:sp>
      <p:graphicFrame>
        <p:nvGraphicFramePr>
          <p:cNvPr id="5124" name="Object 2"/>
          <p:cNvGraphicFramePr>
            <a:graphicFrameLocks noChangeAspect="1"/>
          </p:cNvGraphicFramePr>
          <p:nvPr/>
        </p:nvGraphicFramePr>
        <p:xfrm>
          <a:off x="228600" y="4038600"/>
          <a:ext cx="6629400" cy="2651125"/>
        </p:xfrm>
        <a:graphic>
          <a:graphicData uri="http://schemas.openxmlformats.org/presentationml/2006/ole">
            <mc:AlternateContent xmlns:mc="http://schemas.openxmlformats.org/markup-compatibility/2006">
              <mc:Choice xmlns:v="urn:schemas-microsoft-com:vml" Requires="v">
                <p:oleObj spid="_x0000_s5135" name="ISIS/Draw Sketch" r:id="rId6" imgW="5645371" imgH="1816082" progId="ISISServer">
                  <p:embed/>
                </p:oleObj>
              </mc:Choice>
              <mc:Fallback>
                <p:oleObj name="ISIS/Draw Sketch" r:id="rId6" imgW="5645371" imgH="1816082" progId="ISISServer">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038600"/>
                        <a:ext cx="66294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2950" y="3886200"/>
            <a:ext cx="548640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6" name="Text Box 3"/>
          <p:cNvSpPr txBox="1">
            <a:spLocks noChangeArrowheads="1"/>
          </p:cNvSpPr>
          <p:nvPr/>
        </p:nvSpPr>
        <p:spPr bwMode="auto">
          <a:xfrm>
            <a:off x="3048000" y="4691063"/>
            <a:ext cx="11430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600" b="0">
                <a:latin typeface="Arial" charset="0"/>
              </a:rPr>
              <a:t>pKa = 4.3</a:t>
            </a:r>
          </a:p>
        </p:txBody>
      </p:sp>
      <p:sp>
        <p:nvSpPr>
          <p:cNvPr id="5127" name="Text Box 4"/>
          <p:cNvSpPr txBox="1">
            <a:spLocks noChangeArrowheads="1"/>
          </p:cNvSpPr>
          <p:nvPr/>
        </p:nvSpPr>
        <p:spPr bwMode="auto">
          <a:xfrm>
            <a:off x="3276600" y="5257800"/>
            <a:ext cx="9144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600" b="0" u="sng" baseline="18000">
                <a:latin typeface="Arial" charset="0"/>
              </a:rPr>
              <a:t>+</a:t>
            </a:r>
            <a:r>
              <a:rPr lang="en-US" altLang="en-US" sz="1600" b="0">
                <a:latin typeface="Arial" charset="0"/>
              </a:rPr>
              <a:t> H</a:t>
            </a:r>
            <a:r>
              <a:rPr lang="en-US" altLang="en-US" sz="1600" b="0" baseline="30000">
                <a:latin typeface="Arial" charset="0"/>
              </a:rPr>
              <a:t>+</a:t>
            </a:r>
            <a:endParaRPr lang="en-US" altLang="en-US" sz="1400" b="0">
              <a:latin typeface="Arial"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1026"/>
          <p:cNvGraphicFramePr>
            <a:graphicFrameLocks noChangeAspect="1"/>
          </p:cNvGraphicFramePr>
          <p:nvPr/>
        </p:nvGraphicFramePr>
        <p:xfrm>
          <a:off x="457200" y="1600200"/>
          <a:ext cx="3067050" cy="1262063"/>
        </p:xfrm>
        <a:graphic>
          <a:graphicData uri="http://schemas.openxmlformats.org/presentationml/2006/ole">
            <mc:AlternateContent xmlns:mc="http://schemas.openxmlformats.org/markup-compatibility/2006">
              <mc:Choice xmlns:v="urn:schemas-microsoft-com:vml" Requires="v">
                <p:oleObj spid="_x0000_s10273" name="Document" r:id="rId6" imgW="6438900" imgH="2650236" progId="Word.Document.8">
                  <p:embed/>
                </p:oleObj>
              </mc:Choice>
              <mc:Fallback>
                <p:oleObj name="Document" r:id="rId6" imgW="6438900" imgH="2650236" progId="Word.Document.8">
                  <p:embed/>
                  <p:pic>
                    <p:nvPicPr>
                      <p:cNvPr id="0" name="Object 10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600200"/>
                        <a:ext cx="306705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1027"/>
          <p:cNvGraphicFramePr>
            <a:graphicFrameLocks noChangeAspect="1"/>
          </p:cNvGraphicFramePr>
          <p:nvPr/>
        </p:nvGraphicFramePr>
        <p:xfrm>
          <a:off x="533400" y="4945063"/>
          <a:ext cx="3124200" cy="1227137"/>
        </p:xfrm>
        <a:graphic>
          <a:graphicData uri="http://schemas.openxmlformats.org/presentationml/2006/ole">
            <mc:AlternateContent xmlns:mc="http://schemas.openxmlformats.org/markup-compatibility/2006">
              <mc:Choice xmlns:v="urn:schemas-microsoft-com:vml" Requires="v">
                <p:oleObj spid="_x0000_s10274" name="Bitmap Image" r:id="rId8" imgW="2790476" imgH="1095528" progId="Paint.Picture">
                  <p:embed/>
                </p:oleObj>
              </mc:Choice>
              <mc:Fallback>
                <p:oleObj name="Bitmap Image" r:id="rId8" imgW="2790476" imgH="1095528" progId="Paint.Picture">
                  <p:embed/>
                  <p:pic>
                    <p:nvPicPr>
                      <p:cNvPr id="0" name="Object 10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4945063"/>
                        <a:ext cx="3124200" cy="122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4" name="Object 1029"/>
          <p:cNvGraphicFramePr>
            <a:graphicFrameLocks noChangeAspect="1"/>
          </p:cNvGraphicFramePr>
          <p:nvPr/>
        </p:nvGraphicFramePr>
        <p:xfrm>
          <a:off x="5334000" y="2967038"/>
          <a:ext cx="1905000" cy="1843087"/>
        </p:xfrm>
        <a:graphic>
          <a:graphicData uri="http://schemas.openxmlformats.org/presentationml/2006/ole">
            <mc:AlternateContent xmlns:mc="http://schemas.openxmlformats.org/markup-compatibility/2006">
              <mc:Choice xmlns:v="urn:schemas-microsoft-com:vml" Requires="v">
                <p:oleObj spid="_x0000_s10275" name="Photo Editor Photo" r:id="rId10" imgW="885949" imgH="857143" progId="MSPhotoEd.3">
                  <p:embed/>
                </p:oleObj>
              </mc:Choice>
              <mc:Fallback>
                <p:oleObj name="Photo Editor Photo" r:id="rId10" imgW="885949" imgH="857143" progId="MSPhotoEd.3">
                  <p:embed/>
                  <p:pic>
                    <p:nvPicPr>
                      <p:cNvPr id="0" name="Object 102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0" y="2967038"/>
                        <a:ext cx="1905000" cy="184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Rectangle 1033"/>
          <p:cNvSpPr>
            <a:spLocks noChangeArrowheads="1"/>
          </p:cNvSpPr>
          <p:nvPr/>
        </p:nvSpPr>
        <p:spPr bwMode="auto">
          <a:xfrm>
            <a:off x="4641850" y="1630363"/>
            <a:ext cx="32067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b="0">
                <a:latin typeface="Arial" charset="0"/>
              </a:rPr>
              <a:t>Glyphosate acid </a:t>
            </a:r>
          </a:p>
          <a:p>
            <a:pPr>
              <a:spcBef>
                <a:spcPct val="0"/>
              </a:spcBef>
              <a:buFontTx/>
              <a:buNone/>
            </a:pPr>
            <a:r>
              <a:rPr lang="en-US" altLang="en-US" b="0">
                <a:latin typeface="Arial" charset="0"/>
              </a:rPr>
              <a:t>pH &lt; 2</a:t>
            </a:r>
            <a:endParaRPr lang="en-US" altLang="en-US" sz="2400" b="0">
              <a:latin typeface="Times New Roman" pitchFamily="18" charset="0"/>
            </a:endParaRPr>
          </a:p>
        </p:txBody>
      </p:sp>
      <p:sp>
        <p:nvSpPr>
          <p:cNvPr id="10246" name="Rectangle 1034"/>
          <p:cNvSpPr>
            <a:spLocks noChangeArrowheads="1"/>
          </p:cNvSpPr>
          <p:nvPr/>
        </p:nvSpPr>
        <p:spPr bwMode="auto">
          <a:xfrm>
            <a:off x="4481513" y="5181600"/>
            <a:ext cx="35448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b="0">
                <a:latin typeface="Arial" charset="0"/>
              </a:rPr>
              <a:t>Glyphosate di-salt </a:t>
            </a:r>
          </a:p>
          <a:p>
            <a:pPr>
              <a:spcBef>
                <a:spcPct val="0"/>
              </a:spcBef>
              <a:buFontTx/>
              <a:buNone/>
            </a:pPr>
            <a:r>
              <a:rPr lang="en-US" altLang="en-US" b="0">
                <a:latin typeface="Arial" charset="0"/>
              </a:rPr>
              <a:t> pH  6.7</a:t>
            </a:r>
            <a:endParaRPr lang="en-US" altLang="en-US" sz="2400" b="0">
              <a:latin typeface="Times New Roman" pitchFamily="18" charset="0"/>
            </a:endParaRPr>
          </a:p>
        </p:txBody>
      </p:sp>
      <p:sp>
        <p:nvSpPr>
          <p:cNvPr id="10247" name="Rectangle 1035"/>
          <p:cNvSpPr>
            <a:spLocks noChangeArrowheads="1"/>
          </p:cNvSpPr>
          <p:nvPr/>
        </p:nvSpPr>
        <p:spPr bwMode="auto">
          <a:xfrm>
            <a:off x="381000" y="3352800"/>
            <a:ext cx="41306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b="0">
                <a:latin typeface="Arial" charset="0"/>
              </a:rPr>
              <a:t>Glyphosate mono-salt</a:t>
            </a:r>
          </a:p>
          <a:p>
            <a:pPr>
              <a:spcBef>
                <a:spcPct val="0"/>
              </a:spcBef>
              <a:buFontTx/>
              <a:buNone/>
            </a:pPr>
            <a:r>
              <a:rPr lang="en-US" altLang="en-US" b="0">
                <a:latin typeface="Arial" charset="0"/>
              </a:rPr>
              <a:t>pH  4.4 to 5.0</a:t>
            </a:r>
            <a:endParaRPr lang="en-US" altLang="en-US" sz="2400" b="0">
              <a:latin typeface="Times New Roman" pitchFamily="18" charset="0"/>
            </a:endParaRPr>
          </a:p>
        </p:txBody>
      </p:sp>
      <p:sp>
        <p:nvSpPr>
          <p:cNvPr id="10248" name="Rectangle 1036"/>
          <p:cNvSpPr>
            <a:spLocks noChangeArrowheads="1"/>
          </p:cNvSpPr>
          <p:nvPr/>
        </p:nvSpPr>
        <p:spPr bwMode="auto">
          <a:xfrm>
            <a:off x="0" y="15240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kumimoji="1" lang="en-US" altLang="en-US" sz="5200" dirty="0" smtClean="0">
                <a:solidFill>
                  <a:srgbClr val="287850"/>
                </a:solidFill>
                <a:latin typeface="Arial" charset="0"/>
              </a:rPr>
              <a:t>Herbicides can modify pH </a:t>
            </a:r>
            <a:endParaRPr kumimoji="1" lang="en-US" altLang="en-US" sz="5200" dirty="0">
              <a:solidFill>
                <a:srgbClr val="287850"/>
              </a:solidFill>
              <a:latin typeface="Arial"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2590800"/>
            <a:ext cx="164306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67" name="Group 6"/>
          <p:cNvGrpSpPr>
            <a:grpSpLocks/>
          </p:cNvGrpSpPr>
          <p:nvPr/>
        </p:nvGrpSpPr>
        <p:grpSpPr bwMode="auto">
          <a:xfrm>
            <a:off x="3184525" y="1676400"/>
            <a:ext cx="2606675" cy="990600"/>
            <a:chOff x="1296" y="1584"/>
            <a:chExt cx="4464" cy="1584"/>
          </a:xfrm>
        </p:grpSpPr>
        <p:sp>
          <p:nvSpPr>
            <p:cNvPr id="11281" name="Oval 7"/>
            <p:cNvSpPr>
              <a:spLocks noChangeArrowheads="1"/>
            </p:cNvSpPr>
            <p:nvPr/>
          </p:nvSpPr>
          <p:spPr bwMode="auto">
            <a:xfrm>
              <a:off x="1296" y="1584"/>
              <a:ext cx="4464" cy="1584"/>
            </a:xfrm>
            <a:prstGeom prst="ellipse">
              <a:avLst/>
            </a:prstGeom>
            <a:solidFill>
              <a:srgbClr val="FFFF00"/>
            </a:solidFill>
            <a:ln w="38100">
              <a:solidFill>
                <a:srgbClr val="FF0000"/>
              </a:solidFill>
              <a:round/>
              <a:headEnd/>
              <a:tailEnd/>
            </a:ln>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11282" name="WordArt 8"/>
            <p:cNvSpPr>
              <a:spLocks noChangeArrowheads="1" noChangeShapeType="1" noTextEdit="1"/>
            </p:cNvSpPr>
            <p:nvPr/>
          </p:nvSpPr>
          <p:spPr bwMode="auto">
            <a:xfrm>
              <a:off x="1966" y="1950"/>
              <a:ext cx="3124" cy="85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i="1" kern="10">
                  <a:solidFill>
                    <a:srgbClr val="006600"/>
                  </a:solidFill>
                  <a:latin typeface="Impact"/>
                </a:rPr>
                <a:t>Tec'N Tank</a:t>
              </a:r>
            </a:p>
          </p:txBody>
        </p:sp>
        <p:sp>
          <p:nvSpPr>
            <p:cNvPr id="11283" name="Text Box 9"/>
            <p:cNvSpPr txBox="1">
              <a:spLocks noChangeArrowheads="1"/>
            </p:cNvSpPr>
            <p:nvPr/>
          </p:nvSpPr>
          <p:spPr bwMode="auto">
            <a:xfrm>
              <a:off x="5202" y="2071"/>
              <a:ext cx="55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b="0">
                  <a:latin typeface="Tahoma" pitchFamily="34" charset="0"/>
                </a:rPr>
                <a:t>™</a:t>
              </a:r>
            </a:p>
          </p:txBody>
        </p:sp>
      </p:grpSp>
      <p:grpSp>
        <p:nvGrpSpPr>
          <p:cNvPr id="11268" name="Group 22"/>
          <p:cNvGrpSpPr>
            <a:grpSpLocks/>
          </p:cNvGrpSpPr>
          <p:nvPr/>
        </p:nvGrpSpPr>
        <p:grpSpPr bwMode="auto">
          <a:xfrm>
            <a:off x="6400800" y="5486400"/>
            <a:ext cx="1919288" cy="914400"/>
            <a:chOff x="8208" y="864"/>
            <a:chExt cx="3024" cy="1440"/>
          </a:xfrm>
        </p:grpSpPr>
        <p:sp>
          <p:nvSpPr>
            <p:cNvPr id="11278" name="Oval 23"/>
            <p:cNvSpPr>
              <a:spLocks noChangeArrowheads="1"/>
            </p:cNvSpPr>
            <p:nvPr/>
          </p:nvSpPr>
          <p:spPr bwMode="auto">
            <a:xfrm>
              <a:off x="8208" y="864"/>
              <a:ext cx="3024" cy="1440"/>
            </a:xfrm>
            <a:prstGeom prst="ellipse">
              <a:avLst/>
            </a:prstGeom>
            <a:solidFill>
              <a:srgbClr val="FFFF00"/>
            </a:solidFill>
            <a:ln w="28575">
              <a:solidFill>
                <a:srgbClr val="008000"/>
              </a:solidFill>
              <a:round/>
              <a:headEnd/>
              <a:tailEnd/>
            </a:ln>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11279" name="WordArt 24"/>
            <p:cNvSpPr>
              <a:spLocks noChangeArrowheads="1" noChangeShapeType="1"/>
            </p:cNvSpPr>
            <p:nvPr/>
          </p:nvSpPr>
          <p:spPr bwMode="auto">
            <a:xfrm>
              <a:off x="8517" y="1152"/>
              <a:ext cx="2160" cy="8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7200" i="1" kern="10">
                  <a:solidFill>
                    <a:srgbClr val="000080"/>
                  </a:solidFill>
                  <a:latin typeface="Impact"/>
                </a:rPr>
                <a:t>Reddy IT</a:t>
              </a:r>
            </a:p>
          </p:txBody>
        </p:sp>
        <p:sp>
          <p:nvSpPr>
            <p:cNvPr id="11280" name="Text Box 25"/>
            <p:cNvSpPr txBox="1">
              <a:spLocks noChangeArrowheads="1"/>
            </p:cNvSpPr>
            <p:nvPr/>
          </p:nvSpPr>
          <p:spPr bwMode="auto">
            <a:xfrm>
              <a:off x="10574" y="1440"/>
              <a:ext cx="514" cy="4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b="0">
                  <a:latin typeface="Tahoma" pitchFamily="34" charset="0"/>
                </a:rPr>
                <a:t>™</a:t>
              </a:r>
            </a:p>
          </p:txBody>
        </p:sp>
      </p:grpSp>
      <p:pic>
        <p:nvPicPr>
          <p:cNvPr id="11269"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076575"/>
            <a:ext cx="22002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2743200"/>
            <a:ext cx="22002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5513388"/>
            <a:ext cx="21336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2" name="Text Box 31"/>
          <p:cNvSpPr txBox="1">
            <a:spLocks noChangeArrowheads="1"/>
          </p:cNvSpPr>
          <p:nvPr/>
        </p:nvSpPr>
        <p:spPr bwMode="auto">
          <a:xfrm>
            <a:off x="3448050" y="5410200"/>
            <a:ext cx="24955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2800">
                <a:solidFill>
                  <a:srgbClr val="287850"/>
                </a:solidFill>
                <a:latin typeface="Arial" charset="0"/>
              </a:rPr>
              <a:t>Water Conditioners</a:t>
            </a:r>
          </a:p>
        </p:txBody>
      </p:sp>
      <p:pic>
        <p:nvPicPr>
          <p:cNvPr id="11273"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4203700"/>
            <a:ext cx="27051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4" name="Text Box 33"/>
          <p:cNvSpPr txBox="1">
            <a:spLocks noChangeArrowheads="1"/>
          </p:cNvSpPr>
          <p:nvPr/>
        </p:nvSpPr>
        <p:spPr bwMode="auto">
          <a:xfrm>
            <a:off x="6553200" y="4038600"/>
            <a:ext cx="18859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2800">
                <a:solidFill>
                  <a:srgbClr val="287850"/>
                </a:solidFill>
                <a:latin typeface="Arial" charset="0"/>
              </a:rPr>
              <a:t>Fertilizer Solutions</a:t>
            </a:r>
          </a:p>
        </p:txBody>
      </p:sp>
      <p:sp>
        <p:nvSpPr>
          <p:cNvPr id="11275" name="Text Box 34"/>
          <p:cNvSpPr txBox="1">
            <a:spLocks noChangeArrowheads="1"/>
          </p:cNvSpPr>
          <p:nvPr/>
        </p:nvSpPr>
        <p:spPr bwMode="auto">
          <a:xfrm>
            <a:off x="6248400" y="1447800"/>
            <a:ext cx="2743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2800">
                <a:solidFill>
                  <a:srgbClr val="287850"/>
                </a:solidFill>
                <a:latin typeface="Arial" charset="0"/>
              </a:rPr>
              <a:t>Compatibility Agents</a:t>
            </a:r>
          </a:p>
        </p:txBody>
      </p:sp>
      <p:sp>
        <p:nvSpPr>
          <p:cNvPr id="11276" name="Text Box 35"/>
          <p:cNvSpPr txBox="1">
            <a:spLocks noChangeArrowheads="1"/>
          </p:cNvSpPr>
          <p:nvPr/>
        </p:nvSpPr>
        <p:spPr bwMode="auto">
          <a:xfrm>
            <a:off x="304800" y="1554163"/>
            <a:ext cx="24574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2800">
                <a:solidFill>
                  <a:srgbClr val="287850"/>
                </a:solidFill>
                <a:latin typeface="Arial" charset="0"/>
              </a:rPr>
              <a:t>Basic Blends</a:t>
            </a:r>
          </a:p>
        </p:txBody>
      </p:sp>
      <p:sp>
        <p:nvSpPr>
          <p:cNvPr id="11277" name="Rectangle 36"/>
          <p:cNvSpPr>
            <a:spLocks noChangeArrowheads="1"/>
          </p:cNvSpPr>
          <p:nvPr/>
        </p:nvSpPr>
        <p:spPr bwMode="auto">
          <a:xfrm>
            <a:off x="0" y="15240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kumimoji="1" lang="en-US" altLang="en-US" sz="5200" dirty="0">
                <a:solidFill>
                  <a:srgbClr val="287850"/>
                </a:solidFill>
                <a:latin typeface="Arial" charset="0"/>
              </a:rPr>
              <a:t>Adjuvants </a:t>
            </a:r>
            <a:r>
              <a:rPr kumimoji="1" lang="en-US" altLang="en-US" sz="5200" dirty="0" smtClean="0">
                <a:solidFill>
                  <a:srgbClr val="287850"/>
                </a:solidFill>
                <a:latin typeface="Arial" charset="0"/>
              </a:rPr>
              <a:t>can Modify pH</a:t>
            </a:r>
            <a:endParaRPr kumimoji="1" lang="en-US" altLang="en-US" sz="5200" dirty="0">
              <a:solidFill>
                <a:srgbClr val="287850"/>
              </a:solidFill>
              <a:latin typeface="Arial"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267200" y="1219200"/>
            <a:ext cx="45720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2800">
                <a:latin typeface="Arial" charset="0"/>
                <a:cs typeface="Times New Roman" pitchFamily="18" charset="0"/>
              </a:rPr>
              <a:t>A  new paste-extruded sulfonylurea herbicide formulation that is water soluble and thus improved spray equipment clean-out properties and weed control. </a:t>
            </a:r>
          </a:p>
        </p:txBody>
      </p:sp>
      <p:sp>
        <p:nvSpPr>
          <p:cNvPr id="14339" name="Text Box 3" descr="Blue tissue paper"/>
          <p:cNvSpPr txBox="1">
            <a:spLocks noChangeArrowheads="1"/>
          </p:cNvSpPr>
          <p:nvPr/>
        </p:nvSpPr>
        <p:spPr bwMode="auto">
          <a:xfrm>
            <a:off x="0" y="304800"/>
            <a:ext cx="9144000" cy="579438"/>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a:solidFill>
                  <a:srgbClr val="287850"/>
                </a:solidFill>
                <a:latin typeface="Arial" charset="0"/>
              </a:rPr>
              <a:t>SG Formulations of Sulfonylurea Herbicides</a:t>
            </a:r>
          </a:p>
        </p:txBody>
      </p:sp>
      <p:pic>
        <p:nvPicPr>
          <p:cNvPr id="143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38" y="1143000"/>
            <a:ext cx="3244850" cy="4495800"/>
          </a:xfrm>
          <a:prstGeom prst="rect">
            <a:avLst/>
          </a:prstGeom>
          <a:noFill/>
          <a:ln w="44450">
            <a:solidFill>
              <a:srgbClr val="2878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Text Box 5"/>
          <p:cNvSpPr txBox="1">
            <a:spLocks noChangeArrowheads="1"/>
          </p:cNvSpPr>
          <p:nvPr/>
        </p:nvSpPr>
        <p:spPr bwMode="auto">
          <a:xfrm>
            <a:off x="381000" y="5730875"/>
            <a:ext cx="2097088" cy="822325"/>
          </a:xfrm>
          <a:prstGeom prst="rect">
            <a:avLst/>
          </a:prstGeom>
          <a:noFill/>
          <a:ln>
            <a:noFill/>
          </a:ln>
          <a:effectLst/>
          <a:extLst>
            <a:ext uri="{909E8E84-426E-40DD-AFC4-6F175D3DCCD1}">
              <a14:hiddenFill xmlns:a14="http://schemas.microsoft.com/office/drawing/2010/main">
                <a:solidFill>
                  <a:srgbClr val="28785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2400">
                <a:solidFill>
                  <a:srgbClr val="287850"/>
                </a:solidFill>
                <a:latin typeface="Arial" charset="0"/>
              </a:rPr>
              <a:t>Ally 20 DF    1% in Water</a:t>
            </a:r>
          </a:p>
        </p:txBody>
      </p:sp>
      <p:sp>
        <p:nvSpPr>
          <p:cNvPr id="14342" name="Text Box 6"/>
          <p:cNvSpPr txBox="1">
            <a:spLocks noChangeArrowheads="1"/>
          </p:cNvSpPr>
          <p:nvPr/>
        </p:nvSpPr>
        <p:spPr bwMode="auto">
          <a:xfrm>
            <a:off x="2362200" y="5730875"/>
            <a:ext cx="1981200" cy="822325"/>
          </a:xfrm>
          <a:prstGeom prst="rect">
            <a:avLst/>
          </a:prstGeom>
          <a:noFill/>
          <a:ln>
            <a:noFill/>
          </a:ln>
          <a:effectLst/>
          <a:extLst>
            <a:ext uri="{909E8E84-426E-40DD-AFC4-6F175D3DCCD1}">
              <a14:hiddenFill xmlns:a14="http://schemas.microsoft.com/office/drawing/2010/main">
                <a:solidFill>
                  <a:srgbClr val="28785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2400">
                <a:solidFill>
                  <a:srgbClr val="287850"/>
                </a:solidFill>
                <a:latin typeface="Arial" charset="0"/>
              </a:rPr>
              <a:t>Ally 20 SG    1% in Water</a:t>
            </a:r>
          </a:p>
        </p:txBody>
      </p:sp>
      <p:sp>
        <p:nvSpPr>
          <p:cNvPr id="14343" name="Rectangle 7"/>
          <p:cNvSpPr>
            <a:spLocks noChangeArrowheads="1"/>
          </p:cNvSpPr>
          <p:nvPr/>
        </p:nvSpPr>
        <p:spPr bwMode="auto">
          <a:xfrm>
            <a:off x="4343400" y="4905375"/>
            <a:ext cx="49530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800">
                <a:solidFill>
                  <a:srgbClr val="000000"/>
                </a:solidFill>
                <a:latin typeface="Arial" charset="0"/>
                <a:cs typeface="Arial" charset="0"/>
              </a:rPr>
              <a:t>Reference:</a:t>
            </a:r>
          </a:p>
          <a:p>
            <a:pPr>
              <a:spcBef>
                <a:spcPct val="0"/>
              </a:spcBef>
              <a:buFontTx/>
              <a:buNone/>
            </a:pPr>
            <a:r>
              <a:rPr lang="en-US" altLang="en-US" sz="1800" b="0" i="1">
                <a:solidFill>
                  <a:srgbClr val="000000"/>
                </a:solidFill>
                <a:latin typeface="Arial" charset="0"/>
                <a:cs typeface="Arial" charset="0"/>
              </a:rPr>
              <a:t>Keenan, J. J., L. M. Pugh, and R. T. Roche.  2003.  Manufacture of paste-extruded sulfonamide herbicidal compositions.  U.S. Patent Appl. 468706</a:t>
            </a:r>
            <a:r>
              <a:rPr lang="en-US" altLang="en-US" sz="2000" b="0" i="1">
                <a:solidFill>
                  <a:srgbClr val="000000"/>
                </a:solidFill>
                <a:latin typeface="Arial" charset="0"/>
                <a:cs typeface="Arial" charset="0"/>
              </a:rPr>
              <a:t>.</a:t>
            </a:r>
            <a:endParaRPr lang="en-US" altLang="en-US" sz="4000" b="0" i="1">
              <a:latin typeface="Arial"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050"/>
          <p:cNvSpPr txBox="1">
            <a:spLocks noChangeArrowheads="1"/>
          </p:cNvSpPr>
          <p:nvPr/>
        </p:nvSpPr>
        <p:spPr bwMode="auto">
          <a:xfrm>
            <a:off x="4343400" y="457200"/>
            <a:ext cx="4572000" cy="581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2800" b="0">
                <a:latin typeface="Arial" charset="0"/>
              </a:rPr>
              <a:t>Helena patented method to increase the solubility of agrochemicals at low pH to produce liquid concentrates with amine surfactants and organic acids.  </a:t>
            </a:r>
          </a:p>
          <a:p>
            <a:pPr>
              <a:spcBef>
                <a:spcPct val="50000"/>
              </a:spcBef>
              <a:buFontTx/>
              <a:buNone/>
            </a:pPr>
            <a:endParaRPr lang="en-US" altLang="en-US" sz="2800" b="0">
              <a:latin typeface="Arial" charset="0"/>
            </a:endParaRPr>
          </a:p>
          <a:p>
            <a:pPr>
              <a:spcBef>
                <a:spcPct val="50000"/>
              </a:spcBef>
              <a:buFontTx/>
              <a:buNone/>
            </a:pPr>
            <a:r>
              <a:rPr lang="en-US" altLang="en-US" sz="2800" b="0">
                <a:latin typeface="Arial" charset="0"/>
              </a:rPr>
              <a:t>     2,4-D </a:t>
            </a:r>
          </a:p>
          <a:p>
            <a:pPr>
              <a:spcBef>
                <a:spcPct val="50000"/>
              </a:spcBef>
              <a:buFontTx/>
              <a:buNone/>
            </a:pPr>
            <a:endParaRPr lang="en-US" altLang="en-US" sz="1400" b="0">
              <a:latin typeface="Arial" charset="0"/>
            </a:endParaRPr>
          </a:p>
          <a:p>
            <a:pPr>
              <a:spcBef>
                <a:spcPct val="50000"/>
              </a:spcBef>
              <a:buFontTx/>
              <a:buNone/>
            </a:pPr>
            <a:endParaRPr lang="en-US" altLang="en-US" sz="1400">
              <a:latin typeface="Arial" charset="0"/>
            </a:endParaRPr>
          </a:p>
          <a:p>
            <a:pPr>
              <a:spcBef>
                <a:spcPct val="50000"/>
              </a:spcBef>
              <a:buFontTx/>
              <a:buNone/>
            </a:pPr>
            <a:r>
              <a:rPr lang="en-US" altLang="en-US" sz="1800">
                <a:latin typeface="Arial" charset="0"/>
              </a:rPr>
              <a:t>Reference:		               </a:t>
            </a:r>
            <a:r>
              <a:rPr lang="en-US" altLang="en-US" sz="1800" b="0" i="1">
                <a:latin typeface="Arial" charset="0"/>
              </a:rPr>
              <a:t>Volgas, G., Roberts, J. R., and Hayes, A.  2002.  Agricultural formulation.  U.S. Patent Application 10/081,627.  </a:t>
            </a:r>
          </a:p>
        </p:txBody>
      </p:sp>
      <p:pic>
        <p:nvPicPr>
          <p:cNvPr id="16387" name="Picture 2051" descr="adjuvant_r1_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63" y="228600"/>
            <a:ext cx="371633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Line 2053"/>
          <p:cNvSpPr>
            <a:spLocks noChangeShapeType="1"/>
          </p:cNvSpPr>
          <p:nvPr/>
        </p:nvSpPr>
        <p:spPr bwMode="auto">
          <a:xfrm>
            <a:off x="6019800" y="4114800"/>
            <a:ext cx="762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pic>
        <p:nvPicPr>
          <p:cNvPr id="16389" name="Picture 2055" descr="micell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429000"/>
            <a:ext cx="19812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noChangeAspect="1"/>
          </p:cNvGrpSpPr>
          <p:nvPr/>
        </p:nvGrpSpPr>
        <p:grpSpPr bwMode="auto">
          <a:xfrm>
            <a:off x="381000" y="469900"/>
            <a:ext cx="3352800" cy="1892300"/>
            <a:chOff x="192" y="404"/>
            <a:chExt cx="3110" cy="1726"/>
          </a:xfrm>
        </p:grpSpPr>
        <p:sp>
          <p:nvSpPr>
            <p:cNvPr id="17414" name="Oval 3"/>
            <p:cNvSpPr>
              <a:spLocks noChangeAspect="1" noChangeArrowheads="1"/>
            </p:cNvSpPr>
            <p:nvPr/>
          </p:nvSpPr>
          <p:spPr bwMode="auto">
            <a:xfrm>
              <a:off x="192" y="404"/>
              <a:ext cx="3110" cy="1440"/>
            </a:xfrm>
            <a:prstGeom prst="ellipse">
              <a:avLst/>
            </a:prstGeom>
            <a:solidFill>
              <a:srgbClr val="FFFF00"/>
            </a:solidFill>
            <a:ln w="57150">
              <a:solidFill>
                <a:srgbClr val="008000"/>
              </a:solidFill>
              <a:round/>
              <a:headEnd/>
              <a:tailEnd/>
            </a:ln>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solidFill>
                  <a:srgbClr val="FF0000"/>
                </a:solidFill>
                <a:latin typeface="Times New Roman" pitchFamily="18" charset="0"/>
              </a:endParaRPr>
            </a:p>
          </p:txBody>
        </p:sp>
        <p:sp>
          <p:nvSpPr>
            <p:cNvPr id="17415" name="WordArt 4"/>
            <p:cNvSpPr>
              <a:spLocks noChangeAspect="1" noChangeArrowheads="1" noChangeShapeType="1"/>
            </p:cNvSpPr>
            <p:nvPr/>
          </p:nvSpPr>
          <p:spPr bwMode="auto">
            <a:xfrm>
              <a:off x="537" y="826"/>
              <a:ext cx="2458" cy="68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7200" i="1" kern="10">
                  <a:solidFill>
                    <a:srgbClr val="000080"/>
                  </a:solidFill>
                  <a:latin typeface="Impact"/>
                </a:rPr>
                <a:t>Reddy IT</a:t>
              </a:r>
            </a:p>
          </p:txBody>
        </p:sp>
        <p:sp>
          <p:nvSpPr>
            <p:cNvPr id="17416" name="Rectangle 5"/>
            <p:cNvSpPr>
              <a:spLocks noChangeAspect="1" noChangeArrowheads="1"/>
            </p:cNvSpPr>
            <p:nvPr/>
          </p:nvSpPr>
          <p:spPr bwMode="auto">
            <a:xfrm>
              <a:off x="974" y="1603"/>
              <a:ext cx="148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400" i="1">
                  <a:latin typeface="Tahoma" pitchFamily="34" charset="0"/>
                  <a:cs typeface="Times New Roman" pitchFamily="18" charset="0"/>
                </a:rPr>
                <a:t>Spray Activator                                                                                                </a:t>
              </a:r>
              <a:endParaRPr lang="en-US" altLang="en-US" sz="1400">
                <a:latin typeface="Tahoma" pitchFamily="34" charset="0"/>
                <a:cs typeface="Times New Roman" pitchFamily="18" charset="0"/>
              </a:endParaRPr>
            </a:p>
            <a:p>
              <a:pPr>
                <a:spcBef>
                  <a:spcPct val="0"/>
                </a:spcBef>
                <a:buFontTx/>
                <a:buNone/>
              </a:pPr>
              <a:endParaRPr lang="en-US" altLang="en-US" sz="2400" b="0">
                <a:latin typeface="Times New Roman" pitchFamily="18" charset="0"/>
              </a:endParaRPr>
            </a:p>
          </p:txBody>
        </p:sp>
      </p:grpSp>
      <p:sp>
        <p:nvSpPr>
          <p:cNvPr id="17411" name="Rectangle 6"/>
          <p:cNvSpPr>
            <a:spLocks noChangeArrowheads="1"/>
          </p:cNvSpPr>
          <p:nvPr/>
        </p:nvSpPr>
        <p:spPr bwMode="auto">
          <a:xfrm>
            <a:off x="3124200" y="1524000"/>
            <a:ext cx="68754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a:solidFill>
                  <a:srgbClr val="0000FF"/>
                </a:solidFill>
                <a:latin typeface="Arial" charset="0"/>
              </a:rPr>
              <a:t>Reddy IT</a:t>
            </a:r>
            <a:r>
              <a:rPr lang="en-US" altLang="en-US" sz="2800" b="0">
                <a:solidFill>
                  <a:srgbClr val="FF0000"/>
                </a:solidFill>
                <a:latin typeface="DupontOv" pitchFamily="2" charset="0"/>
              </a:rPr>
              <a:t>™</a:t>
            </a:r>
            <a:r>
              <a:rPr lang="en-US" altLang="en-US" sz="2800">
                <a:solidFill>
                  <a:srgbClr val="FF0000"/>
                </a:solidFill>
                <a:latin typeface="Arial" charset="0"/>
              </a:rPr>
              <a:t> Tec 'N Tank</a:t>
            </a:r>
            <a:r>
              <a:rPr lang="en-US" altLang="en-US" sz="2800" b="0">
                <a:solidFill>
                  <a:srgbClr val="FF0000"/>
                </a:solidFill>
                <a:latin typeface="DupontOv" pitchFamily="2" charset="0"/>
              </a:rPr>
              <a:t>™</a:t>
            </a:r>
            <a:endParaRPr lang="en-US" altLang="en-US" sz="2800" b="0">
              <a:latin typeface="Times New Roman" pitchFamily="18" charset="0"/>
            </a:endParaRPr>
          </a:p>
          <a:p>
            <a:pPr algn="ctr">
              <a:spcBef>
                <a:spcPct val="0"/>
              </a:spcBef>
              <a:buFontTx/>
              <a:buNone/>
            </a:pPr>
            <a:endParaRPr lang="en-US" altLang="en-US" sz="2800" b="0">
              <a:latin typeface="Times New Roman" pitchFamily="18" charset="0"/>
            </a:endParaRPr>
          </a:p>
        </p:txBody>
      </p:sp>
      <p:sp>
        <p:nvSpPr>
          <p:cNvPr id="17412" name="Text Box 7"/>
          <p:cNvSpPr txBox="1">
            <a:spLocks noChangeArrowheads="1"/>
          </p:cNvSpPr>
          <p:nvPr/>
        </p:nvSpPr>
        <p:spPr bwMode="auto">
          <a:xfrm>
            <a:off x="609600" y="2574925"/>
            <a:ext cx="7924800" cy="367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2900" b="0">
                <a:latin typeface="Arial" charset="0"/>
              </a:rPr>
              <a:t>Adjuvant composed of surfactant (phosphate ester and amine ethoxylates), methylated seed oil, and other ingredients at low pH to allow direct formulation of glyphosate acid into spray water with high efficacy.</a:t>
            </a:r>
          </a:p>
          <a:p>
            <a:pPr>
              <a:spcBef>
                <a:spcPct val="50000"/>
              </a:spcBef>
              <a:buFontTx/>
              <a:buNone/>
            </a:pPr>
            <a:endParaRPr lang="en-US" altLang="en-US" sz="1800">
              <a:latin typeface="Arial" charset="0"/>
            </a:endParaRPr>
          </a:p>
          <a:p>
            <a:pPr>
              <a:spcBef>
                <a:spcPct val="50000"/>
              </a:spcBef>
              <a:buFontTx/>
              <a:buNone/>
            </a:pPr>
            <a:r>
              <a:rPr lang="en-US" altLang="en-US" sz="1800">
                <a:latin typeface="Arial" charset="0"/>
              </a:rPr>
              <a:t>Reference:</a:t>
            </a:r>
            <a:r>
              <a:rPr lang="en-US" altLang="en-US" sz="1800" b="0" i="1">
                <a:latin typeface="Arial" charset="0"/>
              </a:rPr>
              <a:t>   						        Stewart, J. F. and Brown, W. G. 2004.  Agrochemical formulation aid composition and uses thereof.  U.S. Patent Appl. 20040077501.  </a:t>
            </a:r>
          </a:p>
        </p:txBody>
      </p:sp>
      <p:pic>
        <p:nvPicPr>
          <p:cNvPr id="17413" name="Picture 8" descr="top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76200"/>
            <a:ext cx="639762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5474</TotalTime>
  <Words>2747</Words>
  <Application>Microsoft Office PowerPoint</Application>
  <PresentationFormat>On-screen Show (4:3)</PresentationFormat>
  <Paragraphs>395</Paragraphs>
  <Slides>27</Slides>
  <Notes>23</Notes>
  <HiddenSlides>1</HiddenSlides>
  <MMClips>27</MMClips>
  <ScaleCrop>false</ScaleCrop>
  <HeadingPairs>
    <vt:vector size="6" baseType="variant">
      <vt:variant>
        <vt:lpstr>Theme</vt:lpstr>
      </vt:variant>
      <vt:variant>
        <vt:i4>1</vt:i4>
      </vt:variant>
      <vt:variant>
        <vt:lpstr>Embedded OLE Servers</vt:lpstr>
      </vt:variant>
      <vt:variant>
        <vt:i4>6</vt:i4>
      </vt:variant>
      <vt:variant>
        <vt:lpstr>Slide Titles</vt:lpstr>
      </vt:variant>
      <vt:variant>
        <vt:i4>27</vt:i4>
      </vt:variant>
    </vt:vector>
  </HeadingPairs>
  <TitlesOfParts>
    <vt:vector size="34" baseType="lpstr">
      <vt:lpstr>Office Theme</vt:lpstr>
      <vt:lpstr>Clip</vt:lpstr>
      <vt:lpstr>ISIS/Draw Sketch</vt:lpstr>
      <vt:lpstr>Document</vt:lpstr>
      <vt:lpstr>Bitmap Image</vt:lpstr>
      <vt:lpstr>Photo Editor Photo</vt:lpstr>
      <vt:lpstr>Slide</vt:lpstr>
      <vt:lpstr>Formulations, Adjuvants, Surfactants, etc.</vt:lpstr>
      <vt:lpstr>PowerPoint Presentation</vt:lpstr>
      <vt:lpstr>Categories of Recent Trends</vt:lpstr>
      <vt:lpstr>Do you need to modify your pH? </vt:lpstr>
      <vt:lpstr>PowerPoint Presentation</vt:lpstr>
      <vt:lpstr>PowerPoint Presentation</vt:lpstr>
      <vt:lpstr>PowerPoint Presentation</vt:lpstr>
      <vt:lpstr>PowerPoint Presentation</vt:lpstr>
      <vt:lpstr>PowerPoint Presentation</vt:lpstr>
      <vt:lpstr>PowerPoint Presentation</vt:lpstr>
      <vt:lpstr>New Bioherbicide Formulation</vt:lpstr>
      <vt:lpstr>Biotechnology for Site Specific Targeting</vt:lpstr>
      <vt:lpstr>PowerPoint Presentation</vt:lpstr>
      <vt:lpstr>PowerPoint Presentation</vt:lpstr>
      <vt:lpstr>PowerPoint Presentation</vt:lpstr>
      <vt:lpstr>Surfactant/Adjuvant Background</vt:lpstr>
      <vt:lpstr>Properties</vt:lpstr>
      <vt:lpstr>Hydrophillic/Lipophillic Balance </vt:lpstr>
      <vt:lpstr>PowerPoint Presentation</vt:lpstr>
      <vt:lpstr>Deposition / Retention</vt:lpstr>
      <vt:lpstr>Green Surfactants </vt:lpstr>
      <vt:lpstr> Alkyl Phenol Ethoxylate or APE Replacements </vt:lpstr>
      <vt:lpstr>Repellant Silicone Adjuvants</vt:lpstr>
      <vt:lpstr>Non-Spreading Silicone Adjuvants</vt:lpstr>
      <vt:lpstr>High Load COC or Hybrid Surfactant – COC </vt:lpstr>
      <vt:lpstr>From Liquid to Solid </vt:lpstr>
      <vt:lpstr>PowerPoint Presentation</vt:lpstr>
    </vt:vector>
  </TitlesOfParts>
  <Company>DuPont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DuPont</dc:creator>
  <cp:lastModifiedBy>Greg</cp:lastModifiedBy>
  <cp:revision>339</cp:revision>
  <cp:lastPrinted>2002-09-30T13:14:55Z</cp:lastPrinted>
  <dcterms:created xsi:type="dcterms:W3CDTF">2002-02-28T18:37:06Z</dcterms:created>
  <dcterms:modified xsi:type="dcterms:W3CDTF">2015-04-08T12:49:25Z</dcterms:modified>
</cp:coreProperties>
</file>