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1"/>
  </p:notesMasterIdLst>
  <p:sldIdLst>
    <p:sldId id="256" r:id="rId3"/>
    <p:sldId id="257" r:id="rId4"/>
    <p:sldId id="262" r:id="rId5"/>
    <p:sldId id="263" r:id="rId6"/>
    <p:sldId id="260" r:id="rId7"/>
    <p:sldId id="258" r:id="rId8"/>
    <p:sldId id="261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3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5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58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0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63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15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68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20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389" y="-1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5D5913-FD91-4BCC-9F33-84A11ED43631}" type="datetimeFigureOut">
              <a:rPr lang="en-US" smtClean="0"/>
              <a:t>4/5/2015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6A861E-4EDF-4935-9B4A-A34D3E4EB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381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3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5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58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0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63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15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68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20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400736" y="914977"/>
            <a:ext cx="4055129" cy="313459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pPr defTabSz="410248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endParaRPr lang="en-US" sz="2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0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46350" y="4352637"/>
            <a:ext cx="4770904" cy="347806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SzPct val="45000"/>
              <a:buFont typeface="Wingdings" pitchFamily="2" charset="2"/>
              <a:buNone/>
            </a:pPr>
            <a:endParaRPr lang="en-GB" dirty="0">
              <a:latin typeface="Arial" pitchFamily="34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4546A-0A3A-419B-ADA6-6B4F0733188B}" type="datetimeFigureOut">
              <a:rPr lang="en-US" smtClean="0"/>
              <a:t>4/5/2015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10E1F-E07B-4E61-9934-5863F190D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842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4546A-0A3A-419B-ADA6-6B4F0733188B}" type="datetimeFigureOut">
              <a:rPr lang="en-US" smtClean="0"/>
              <a:t>4/5/2015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10E1F-E07B-4E61-9934-5863F190D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048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4546A-0A3A-419B-ADA6-6B4F0733188B}" type="datetimeFigureOut">
              <a:rPr lang="en-US" smtClean="0"/>
              <a:t>4/5/2015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10E1F-E07B-4E61-9934-5863F190D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5497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5536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7829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26" indent="0">
              <a:buNone/>
              <a:defRPr sz="1600"/>
            </a:lvl2pPr>
            <a:lvl3pPr marL="829452" indent="0">
              <a:buNone/>
              <a:defRPr sz="1500"/>
            </a:lvl3pPr>
            <a:lvl4pPr marL="1244178" indent="0">
              <a:buNone/>
              <a:defRPr sz="1300"/>
            </a:lvl4pPr>
            <a:lvl5pPr marL="1658904" indent="0">
              <a:buNone/>
              <a:defRPr sz="1300"/>
            </a:lvl5pPr>
            <a:lvl6pPr marL="2073631" indent="0">
              <a:buNone/>
              <a:defRPr sz="1300"/>
            </a:lvl6pPr>
            <a:lvl7pPr marL="2488357" indent="0">
              <a:buNone/>
              <a:defRPr sz="1300"/>
            </a:lvl7pPr>
            <a:lvl8pPr marL="2903083" indent="0">
              <a:buNone/>
              <a:defRPr sz="1300"/>
            </a:lvl8pPr>
            <a:lvl9pPr marL="3317809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61750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1040" y="1906761"/>
            <a:ext cx="3833280" cy="431901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561" y="1906761"/>
            <a:ext cx="3834720" cy="431901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6443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5802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1648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07779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641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4546A-0A3A-419B-ADA6-6B4F0733188B}" type="datetimeFigureOut">
              <a:rPr lang="en-US" smtClean="0"/>
              <a:t>4/5/2015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10E1F-E07B-4E61-9934-5863F190D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1738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789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6176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6081" y="568860"/>
            <a:ext cx="1951200" cy="565691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1040" y="568860"/>
            <a:ext cx="5716800" cy="565691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206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4546A-0A3A-419B-ADA6-6B4F0733188B}" type="datetimeFigureOut">
              <a:rPr lang="en-US" smtClean="0"/>
              <a:t>4/5/2015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10E1F-E07B-4E61-9934-5863F190D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544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4546A-0A3A-419B-ADA6-6B4F0733188B}" type="datetimeFigureOut">
              <a:rPr lang="en-US" smtClean="0"/>
              <a:t>4/5/2015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10E1F-E07B-4E61-9934-5863F190D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20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8" indent="0">
              <a:buNone/>
              <a:defRPr sz="1600" b="1"/>
            </a:lvl4pPr>
            <a:lvl5pPr marL="1828610" indent="0">
              <a:buNone/>
              <a:defRPr sz="1600" b="1"/>
            </a:lvl5pPr>
            <a:lvl6pPr marL="2285763" indent="0">
              <a:buNone/>
              <a:defRPr sz="1600" b="1"/>
            </a:lvl6pPr>
            <a:lvl7pPr marL="2742915" indent="0">
              <a:buNone/>
              <a:defRPr sz="1600" b="1"/>
            </a:lvl7pPr>
            <a:lvl8pPr marL="3200068" indent="0">
              <a:buNone/>
              <a:defRPr sz="1600" b="1"/>
            </a:lvl8pPr>
            <a:lvl9pPr marL="365722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8" indent="0">
              <a:buNone/>
              <a:defRPr sz="1600" b="1"/>
            </a:lvl4pPr>
            <a:lvl5pPr marL="1828610" indent="0">
              <a:buNone/>
              <a:defRPr sz="1600" b="1"/>
            </a:lvl5pPr>
            <a:lvl6pPr marL="2285763" indent="0">
              <a:buNone/>
              <a:defRPr sz="1600" b="1"/>
            </a:lvl6pPr>
            <a:lvl7pPr marL="2742915" indent="0">
              <a:buNone/>
              <a:defRPr sz="1600" b="1"/>
            </a:lvl7pPr>
            <a:lvl8pPr marL="3200068" indent="0">
              <a:buNone/>
              <a:defRPr sz="1600" b="1"/>
            </a:lvl8pPr>
            <a:lvl9pPr marL="365722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4546A-0A3A-419B-ADA6-6B4F0733188B}" type="datetimeFigureOut">
              <a:rPr lang="en-US" smtClean="0"/>
              <a:t>4/5/2015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10E1F-E07B-4E61-9934-5863F190D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876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4546A-0A3A-419B-ADA6-6B4F0733188B}" type="datetimeFigureOut">
              <a:rPr lang="en-US" smtClean="0"/>
              <a:t>4/5/2015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10E1F-E07B-4E61-9934-5863F190D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98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4546A-0A3A-419B-ADA6-6B4F0733188B}" type="datetimeFigureOut">
              <a:rPr lang="en-US" smtClean="0"/>
              <a:t>4/5/2015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10E1F-E07B-4E61-9934-5863F190D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337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5" indent="0">
              <a:buNone/>
              <a:defRPr sz="1000"/>
            </a:lvl3pPr>
            <a:lvl4pPr marL="1371458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5" indent="0">
              <a:buNone/>
              <a:defRPr sz="900"/>
            </a:lvl7pPr>
            <a:lvl8pPr marL="3200068" indent="0">
              <a:buNone/>
              <a:defRPr sz="900"/>
            </a:lvl8pPr>
            <a:lvl9pPr marL="365722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4546A-0A3A-419B-ADA6-6B4F0733188B}" type="datetimeFigureOut">
              <a:rPr lang="en-US" smtClean="0"/>
              <a:t>4/5/2015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10E1F-E07B-4E61-9934-5863F190D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192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3" indent="0">
              <a:buNone/>
              <a:defRPr sz="2800"/>
            </a:lvl2pPr>
            <a:lvl3pPr marL="914305" indent="0">
              <a:buNone/>
              <a:defRPr sz="2400"/>
            </a:lvl3pPr>
            <a:lvl4pPr marL="1371458" indent="0">
              <a:buNone/>
              <a:defRPr sz="2000"/>
            </a:lvl4pPr>
            <a:lvl5pPr marL="1828610" indent="0">
              <a:buNone/>
              <a:defRPr sz="2000"/>
            </a:lvl5pPr>
            <a:lvl6pPr marL="2285763" indent="0">
              <a:buNone/>
              <a:defRPr sz="2000"/>
            </a:lvl6pPr>
            <a:lvl7pPr marL="2742915" indent="0">
              <a:buNone/>
              <a:defRPr sz="2000"/>
            </a:lvl7pPr>
            <a:lvl8pPr marL="3200068" indent="0">
              <a:buNone/>
              <a:defRPr sz="2000"/>
            </a:lvl8pPr>
            <a:lvl9pPr marL="365722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5" indent="0">
              <a:buNone/>
              <a:defRPr sz="1000"/>
            </a:lvl3pPr>
            <a:lvl4pPr marL="1371458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5" indent="0">
              <a:buNone/>
              <a:defRPr sz="900"/>
            </a:lvl7pPr>
            <a:lvl8pPr marL="3200068" indent="0">
              <a:buNone/>
              <a:defRPr sz="900"/>
            </a:lvl8pPr>
            <a:lvl9pPr marL="365722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4546A-0A3A-419B-ADA6-6B4F0733188B}" type="datetimeFigureOut">
              <a:rPr lang="en-US" smtClean="0"/>
              <a:t>4/5/2015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10E1F-E07B-4E61-9934-5863F190D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306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0" tIns="45715" rIns="91430" bIns="4571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30" tIns="45715" rIns="91430" bIns="4571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4546A-0A3A-419B-ADA6-6B4F0733188B}" type="datetimeFigureOut">
              <a:rPr lang="en-US" smtClean="0"/>
              <a:t>4/5/2015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10E1F-E07B-4E61-9934-5863F190D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91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0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5" indent="-342865" algn="l" defTabSz="91430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73" indent="-285720" algn="l" defTabSz="91430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2" indent="-228577" algn="l" defTabSz="91430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34" indent="-228577" algn="l" defTabSz="91430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87" indent="-228577" algn="l" defTabSz="91430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0" indent="-228577" algn="l" defTabSz="9143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92" indent="-228577" algn="l" defTabSz="9143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45" indent="-228577" algn="l" defTabSz="9143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97" indent="-228577" algn="l" defTabSz="9143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5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8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3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5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8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71040" y="568861"/>
            <a:ext cx="7806240" cy="1143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1040" y="1906761"/>
            <a:ext cx="7806240" cy="4319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2887961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500" b="1">
          <a:solidFill>
            <a:srgbClr val="000000"/>
          </a:solidFill>
          <a:latin typeface="+mj-lt"/>
          <a:ea typeface="+mj-ea"/>
          <a:cs typeface="+mj-cs"/>
        </a:defRPr>
      </a:lvl1pPr>
      <a:lvl2pPr marL="391686" indent="-19584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500" b="1">
          <a:solidFill>
            <a:srgbClr val="000000"/>
          </a:solidFill>
          <a:latin typeface="Times New Roman" pitchFamily="18" charset="0"/>
          <a:ea typeface="msgothic" charset="0"/>
          <a:cs typeface="msgothic" charset="0"/>
        </a:defRPr>
      </a:lvl2pPr>
      <a:lvl3pPr marL="587529" indent="-19584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500" b="1">
          <a:solidFill>
            <a:srgbClr val="000000"/>
          </a:solidFill>
          <a:latin typeface="Times New Roman" pitchFamily="18" charset="0"/>
          <a:ea typeface="msgothic" charset="0"/>
          <a:cs typeface="msgothic" charset="0"/>
        </a:defRPr>
      </a:lvl3pPr>
      <a:lvl4pPr marL="783372" indent="-19584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500" b="1">
          <a:solidFill>
            <a:srgbClr val="000000"/>
          </a:solidFill>
          <a:latin typeface="Times New Roman" pitchFamily="18" charset="0"/>
          <a:ea typeface="msgothic" charset="0"/>
          <a:cs typeface="msgothic" charset="0"/>
        </a:defRPr>
      </a:lvl4pPr>
      <a:lvl5pPr marL="979214" indent="-19584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500" b="1">
          <a:solidFill>
            <a:srgbClr val="000000"/>
          </a:solidFill>
          <a:latin typeface="Times New Roman" pitchFamily="18" charset="0"/>
          <a:ea typeface="msgothic" charset="0"/>
          <a:cs typeface="msgothic" charset="0"/>
        </a:defRPr>
      </a:lvl5pPr>
      <a:lvl6pPr marL="1393941" indent="-19584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500" b="1">
          <a:solidFill>
            <a:srgbClr val="000000"/>
          </a:solidFill>
          <a:latin typeface="Times New Roman" pitchFamily="18" charset="0"/>
          <a:ea typeface="msgothic" charset="0"/>
          <a:cs typeface="msgothic" charset="0"/>
        </a:defRPr>
      </a:lvl6pPr>
      <a:lvl7pPr marL="1808667" indent="-19584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500" b="1">
          <a:solidFill>
            <a:srgbClr val="000000"/>
          </a:solidFill>
          <a:latin typeface="Times New Roman" pitchFamily="18" charset="0"/>
          <a:ea typeface="msgothic" charset="0"/>
          <a:cs typeface="msgothic" charset="0"/>
        </a:defRPr>
      </a:lvl7pPr>
      <a:lvl8pPr marL="2223393" indent="-19584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500" b="1">
          <a:solidFill>
            <a:srgbClr val="000000"/>
          </a:solidFill>
          <a:latin typeface="Times New Roman" pitchFamily="18" charset="0"/>
          <a:ea typeface="msgothic" charset="0"/>
          <a:cs typeface="msgothic" charset="0"/>
        </a:defRPr>
      </a:lvl8pPr>
      <a:lvl9pPr marL="2638119" indent="-19584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500" b="1">
          <a:solidFill>
            <a:srgbClr val="000000"/>
          </a:solidFill>
          <a:latin typeface="Times New Roman" pitchFamily="18" charset="0"/>
          <a:ea typeface="msgothic" charset="0"/>
          <a:cs typeface="msgothic" charset="0"/>
        </a:defRPr>
      </a:lvl9pPr>
    </p:titleStyle>
    <p:bodyStyle>
      <a:lvl1pPr marL="391686" indent="-293764" algn="l" defTabSz="414726" rtl="0" fontAlgn="base" hangingPunct="0">
        <a:lnSpc>
          <a:spcPct val="93000"/>
        </a:lnSpc>
        <a:spcBef>
          <a:spcPct val="0"/>
        </a:spcBef>
        <a:spcAft>
          <a:spcPts val="806"/>
        </a:spcAft>
        <a:buClr>
          <a:srgbClr val="000000"/>
        </a:buClr>
        <a:buSzPct val="100000"/>
        <a:buFont typeface="Arial" pitchFamily="34" charset="0"/>
        <a:buChar char="•"/>
        <a:defRPr sz="1800">
          <a:solidFill>
            <a:srgbClr val="000000"/>
          </a:solidFill>
          <a:latin typeface="+mn-lt"/>
          <a:ea typeface="+mn-ea"/>
          <a:cs typeface="+mn-cs"/>
        </a:defRPr>
      </a:lvl1pPr>
      <a:lvl2pPr marL="783372" indent="-260644" algn="l" defTabSz="414726" rtl="0" fontAlgn="base" hangingPunct="0">
        <a:lnSpc>
          <a:spcPct val="93000"/>
        </a:lnSpc>
        <a:spcBef>
          <a:spcPct val="0"/>
        </a:spcBef>
        <a:spcAft>
          <a:spcPts val="1032"/>
        </a:spcAft>
        <a:buClr>
          <a:srgbClr val="000000"/>
        </a:buClr>
        <a:buSzPct val="75000"/>
        <a:buFont typeface="Symbol" pitchFamily="18" charset="2"/>
        <a:buChar char="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75057" indent="-195843" algn="l" defTabSz="414726" rtl="0" fontAlgn="base" hangingPunct="0">
        <a:lnSpc>
          <a:spcPct val="93000"/>
        </a:lnSpc>
        <a:spcBef>
          <a:spcPct val="0"/>
        </a:spcBef>
        <a:spcAft>
          <a:spcPts val="771"/>
        </a:spcAft>
        <a:buClr>
          <a:srgbClr val="000000"/>
        </a:buClr>
        <a:buSzPct val="45000"/>
        <a:buFont typeface="Wingdings" pitchFamily="2" charset="2"/>
        <a:buChar char="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566743" indent="-195843" algn="l" defTabSz="414726" rtl="0" fontAlgn="base" hangingPunct="0">
        <a:lnSpc>
          <a:spcPct val="93000"/>
        </a:lnSpc>
        <a:spcBef>
          <a:spcPct val="0"/>
        </a:spcBef>
        <a:spcAft>
          <a:spcPts val="522"/>
        </a:spcAft>
        <a:buClr>
          <a:srgbClr val="000000"/>
        </a:buClr>
        <a:buSzPct val="75000"/>
        <a:buFont typeface="Symbol" pitchFamily="18" charset="2"/>
        <a:buChar char="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958429" indent="-195843" algn="l" defTabSz="4147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45000"/>
        <a:buFont typeface="Wingdings" pitchFamily="2" charset="2"/>
        <a:buChar char="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373155" indent="-195843" algn="l" defTabSz="4147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45000"/>
        <a:buFont typeface="Wingdings" pitchFamily="2" charset="2"/>
        <a:buChar char="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787881" indent="-195843" algn="l" defTabSz="4147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45000"/>
        <a:buFont typeface="Wingdings" pitchFamily="2" charset="2"/>
        <a:buChar char="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202607" indent="-195843" algn="l" defTabSz="4147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45000"/>
        <a:buFont typeface="Wingdings" pitchFamily="2" charset="2"/>
        <a:buChar char="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617333" indent="-195843" algn="l" defTabSz="4147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45000"/>
        <a:buFont typeface="Wingdings" pitchFamily="2" charset="2"/>
        <a:buChar char="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5.png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838201"/>
            <a:ext cx="8686800" cy="1470025"/>
          </a:xfrm>
        </p:spPr>
        <p:txBody>
          <a:bodyPr>
            <a:noAutofit/>
          </a:bodyPr>
          <a:lstStyle/>
          <a:p>
            <a:r>
              <a:rPr lang="en-US" sz="7200" dirty="0"/>
              <a:t>Cellulose Biosynthesis Inhibitors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2743201"/>
            <a:ext cx="3014870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572001"/>
            <a:ext cx="2523435" cy="217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636" y="1757362"/>
            <a:ext cx="2650434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3810000"/>
            <a:ext cx="2438400" cy="2438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77001" y="6248400"/>
            <a:ext cx="2209800" cy="381000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en-US" dirty="0" err="1" smtClean="0"/>
              <a:t>indaziflam</a:t>
            </a:r>
            <a:endParaRPr lang="en-US" dirty="0"/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417103" y="762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6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342865" lvl="0" indent="-342865">
              <a:spcBef>
                <a:spcPct val="20000"/>
              </a:spcBef>
            </a:pPr>
            <a:r>
              <a:rPr lang="en-US" sz="6000" dirty="0" err="1">
                <a:solidFill>
                  <a:prstClr val="black"/>
                </a:solidFill>
                <a:ea typeface="+mn-ea"/>
                <a:cs typeface="+mn-cs"/>
              </a:rPr>
              <a:t>Dichlobenil</a:t>
            </a:r>
            <a:r>
              <a:rPr lang="en-US" sz="6000" dirty="0">
                <a:solidFill>
                  <a:prstClr val="black"/>
                </a:solidFill>
                <a:ea typeface="+mn-ea"/>
                <a:cs typeface="+mn-cs"/>
              </a:rPr>
              <a:t> 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371600"/>
            <a:ext cx="9067800" cy="4724399"/>
          </a:xfrm>
        </p:spPr>
        <p:txBody>
          <a:bodyPr>
            <a:noAutofit/>
          </a:bodyPr>
          <a:lstStyle/>
          <a:p>
            <a:pPr lvl="1"/>
            <a:r>
              <a:rPr lang="en-US" sz="2400" dirty="0" smtClean="0"/>
              <a:t>discovered in 1950’s  </a:t>
            </a:r>
          </a:p>
          <a:p>
            <a:pPr lvl="1"/>
            <a:r>
              <a:rPr lang="en-US" sz="2400" dirty="0" smtClean="0"/>
              <a:t>applied </a:t>
            </a:r>
            <a:r>
              <a:rPr lang="en-US" sz="2400" dirty="0" err="1" smtClean="0"/>
              <a:t>preemergence</a:t>
            </a:r>
            <a:r>
              <a:rPr lang="en-US" sz="2400" dirty="0" smtClean="0"/>
              <a:t>; activity on annual grasses, </a:t>
            </a:r>
            <a:r>
              <a:rPr lang="en-US" sz="2400" dirty="0" err="1" smtClean="0"/>
              <a:t>nutsedge</a:t>
            </a:r>
            <a:r>
              <a:rPr lang="en-US" sz="2400" dirty="0" smtClean="0"/>
              <a:t> and many broadleaf weeds</a:t>
            </a:r>
          </a:p>
          <a:p>
            <a:pPr lvl="1"/>
            <a:r>
              <a:rPr lang="en-US" sz="2400" dirty="0" smtClean="0"/>
              <a:t>strong inhibitor of shoot and root growth, inhibits germination </a:t>
            </a:r>
          </a:p>
          <a:p>
            <a:pPr lvl="1"/>
            <a:r>
              <a:rPr lang="en-US" sz="2400" dirty="0" smtClean="0"/>
              <a:t>rapid translocation when root absorbed</a:t>
            </a:r>
          </a:p>
          <a:p>
            <a:pPr lvl="1"/>
            <a:r>
              <a:rPr lang="en-US" sz="2400" dirty="0" smtClean="0"/>
              <a:t>most plants unable to metabolize, (differential uptake, placement)</a:t>
            </a:r>
          </a:p>
          <a:p>
            <a:pPr lvl="1"/>
            <a:r>
              <a:rPr lang="en-US" sz="2400" dirty="0" smtClean="0"/>
              <a:t>rapidly evaporates from soil surface, incorporation with mechanical implements or irrigation water, unless applied during winter months</a:t>
            </a:r>
          </a:p>
          <a:p>
            <a:pPr lvl="1"/>
            <a:r>
              <a:rPr lang="en-US" sz="2400" dirty="0" smtClean="0"/>
              <a:t>tightly adsorbed by soil OM, and relatively resistant to leaching </a:t>
            </a:r>
          </a:p>
          <a:p>
            <a:pPr lvl="1"/>
            <a:r>
              <a:rPr lang="en-US" sz="2400" dirty="0" smtClean="0"/>
              <a:t>soil persistence is two to six months, depending on rate</a:t>
            </a:r>
          </a:p>
          <a:p>
            <a:pPr lvl="1"/>
            <a:r>
              <a:rPr lang="en-US" sz="2400" dirty="0" smtClean="0"/>
              <a:t>soil micro-organisms responsible for gradual breakdown</a:t>
            </a: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1524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790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3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err="1" smtClean="0"/>
              <a:t>Isoxaben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used </a:t>
            </a:r>
            <a:r>
              <a:rPr lang="en-US" dirty="0" err="1" smtClean="0"/>
              <a:t>preplant</a:t>
            </a:r>
            <a:r>
              <a:rPr lang="en-US" dirty="0" smtClean="0"/>
              <a:t> incorporated and </a:t>
            </a:r>
            <a:r>
              <a:rPr lang="en-US" dirty="0" err="1" smtClean="0"/>
              <a:t>preemergence</a:t>
            </a:r>
            <a:endParaRPr lang="en-US" dirty="0" smtClean="0"/>
          </a:p>
          <a:p>
            <a:r>
              <a:rPr lang="en-US" dirty="0" smtClean="0"/>
              <a:t>registered in established turf, ornamentals, nursery stock, non-bearing fruits, nut and vine crops, Christmas trees, and </a:t>
            </a:r>
            <a:r>
              <a:rPr lang="en-US" dirty="0" err="1" smtClean="0"/>
              <a:t>noncropland</a:t>
            </a:r>
            <a:r>
              <a:rPr lang="en-US" dirty="0" smtClean="0"/>
              <a:t> areas</a:t>
            </a:r>
          </a:p>
          <a:p>
            <a:r>
              <a:rPr lang="en-US" dirty="0" smtClean="0"/>
              <a:t>primarily active on broadleaf weeds, highly effective on seedling or germinating weeds</a:t>
            </a:r>
          </a:p>
          <a:p>
            <a:r>
              <a:rPr lang="en-US" dirty="0" smtClean="0"/>
              <a:t>rapidly absorbed by plant roots and translocated to leaves</a:t>
            </a:r>
          </a:p>
          <a:p>
            <a:r>
              <a:rPr lang="en-US" dirty="0" smtClean="0"/>
              <a:t>limited foliar uptake with less than 3% absorption after 72 hours</a:t>
            </a:r>
          </a:p>
          <a:p>
            <a:r>
              <a:rPr lang="en-US" dirty="0" smtClean="0"/>
              <a:t>tolerance appears to be differential absorption</a:t>
            </a:r>
          </a:p>
          <a:p>
            <a:r>
              <a:rPr lang="en-US" dirty="0" smtClean="0"/>
              <a:t>strongly bound to soil colloids with slight leaching capabilities</a:t>
            </a:r>
          </a:p>
          <a:p>
            <a:r>
              <a:rPr lang="en-US" dirty="0" smtClean="0"/>
              <a:t>moderate to long residual, control up to 5-6 months</a:t>
            </a:r>
          </a:p>
          <a:p>
            <a:r>
              <a:rPr lang="en-US" dirty="0" smtClean="0"/>
              <a:t>primary means of degradation is through microbial decomposition </a:t>
            </a: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1524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644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41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err="1" smtClean="0"/>
              <a:t>Indaziflam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 smtClean="0"/>
              <a:t>preemergence</a:t>
            </a:r>
            <a:endParaRPr lang="en-US" dirty="0" smtClean="0"/>
          </a:p>
          <a:p>
            <a:r>
              <a:rPr lang="en-US" dirty="0" smtClean="0"/>
              <a:t>registered in established turf, ornamentals, nursery stock, non-bearing fruits, nut and vine crops, Christmas trees, and </a:t>
            </a:r>
            <a:r>
              <a:rPr lang="en-US" dirty="0" err="1" smtClean="0"/>
              <a:t>noncropland</a:t>
            </a:r>
            <a:r>
              <a:rPr lang="en-US" dirty="0" smtClean="0"/>
              <a:t> areas</a:t>
            </a:r>
          </a:p>
          <a:p>
            <a:r>
              <a:rPr lang="en-US" dirty="0" smtClean="0"/>
              <a:t>primarily active on broadleaf weeds and grasses, highly effective on seedling or germinating weeds</a:t>
            </a:r>
          </a:p>
          <a:p>
            <a:r>
              <a:rPr lang="en-US" dirty="0" smtClean="0"/>
              <a:t>rapidly absorbed by plant roots and translocated to leaves, limited foliar uptake &lt; 3% absorption after 72 hours</a:t>
            </a:r>
          </a:p>
          <a:p>
            <a:r>
              <a:rPr lang="en-US" dirty="0" smtClean="0"/>
              <a:t>foliar applications to sensitive plants will show growth inhibition, stem and petiole cracking and swelling, and malformed leaf hairs</a:t>
            </a:r>
          </a:p>
          <a:p>
            <a:r>
              <a:rPr lang="en-US" dirty="0" smtClean="0"/>
              <a:t>tolerance appears to be differential absorption</a:t>
            </a:r>
          </a:p>
          <a:p>
            <a:r>
              <a:rPr lang="en-US" dirty="0" smtClean="0"/>
              <a:t>strongly bound to soil colloids with slight leaching capabilities</a:t>
            </a:r>
          </a:p>
          <a:p>
            <a:r>
              <a:rPr lang="en-US" dirty="0" smtClean="0"/>
              <a:t>moderate to long residual, control up to 9-12 months</a:t>
            </a:r>
          </a:p>
          <a:p>
            <a:r>
              <a:rPr lang="en-US" dirty="0" smtClean="0"/>
              <a:t>primary means of degradation is through microbial decomposition</a:t>
            </a:r>
          </a:p>
          <a:p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05800" y="1524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543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81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Simplified Version - 1999</a:t>
            </a:r>
            <a:endParaRPr lang="en-US" sz="60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28800"/>
            <a:ext cx="7661952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58200" y="1524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443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99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Cellulose Biosynthesis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Glycobiology</a:t>
            </a:r>
            <a:r>
              <a:rPr lang="en-US" dirty="0" smtClean="0"/>
              <a:t>: Cellulose squeezes through</a:t>
            </a:r>
          </a:p>
          <a:p>
            <a:r>
              <a:rPr lang="en-US" dirty="0" smtClean="0"/>
              <a:t>Anne </a:t>
            </a:r>
            <a:r>
              <a:rPr lang="en-US" dirty="0" err="1" smtClean="0"/>
              <a:t>Endler</a:t>
            </a:r>
            <a:r>
              <a:rPr lang="en-US" dirty="0" smtClean="0"/>
              <a:t>,	 Clara Sánchez-Rodríguez	 &amp; </a:t>
            </a:r>
            <a:r>
              <a:rPr lang="en-US" dirty="0" err="1" smtClean="0"/>
              <a:t>Staffan</a:t>
            </a:r>
            <a:r>
              <a:rPr lang="en-US" dirty="0" smtClean="0"/>
              <a:t> </a:t>
            </a:r>
            <a:r>
              <a:rPr lang="en-US" dirty="0" err="1" smtClean="0"/>
              <a:t>Persson</a:t>
            </a:r>
            <a:endParaRPr lang="en-US" dirty="0" smtClean="0"/>
          </a:p>
          <a:p>
            <a:r>
              <a:rPr lang="en-US" dirty="0" smtClean="0"/>
              <a:t>Nature Chemical Biology 6, 883–884 (2010) doi:10.1038/nchembio.480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1347789"/>
            <a:ext cx="9010650" cy="416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6675" y="6248400"/>
            <a:ext cx="7947936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8563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err="1">
                <a:latin typeface="Arial" pitchFamily="34" charset="0"/>
                <a:cs typeface="Arial" pitchFamily="34" charset="0"/>
              </a:rPr>
              <a:t>Glycobiology</a:t>
            </a:r>
            <a:r>
              <a:rPr lang="en-US" sz="1200" b="1" dirty="0">
                <a:latin typeface="Arial" pitchFamily="34" charset="0"/>
                <a:cs typeface="Arial" pitchFamily="34" charset="0"/>
              </a:rPr>
              <a:t>: Cellulose squeezes through.  2010.  Anne </a:t>
            </a:r>
            <a:r>
              <a:rPr lang="en-US" sz="1200" b="1" dirty="0" err="1">
                <a:latin typeface="Arial" pitchFamily="34" charset="0"/>
                <a:cs typeface="Arial" pitchFamily="34" charset="0"/>
              </a:rPr>
              <a:t>Endler</a:t>
            </a:r>
            <a:r>
              <a:rPr lang="en-US" sz="1200" b="1" dirty="0">
                <a:latin typeface="Arial" pitchFamily="34" charset="0"/>
                <a:cs typeface="Arial" pitchFamily="34" charset="0"/>
              </a:rPr>
              <a:t>, Clara Sánchez-Rodríguez &amp; </a:t>
            </a:r>
            <a:r>
              <a:rPr lang="en-US" sz="1200" b="1" dirty="0" err="1">
                <a:latin typeface="Arial" pitchFamily="34" charset="0"/>
                <a:cs typeface="Arial" pitchFamily="34" charset="0"/>
              </a:rPr>
              <a:t>Staffan</a:t>
            </a:r>
            <a:r>
              <a:rPr lang="en-US" sz="1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>
                <a:latin typeface="Arial" pitchFamily="34" charset="0"/>
                <a:cs typeface="Arial" pitchFamily="34" charset="0"/>
              </a:rPr>
              <a:t>Persson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latin typeface="Arial" pitchFamily="34" charset="0"/>
                <a:cs typeface="Arial" pitchFamily="34" charset="0"/>
              </a:rPr>
              <a:t>Nature Chemical Biology 6, 883–884.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05800" y="1524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643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92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325440" y="381641"/>
            <a:ext cx="8493120" cy="614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9pPr>
          </a:lstStyle>
          <a:p>
            <a:pPr algn="ctr" defTabSz="41468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r>
              <a:rPr lang="en-GB" sz="1500" b="1">
                <a:latin typeface="Arial" pitchFamily="34" charset="0"/>
              </a:rPr>
              <a:t>Carbon Supply for Cellulose Synthesis at the Plasma Membrane (PM).CesA complexes, here depicted as a rosette-like structure and a large cytoplasmatic domain, use UDP-Glc as the activated sugar donor for the β-1,4 glucan chain polymerization.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520" y="6283381"/>
            <a:ext cx="2534400" cy="505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200" y="979303"/>
            <a:ext cx="6471360" cy="4893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339200" y="5972309"/>
            <a:ext cx="3918240" cy="231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9pPr>
          </a:lstStyle>
          <a:p>
            <a:pPr defTabSz="41468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r>
              <a:rPr lang="en-GB" sz="1100" b="1">
                <a:latin typeface="Arial" pitchFamily="34" charset="0"/>
              </a:rPr>
              <a:t>Endler A , and Persson S Mol. Plant 2011;4:199-211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97920" y="6450438"/>
            <a:ext cx="4930560" cy="3470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9pPr>
          </a:lstStyle>
          <a:p>
            <a:pPr defTabSz="41468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r>
              <a:rPr lang="en-GB" sz="900">
                <a:latin typeface="Arial" pitchFamily="34" charset="0"/>
              </a:rPr>
              <a:t>© The Author 2011. Published by the Molecular Plant Shanghai Editorial Office in association with Oxford University Press on behalf of CSPP and IPPE, SIBS, CAS.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31197" y="9144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917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492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3" y="76200"/>
            <a:ext cx="6200775" cy="670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05800" y="1524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961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6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gothic"/>
        <a:cs typeface="msgothic"/>
      </a:majorFont>
      <a:minorFont>
        <a:latin typeface="Times New Roman"/>
        <a:ea typeface="msgothic"/>
        <a:cs typeface="ms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itchFamily="2" charset="2"/>
          <a:buNone/>
          <a:tabLst/>
          <a:defRPr kumimoji="0" lang="en-GB" sz="2400" b="0" i="0" u="none" strike="noStrike" cap="none" normalizeH="0" baseline="0" smtClean="0">
            <a:ln>
              <a:noFill/>
            </a:ln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itchFamily="2" charset="2"/>
          <a:buNone/>
          <a:tabLst/>
          <a:defRPr kumimoji="0" lang="en-GB" sz="2400" b="0" i="0" u="none" strike="noStrike" cap="none" normalizeH="0" baseline="0" smtClean="0">
            <a:ln>
              <a:noFill/>
            </a:ln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425</Words>
  <Application>Microsoft Office PowerPoint</Application>
  <PresentationFormat>On-screen Show (4:3)</PresentationFormat>
  <Paragraphs>42</Paragraphs>
  <Slides>8</Slides>
  <Notes>1</Notes>
  <HiddenSlides>0</HiddenSlides>
  <MMClips>8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Office Theme</vt:lpstr>
      <vt:lpstr>1_Office Theme</vt:lpstr>
      <vt:lpstr>Cellulose Biosynthesis Inhibitors</vt:lpstr>
      <vt:lpstr>Dichlobenil </vt:lpstr>
      <vt:lpstr>Isoxaben</vt:lpstr>
      <vt:lpstr>Indaziflam</vt:lpstr>
      <vt:lpstr>Simplified Version - 1999</vt:lpstr>
      <vt:lpstr>Cellulose Biosynthesis</vt:lpstr>
      <vt:lpstr>PowerPoint Presentation</vt:lpstr>
      <vt:lpstr>PowerPoint Presentation</vt:lpstr>
    </vt:vector>
  </TitlesOfParts>
  <Company>UF/IFAS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Cellulose Biosynthesis Inhibitors</dc:title>
  <dc:creator>Macdonald,Gregory E</dc:creator>
  <cp:lastModifiedBy>Macdonald,Gregory E</cp:lastModifiedBy>
  <cp:revision>12</cp:revision>
  <dcterms:created xsi:type="dcterms:W3CDTF">2013-02-20T11:57:36Z</dcterms:created>
  <dcterms:modified xsi:type="dcterms:W3CDTF">2015-04-05T18:35:12Z</dcterms:modified>
</cp:coreProperties>
</file>