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7" r:id="rId9"/>
    <p:sldId id="266" r:id="rId10"/>
    <p:sldId id="259" r:id="rId11"/>
    <p:sldId id="260" r:id="rId12"/>
    <p:sldId id="268" r:id="rId13"/>
    <p:sldId id="269" r:id="rId14"/>
    <p:sldId id="270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89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6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4BB1-1164-46CC-80F4-12210FA6102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D19-EAD7-4E22-96FA-8672780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7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4BB1-1164-46CC-80F4-12210FA6102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D19-EAD7-4E22-96FA-8672780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9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4BB1-1164-46CC-80F4-12210FA6102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D19-EAD7-4E22-96FA-8672780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9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4BB1-1164-46CC-80F4-12210FA6102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D19-EAD7-4E22-96FA-8672780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0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4BB1-1164-46CC-80F4-12210FA6102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D19-EAD7-4E22-96FA-8672780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6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4BB1-1164-46CC-80F4-12210FA6102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D19-EAD7-4E22-96FA-8672780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4BB1-1164-46CC-80F4-12210FA6102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D19-EAD7-4E22-96FA-8672780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4BB1-1164-46CC-80F4-12210FA6102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D19-EAD7-4E22-96FA-8672780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5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4BB1-1164-46CC-80F4-12210FA6102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D19-EAD7-4E22-96FA-8672780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6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4BB1-1164-46CC-80F4-12210FA6102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D19-EAD7-4E22-96FA-8672780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4BB1-1164-46CC-80F4-12210FA6102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D19-EAD7-4E22-96FA-8672780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7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14BB1-1164-46CC-80F4-12210FA6102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48D19-EAD7-4E22-96FA-8672780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Electron Diverters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524000"/>
            <a:ext cx="6400800" cy="9144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chemeClr val="tx1"/>
                </a:solidFill>
              </a:rPr>
              <a:t>Bipyridilliums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2529"/>
            <a:ext cx="4340158" cy="37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4147533" cy="357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85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797"/>
            <a:ext cx="6858000" cy="652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5257939" cy="650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257800"/>
            <a:ext cx="4648200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40" y="3382384"/>
            <a:ext cx="3985260" cy="187541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02414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5" y="304800"/>
            <a:ext cx="8979185" cy="5867401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1" y="0"/>
            <a:ext cx="7271709" cy="6858000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5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0"/>
            <a:ext cx="8708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5334000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High mammalian toxicity – several deaths attributed to </a:t>
            </a:r>
            <a:r>
              <a:rPr lang="en-US" sz="2800" dirty="0" err="1"/>
              <a:t>paraquat</a:t>
            </a:r>
            <a:endParaRPr lang="en-US" sz="28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52418" y="198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Resistance 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493837"/>
            <a:ext cx="8229600" cy="4525963"/>
          </a:xfrm>
        </p:spPr>
        <p:txBody>
          <a:bodyPr/>
          <a:lstStyle/>
          <a:p>
            <a:r>
              <a:rPr lang="en-US" dirty="0" smtClean="0"/>
              <a:t>Several species – 28 worldwide</a:t>
            </a:r>
          </a:p>
          <a:p>
            <a:pPr lvl="1"/>
            <a:r>
              <a:rPr lang="en-US" dirty="0" smtClean="0"/>
              <a:t>horseweed, fleabane, grasses, nightshade, duckweed</a:t>
            </a:r>
          </a:p>
          <a:p>
            <a:r>
              <a:rPr lang="en-US" dirty="0" smtClean="0"/>
              <a:t>Mechanisms not well understood</a:t>
            </a:r>
          </a:p>
          <a:p>
            <a:pPr lvl="1"/>
            <a:r>
              <a:rPr lang="en-US" dirty="0" smtClean="0"/>
              <a:t>Reduced uptake at plasma membrane</a:t>
            </a:r>
          </a:p>
          <a:p>
            <a:pPr lvl="1"/>
            <a:r>
              <a:rPr lang="en-US" dirty="0" smtClean="0"/>
              <a:t>Sequestration into vacuole</a:t>
            </a:r>
          </a:p>
          <a:p>
            <a:pPr lvl="1"/>
            <a:r>
              <a:rPr lang="en-US" dirty="0" smtClean="0"/>
              <a:t>Radical detoxification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0" y="4023281"/>
            <a:ext cx="4328160" cy="283471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8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History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Both compounds discovered in 1950’s</a:t>
            </a:r>
          </a:p>
          <a:p>
            <a:r>
              <a:rPr lang="en-US" sz="4000" dirty="0" smtClean="0"/>
              <a:t>Originally patented as growth regulators</a:t>
            </a:r>
          </a:p>
          <a:p>
            <a:r>
              <a:rPr lang="en-US" sz="4000" dirty="0" smtClean="0"/>
              <a:t>Later registrations as herbicides – early 1960’s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76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Electron Diverters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Foliar applied, contact activity only</a:t>
            </a:r>
          </a:p>
          <a:p>
            <a:r>
              <a:rPr lang="en-US" sz="4000" dirty="0" smtClean="0"/>
              <a:t>No translocation, although can move in xylem under certain conditions</a:t>
            </a:r>
          </a:p>
          <a:p>
            <a:r>
              <a:rPr lang="en-US" sz="4000" dirty="0" smtClean="0"/>
              <a:t>Non-selective – destroys green tissue</a:t>
            </a:r>
            <a:endParaRPr lang="en-US" sz="4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9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Paraquat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primarily used in cropping systems for total vegetation control prior to planting (</a:t>
            </a:r>
            <a:r>
              <a:rPr lang="en-US" dirty="0" err="1" smtClean="0"/>
              <a:t>burndown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directed spray in certain crops – corn, sorghum, soybean, fruit and nuts</a:t>
            </a:r>
          </a:p>
          <a:p>
            <a:r>
              <a:rPr lang="en-US" dirty="0"/>
              <a:t>h</a:t>
            </a:r>
            <a:r>
              <a:rPr lang="en-US" dirty="0" smtClean="0"/>
              <a:t>arvest aid and desiccant – soybean, cotton</a:t>
            </a:r>
          </a:p>
          <a:p>
            <a:r>
              <a:rPr lang="en-US" dirty="0"/>
              <a:t>e</a:t>
            </a:r>
            <a:r>
              <a:rPr lang="en-US" dirty="0" smtClean="0"/>
              <a:t>merged weed control in peanut</a:t>
            </a:r>
          </a:p>
          <a:p>
            <a:r>
              <a:rPr lang="en-US" dirty="0"/>
              <a:t>a</a:t>
            </a:r>
            <a:r>
              <a:rPr lang="en-US" dirty="0" smtClean="0"/>
              <a:t>lso known as methyl </a:t>
            </a:r>
            <a:r>
              <a:rPr lang="en-US" dirty="0" err="1" smtClean="0"/>
              <a:t>viologen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8200" y="76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Diquat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harvest aid and desiccant – potato</a:t>
            </a:r>
          </a:p>
          <a:p>
            <a:r>
              <a:rPr lang="en-US" dirty="0" smtClean="0"/>
              <a:t>aquatic weed control – emerged and submersed species</a:t>
            </a:r>
          </a:p>
          <a:p>
            <a:r>
              <a:rPr lang="en-US" dirty="0" smtClean="0"/>
              <a:t>control/prevent sugarcane flowering</a:t>
            </a:r>
          </a:p>
          <a:p>
            <a:r>
              <a:rPr lang="en-US" dirty="0" smtClean="0"/>
              <a:t>weed control in dormant pastures and ornamentals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82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8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Bipyridilliums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molecules highly water soluble – salts</a:t>
            </a:r>
          </a:p>
          <a:p>
            <a:r>
              <a:rPr lang="en-US" dirty="0" smtClean="0"/>
              <a:t>Irreversibly bound to soil particles</a:t>
            </a:r>
          </a:p>
          <a:p>
            <a:pPr lvl="1"/>
            <a:r>
              <a:rPr lang="en-US" dirty="0" smtClean="0"/>
              <a:t>Plants cannot uptake</a:t>
            </a:r>
          </a:p>
          <a:p>
            <a:pPr lvl="1"/>
            <a:r>
              <a:rPr lang="en-US" dirty="0" smtClean="0"/>
              <a:t>Unavailable to microbes</a:t>
            </a:r>
          </a:p>
          <a:p>
            <a:pPr lvl="1"/>
            <a:r>
              <a:rPr lang="en-US" dirty="0" smtClean="0"/>
              <a:t>No leaching (immobile)</a:t>
            </a:r>
          </a:p>
          <a:p>
            <a:r>
              <a:rPr lang="en-US" dirty="0" smtClean="0"/>
              <a:t>Estimated half life in soil – 1000 days</a:t>
            </a:r>
          </a:p>
          <a:p>
            <a:r>
              <a:rPr lang="en-US" dirty="0" smtClean="0"/>
              <a:t>In water half life ~ days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85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9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735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85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1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4371"/>
            <a:ext cx="8153400" cy="6783629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94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315200" cy="6280069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228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8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195</Words>
  <Application>Microsoft Office PowerPoint</Application>
  <PresentationFormat>On-screen Show (4:3)</PresentationFormat>
  <Paragraphs>37</Paragraphs>
  <Slides>15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Electron Diverters</vt:lpstr>
      <vt:lpstr>History</vt:lpstr>
      <vt:lpstr>Electron Diverters</vt:lpstr>
      <vt:lpstr>Paraquat</vt:lpstr>
      <vt:lpstr>Diquat</vt:lpstr>
      <vt:lpstr>Bipyridilliums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Resistance 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Diverters</dc:title>
  <dc:creator>Macdonald,Gregory E</dc:creator>
  <cp:lastModifiedBy>Macdonald,Gregory E</cp:lastModifiedBy>
  <cp:revision>14</cp:revision>
  <dcterms:created xsi:type="dcterms:W3CDTF">2013-03-13T10:41:13Z</dcterms:created>
  <dcterms:modified xsi:type="dcterms:W3CDTF">2015-04-05T19:07:59Z</dcterms:modified>
</cp:coreProperties>
</file>