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8" r:id="rId2"/>
    <p:sldId id="256" r:id="rId3"/>
    <p:sldId id="257" r:id="rId4"/>
    <p:sldId id="259" r:id="rId5"/>
    <p:sldId id="260" r:id="rId6"/>
    <p:sldId id="261" r:id="rId7"/>
    <p:sldId id="263" r:id="rId8"/>
    <p:sldId id="264" r:id="rId9"/>
    <p:sldId id="265" r:id="rId10"/>
    <p:sldId id="266" r:id="rId11"/>
    <p:sldId id="267" r:id="rId12"/>
    <p:sldId id="268" r:id="rId13"/>
    <p:sldId id="269" r:id="rId14"/>
    <p:sldId id="272" r:id="rId15"/>
    <p:sldId id="271" r:id="rId16"/>
    <p:sldId id="262" r:id="rId17"/>
    <p:sldId id="274" r:id="rId18"/>
    <p:sldId id="275" r:id="rId19"/>
    <p:sldId id="270" r:id="rId20"/>
    <p:sldId id="273" r:id="rId21"/>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317" y="-82"/>
      </p:cViewPr>
      <p:guideLst>
        <p:guide orient="horz" pos="2160"/>
        <p:guide pos="2880"/>
      </p:guideLst>
    </p:cSldViewPr>
  </p:slideViewPr>
  <p:notesTextViewPr>
    <p:cViewPr>
      <p:scale>
        <a:sx n="1" d="1"/>
        <a:sy n="1" d="1"/>
      </p:scale>
      <p:origin x="0" y="0"/>
    </p:cViewPr>
  </p:notesTextViewPr>
  <p:sorterViewPr>
    <p:cViewPr>
      <p:scale>
        <a:sx n="120" d="100"/>
        <a:sy n="120" d="100"/>
      </p:scale>
      <p:origin x="0" y="5357"/>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5570FFC6-6E60-4288-9B05-A53048E5B2B6}" type="datetimeFigureOut">
              <a:rPr lang="en-US" smtClean="0"/>
              <a:t>4/5/2015</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75961D7D-6943-4C27-9195-39698F96E190}" type="slidenum">
              <a:rPr lang="en-US" smtClean="0"/>
              <a:t>‹#›</a:t>
            </a:fld>
            <a:endParaRPr lang="en-US"/>
          </a:p>
        </p:txBody>
      </p:sp>
    </p:spTree>
    <p:extLst>
      <p:ext uri="{BB962C8B-B14F-4D97-AF65-F5344CB8AC3E}">
        <p14:creationId xmlns:p14="http://schemas.microsoft.com/office/powerpoint/2010/main" val="2268125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4294967295"/>
          </p:nvPr>
        </p:nvSpPr>
        <p:spPr bwMode="auto">
          <a:xfrm>
            <a:off x="4143375" y="9120189"/>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imes New Roman" charset="0"/>
                <a:ea typeface="MS PGothic" charset="0"/>
                <a:cs typeface="MS PGothic" charset="0"/>
              </a:defRPr>
            </a:lvl1pPr>
            <a:lvl2pPr marL="742883" indent="-285725" eaLnBrk="0" hangingPunct="0">
              <a:defRPr sz="2000">
                <a:solidFill>
                  <a:schemeClr val="tx1"/>
                </a:solidFill>
                <a:latin typeface="Times New Roman" charset="0"/>
                <a:ea typeface="MS PGothic" charset="0"/>
                <a:cs typeface="MS PGothic" charset="0"/>
              </a:defRPr>
            </a:lvl2pPr>
            <a:lvl3pPr marL="1142898" indent="-228580" eaLnBrk="0" hangingPunct="0">
              <a:defRPr sz="2000">
                <a:solidFill>
                  <a:schemeClr val="tx1"/>
                </a:solidFill>
                <a:latin typeface="Times New Roman" charset="0"/>
                <a:ea typeface="MS PGothic" charset="0"/>
                <a:cs typeface="MS PGothic" charset="0"/>
              </a:defRPr>
            </a:lvl3pPr>
            <a:lvl4pPr marL="1600057" indent="-228580" eaLnBrk="0" hangingPunct="0">
              <a:defRPr sz="2000">
                <a:solidFill>
                  <a:schemeClr val="tx1"/>
                </a:solidFill>
                <a:latin typeface="Times New Roman" charset="0"/>
                <a:ea typeface="MS PGothic" charset="0"/>
                <a:cs typeface="MS PGothic" charset="0"/>
              </a:defRPr>
            </a:lvl4pPr>
            <a:lvl5pPr marL="2057217" indent="-228580" eaLnBrk="0" hangingPunct="0">
              <a:defRPr sz="2000">
                <a:solidFill>
                  <a:schemeClr val="tx1"/>
                </a:solidFill>
                <a:latin typeface="Times New Roman" charset="0"/>
                <a:ea typeface="MS PGothic" charset="0"/>
                <a:cs typeface="MS PGothic" charset="0"/>
              </a:defRPr>
            </a:lvl5pPr>
            <a:lvl6pPr marL="2514376" indent="-228580" eaLnBrk="0" fontAlgn="base" hangingPunct="0">
              <a:spcBef>
                <a:spcPct val="0"/>
              </a:spcBef>
              <a:spcAft>
                <a:spcPct val="0"/>
              </a:spcAft>
              <a:defRPr sz="2000">
                <a:solidFill>
                  <a:schemeClr val="tx1"/>
                </a:solidFill>
                <a:latin typeface="Times New Roman" charset="0"/>
                <a:ea typeface="MS PGothic" charset="0"/>
                <a:cs typeface="MS PGothic" charset="0"/>
              </a:defRPr>
            </a:lvl6pPr>
            <a:lvl7pPr marL="2971536" indent="-228580" eaLnBrk="0" fontAlgn="base" hangingPunct="0">
              <a:spcBef>
                <a:spcPct val="0"/>
              </a:spcBef>
              <a:spcAft>
                <a:spcPct val="0"/>
              </a:spcAft>
              <a:defRPr sz="2000">
                <a:solidFill>
                  <a:schemeClr val="tx1"/>
                </a:solidFill>
                <a:latin typeface="Times New Roman" charset="0"/>
                <a:ea typeface="MS PGothic" charset="0"/>
                <a:cs typeface="MS PGothic" charset="0"/>
              </a:defRPr>
            </a:lvl7pPr>
            <a:lvl8pPr marL="3428694" indent="-228580" eaLnBrk="0" fontAlgn="base" hangingPunct="0">
              <a:spcBef>
                <a:spcPct val="0"/>
              </a:spcBef>
              <a:spcAft>
                <a:spcPct val="0"/>
              </a:spcAft>
              <a:defRPr sz="2000">
                <a:solidFill>
                  <a:schemeClr val="tx1"/>
                </a:solidFill>
                <a:latin typeface="Times New Roman" charset="0"/>
                <a:ea typeface="MS PGothic" charset="0"/>
                <a:cs typeface="MS PGothic" charset="0"/>
              </a:defRPr>
            </a:lvl8pPr>
            <a:lvl9pPr marL="3885854" indent="-228580" eaLnBrk="0" fontAlgn="base" hangingPunct="0">
              <a:spcBef>
                <a:spcPct val="0"/>
              </a:spcBef>
              <a:spcAft>
                <a:spcPct val="0"/>
              </a:spcAft>
              <a:defRPr sz="2000">
                <a:solidFill>
                  <a:schemeClr val="tx1"/>
                </a:solidFill>
                <a:latin typeface="Times New Roman" charset="0"/>
                <a:ea typeface="MS PGothic" charset="0"/>
                <a:cs typeface="MS PGothic" charset="0"/>
              </a:defRPr>
            </a:lvl9pPr>
          </a:lstStyle>
          <a:p>
            <a:pPr eaLnBrk="1" hangingPunct="1"/>
            <a:fld id="{79CE768E-370D-7440-913B-659896CDC517}" type="slidenum">
              <a:rPr lang="en-US">
                <a:solidFill>
                  <a:prstClr val="black"/>
                </a:solidFill>
              </a:rPr>
              <a:pPr eaLnBrk="1" hangingPunct="1"/>
              <a:t>17</a:t>
            </a:fld>
            <a:endParaRPr lang="en-US">
              <a:solidFill>
                <a:prstClr val="black"/>
              </a:solidFill>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bwMode="auto">
          <a:xfrm>
            <a:off x="731839" y="4560889"/>
            <a:ext cx="5851525" cy="43195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ea typeface="MS PGothic" charset="0"/>
              </a:rPr>
              <a:t>The resistant form of the target enzyme (EPSP synthase) for glyphosate resistance is known as CP4.  As we mentioned earlier, the resistant EPSP gene is from Agrobacterium while other parts of the gene construct (the promoter, chloroplast transit peptide, and terminating sequence) are from several other organisms.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4294967295"/>
          </p:nvPr>
        </p:nvSpPr>
        <p:spPr bwMode="auto">
          <a:xfrm>
            <a:off x="4143375" y="9120189"/>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imes New Roman" charset="0"/>
                <a:ea typeface="MS PGothic" charset="0"/>
                <a:cs typeface="MS PGothic" charset="0"/>
              </a:defRPr>
            </a:lvl1pPr>
            <a:lvl2pPr marL="742883" indent="-285725" eaLnBrk="0" hangingPunct="0">
              <a:defRPr sz="2000">
                <a:solidFill>
                  <a:schemeClr val="tx1"/>
                </a:solidFill>
                <a:latin typeface="Times New Roman" charset="0"/>
                <a:ea typeface="MS PGothic" charset="0"/>
                <a:cs typeface="MS PGothic" charset="0"/>
              </a:defRPr>
            </a:lvl2pPr>
            <a:lvl3pPr marL="1142898" indent="-228580" eaLnBrk="0" hangingPunct="0">
              <a:defRPr sz="2000">
                <a:solidFill>
                  <a:schemeClr val="tx1"/>
                </a:solidFill>
                <a:latin typeface="Times New Roman" charset="0"/>
                <a:ea typeface="MS PGothic" charset="0"/>
                <a:cs typeface="MS PGothic" charset="0"/>
              </a:defRPr>
            </a:lvl3pPr>
            <a:lvl4pPr marL="1600057" indent="-228580" eaLnBrk="0" hangingPunct="0">
              <a:defRPr sz="2000">
                <a:solidFill>
                  <a:schemeClr val="tx1"/>
                </a:solidFill>
                <a:latin typeface="Times New Roman" charset="0"/>
                <a:ea typeface="MS PGothic" charset="0"/>
                <a:cs typeface="MS PGothic" charset="0"/>
              </a:defRPr>
            </a:lvl4pPr>
            <a:lvl5pPr marL="2057217" indent="-228580" eaLnBrk="0" hangingPunct="0">
              <a:defRPr sz="2000">
                <a:solidFill>
                  <a:schemeClr val="tx1"/>
                </a:solidFill>
                <a:latin typeface="Times New Roman" charset="0"/>
                <a:ea typeface="MS PGothic" charset="0"/>
                <a:cs typeface="MS PGothic" charset="0"/>
              </a:defRPr>
            </a:lvl5pPr>
            <a:lvl6pPr marL="2514376" indent="-228580" eaLnBrk="0" fontAlgn="base" hangingPunct="0">
              <a:spcBef>
                <a:spcPct val="0"/>
              </a:spcBef>
              <a:spcAft>
                <a:spcPct val="0"/>
              </a:spcAft>
              <a:defRPr sz="2000">
                <a:solidFill>
                  <a:schemeClr val="tx1"/>
                </a:solidFill>
                <a:latin typeface="Times New Roman" charset="0"/>
                <a:ea typeface="MS PGothic" charset="0"/>
                <a:cs typeface="MS PGothic" charset="0"/>
              </a:defRPr>
            </a:lvl6pPr>
            <a:lvl7pPr marL="2971536" indent="-228580" eaLnBrk="0" fontAlgn="base" hangingPunct="0">
              <a:spcBef>
                <a:spcPct val="0"/>
              </a:spcBef>
              <a:spcAft>
                <a:spcPct val="0"/>
              </a:spcAft>
              <a:defRPr sz="2000">
                <a:solidFill>
                  <a:schemeClr val="tx1"/>
                </a:solidFill>
                <a:latin typeface="Times New Roman" charset="0"/>
                <a:ea typeface="MS PGothic" charset="0"/>
                <a:cs typeface="MS PGothic" charset="0"/>
              </a:defRPr>
            </a:lvl7pPr>
            <a:lvl8pPr marL="3428694" indent="-228580" eaLnBrk="0" fontAlgn="base" hangingPunct="0">
              <a:spcBef>
                <a:spcPct val="0"/>
              </a:spcBef>
              <a:spcAft>
                <a:spcPct val="0"/>
              </a:spcAft>
              <a:defRPr sz="2000">
                <a:solidFill>
                  <a:schemeClr val="tx1"/>
                </a:solidFill>
                <a:latin typeface="Times New Roman" charset="0"/>
                <a:ea typeface="MS PGothic" charset="0"/>
                <a:cs typeface="MS PGothic" charset="0"/>
              </a:defRPr>
            </a:lvl8pPr>
            <a:lvl9pPr marL="3885854" indent="-228580" eaLnBrk="0" fontAlgn="base" hangingPunct="0">
              <a:spcBef>
                <a:spcPct val="0"/>
              </a:spcBef>
              <a:spcAft>
                <a:spcPct val="0"/>
              </a:spcAft>
              <a:defRPr sz="2000">
                <a:solidFill>
                  <a:schemeClr val="tx1"/>
                </a:solidFill>
                <a:latin typeface="Times New Roman" charset="0"/>
                <a:ea typeface="MS PGothic" charset="0"/>
                <a:cs typeface="MS PGothic" charset="0"/>
              </a:defRPr>
            </a:lvl9pPr>
          </a:lstStyle>
          <a:p>
            <a:pPr eaLnBrk="1" hangingPunct="1"/>
            <a:fld id="{5F02411A-9ED8-354D-B688-987ECD450141}" type="slidenum">
              <a:rPr lang="en-US">
                <a:solidFill>
                  <a:prstClr val="black"/>
                </a:solidFill>
              </a:rPr>
              <a:pPr eaLnBrk="1" hangingPunct="1"/>
              <a:t>18</a:t>
            </a:fld>
            <a:endParaRPr lang="en-US">
              <a:solidFill>
                <a:prstClr val="black"/>
              </a:solidFill>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bwMode="auto">
          <a:xfrm>
            <a:off x="731839" y="4560889"/>
            <a:ext cx="5851525" cy="43195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ea typeface="MS PGothic" charset="0"/>
              </a:rPr>
              <a:t>This is a list of glyphosate resistant crops with the date of the their approval and ones yet to be approved and ones that may never be marketed.  Potato was pulled from the market because McDonalds would not buy GE potato for their French fries and wheat was shelved because growers were worried about European export markets.  </a:t>
            </a:r>
            <a:r>
              <a:rPr lang="en-US" dirty="0" err="1">
                <a:ea typeface="MS PGothic" charset="0"/>
              </a:rPr>
              <a:t>Bentgrass</a:t>
            </a:r>
            <a:r>
              <a:rPr lang="en-US" dirty="0">
                <a:ea typeface="MS PGothic" charset="0"/>
              </a:rPr>
              <a:t> is questionable because of the data I showed in a previous slide concerning pollen movement over long distances.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961D7D-6943-4C27-9195-39698F96E190}" type="slidenum">
              <a:rPr lang="en-US" smtClean="0"/>
              <a:t>19</a:t>
            </a:fld>
            <a:endParaRPr lang="en-US"/>
          </a:p>
        </p:txBody>
      </p:sp>
    </p:spTree>
    <p:extLst>
      <p:ext uri="{BB962C8B-B14F-4D97-AF65-F5344CB8AC3E}">
        <p14:creationId xmlns:p14="http://schemas.microsoft.com/office/powerpoint/2010/main" val="4107738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481E19-4756-4E85-9B8C-5EC750D0732E}" type="datetimeFigureOut">
              <a:rPr lang="en-US" smtClean="0"/>
              <a:t>4/5/2015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683ABD-BC2A-41E3-8EF7-F5E9B7F2C032}" type="slidenum">
              <a:rPr lang="en-US" smtClean="0"/>
              <a:t>‹#›</a:t>
            </a:fld>
            <a:endParaRPr lang="en-US"/>
          </a:p>
        </p:txBody>
      </p:sp>
    </p:spTree>
    <p:extLst>
      <p:ext uri="{BB962C8B-B14F-4D97-AF65-F5344CB8AC3E}">
        <p14:creationId xmlns:p14="http://schemas.microsoft.com/office/powerpoint/2010/main" val="3656066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481E19-4756-4E85-9B8C-5EC750D0732E}" type="datetimeFigureOut">
              <a:rPr lang="en-US" smtClean="0"/>
              <a:t>4/5/2015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683ABD-BC2A-41E3-8EF7-F5E9B7F2C032}" type="slidenum">
              <a:rPr lang="en-US" smtClean="0"/>
              <a:t>‹#›</a:t>
            </a:fld>
            <a:endParaRPr lang="en-US"/>
          </a:p>
        </p:txBody>
      </p:sp>
    </p:spTree>
    <p:extLst>
      <p:ext uri="{BB962C8B-B14F-4D97-AF65-F5344CB8AC3E}">
        <p14:creationId xmlns:p14="http://schemas.microsoft.com/office/powerpoint/2010/main" val="3976951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481E19-4756-4E85-9B8C-5EC750D0732E}" type="datetimeFigureOut">
              <a:rPr lang="en-US" smtClean="0"/>
              <a:t>4/5/2015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683ABD-BC2A-41E3-8EF7-F5E9B7F2C032}" type="slidenum">
              <a:rPr lang="en-US" smtClean="0"/>
              <a:t>‹#›</a:t>
            </a:fld>
            <a:endParaRPr lang="en-US"/>
          </a:p>
        </p:txBody>
      </p:sp>
    </p:spTree>
    <p:extLst>
      <p:ext uri="{BB962C8B-B14F-4D97-AF65-F5344CB8AC3E}">
        <p14:creationId xmlns:p14="http://schemas.microsoft.com/office/powerpoint/2010/main" val="4279372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481E19-4756-4E85-9B8C-5EC750D0732E}" type="datetimeFigureOut">
              <a:rPr lang="en-US" smtClean="0"/>
              <a:t>4/5/2015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683ABD-BC2A-41E3-8EF7-F5E9B7F2C032}" type="slidenum">
              <a:rPr lang="en-US" smtClean="0"/>
              <a:t>‹#›</a:t>
            </a:fld>
            <a:endParaRPr lang="en-US"/>
          </a:p>
        </p:txBody>
      </p:sp>
    </p:spTree>
    <p:extLst>
      <p:ext uri="{BB962C8B-B14F-4D97-AF65-F5344CB8AC3E}">
        <p14:creationId xmlns:p14="http://schemas.microsoft.com/office/powerpoint/2010/main" val="3552176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481E19-4756-4E85-9B8C-5EC750D0732E}" type="datetimeFigureOut">
              <a:rPr lang="en-US" smtClean="0"/>
              <a:t>4/5/2015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683ABD-BC2A-41E3-8EF7-F5E9B7F2C032}" type="slidenum">
              <a:rPr lang="en-US" smtClean="0"/>
              <a:t>‹#›</a:t>
            </a:fld>
            <a:endParaRPr lang="en-US"/>
          </a:p>
        </p:txBody>
      </p:sp>
    </p:spTree>
    <p:extLst>
      <p:ext uri="{BB962C8B-B14F-4D97-AF65-F5344CB8AC3E}">
        <p14:creationId xmlns:p14="http://schemas.microsoft.com/office/powerpoint/2010/main" val="691606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1481E19-4756-4E85-9B8C-5EC750D0732E}" type="datetimeFigureOut">
              <a:rPr lang="en-US" smtClean="0"/>
              <a:t>4/5/2015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683ABD-BC2A-41E3-8EF7-F5E9B7F2C032}" type="slidenum">
              <a:rPr lang="en-US" smtClean="0"/>
              <a:t>‹#›</a:t>
            </a:fld>
            <a:endParaRPr lang="en-US"/>
          </a:p>
        </p:txBody>
      </p:sp>
    </p:spTree>
    <p:extLst>
      <p:ext uri="{BB962C8B-B14F-4D97-AF65-F5344CB8AC3E}">
        <p14:creationId xmlns:p14="http://schemas.microsoft.com/office/powerpoint/2010/main" val="4277407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1481E19-4756-4E85-9B8C-5EC750D0732E}" type="datetimeFigureOut">
              <a:rPr lang="en-US" smtClean="0"/>
              <a:t>4/5/2015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683ABD-BC2A-41E3-8EF7-F5E9B7F2C032}" type="slidenum">
              <a:rPr lang="en-US" smtClean="0"/>
              <a:t>‹#›</a:t>
            </a:fld>
            <a:endParaRPr lang="en-US"/>
          </a:p>
        </p:txBody>
      </p:sp>
    </p:spTree>
    <p:extLst>
      <p:ext uri="{BB962C8B-B14F-4D97-AF65-F5344CB8AC3E}">
        <p14:creationId xmlns:p14="http://schemas.microsoft.com/office/powerpoint/2010/main" val="3440956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1481E19-4756-4E85-9B8C-5EC750D0732E}" type="datetimeFigureOut">
              <a:rPr lang="en-US" smtClean="0"/>
              <a:t>4/5/2015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683ABD-BC2A-41E3-8EF7-F5E9B7F2C032}" type="slidenum">
              <a:rPr lang="en-US" smtClean="0"/>
              <a:t>‹#›</a:t>
            </a:fld>
            <a:endParaRPr lang="en-US"/>
          </a:p>
        </p:txBody>
      </p:sp>
    </p:spTree>
    <p:extLst>
      <p:ext uri="{BB962C8B-B14F-4D97-AF65-F5344CB8AC3E}">
        <p14:creationId xmlns:p14="http://schemas.microsoft.com/office/powerpoint/2010/main" val="324483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481E19-4756-4E85-9B8C-5EC750D0732E}" type="datetimeFigureOut">
              <a:rPr lang="en-US" smtClean="0"/>
              <a:t>4/5/2015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683ABD-BC2A-41E3-8EF7-F5E9B7F2C032}" type="slidenum">
              <a:rPr lang="en-US" smtClean="0"/>
              <a:t>‹#›</a:t>
            </a:fld>
            <a:endParaRPr lang="en-US"/>
          </a:p>
        </p:txBody>
      </p:sp>
    </p:spTree>
    <p:extLst>
      <p:ext uri="{BB962C8B-B14F-4D97-AF65-F5344CB8AC3E}">
        <p14:creationId xmlns:p14="http://schemas.microsoft.com/office/powerpoint/2010/main" val="2310957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481E19-4756-4E85-9B8C-5EC750D0732E}" type="datetimeFigureOut">
              <a:rPr lang="en-US" smtClean="0"/>
              <a:t>4/5/2015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683ABD-BC2A-41E3-8EF7-F5E9B7F2C032}" type="slidenum">
              <a:rPr lang="en-US" smtClean="0"/>
              <a:t>‹#›</a:t>
            </a:fld>
            <a:endParaRPr lang="en-US"/>
          </a:p>
        </p:txBody>
      </p:sp>
    </p:spTree>
    <p:extLst>
      <p:ext uri="{BB962C8B-B14F-4D97-AF65-F5344CB8AC3E}">
        <p14:creationId xmlns:p14="http://schemas.microsoft.com/office/powerpoint/2010/main" val="3689071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481E19-4756-4E85-9B8C-5EC750D0732E}" type="datetimeFigureOut">
              <a:rPr lang="en-US" smtClean="0"/>
              <a:t>4/5/2015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683ABD-BC2A-41E3-8EF7-F5E9B7F2C032}" type="slidenum">
              <a:rPr lang="en-US" smtClean="0"/>
              <a:t>‹#›</a:t>
            </a:fld>
            <a:endParaRPr lang="en-US"/>
          </a:p>
        </p:txBody>
      </p:sp>
    </p:spTree>
    <p:extLst>
      <p:ext uri="{BB962C8B-B14F-4D97-AF65-F5344CB8AC3E}">
        <p14:creationId xmlns:p14="http://schemas.microsoft.com/office/powerpoint/2010/main" val="1171428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481E19-4756-4E85-9B8C-5EC750D0732E}" type="datetimeFigureOut">
              <a:rPr lang="en-US" smtClean="0"/>
              <a:t>4/5/2015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683ABD-BC2A-41E3-8EF7-F5E9B7F2C032}" type="slidenum">
              <a:rPr lang="en-US" smtClean="0"/>
              <a:t>‹#›</a:t>
            </a:fld>
            <a:endParaRPr lang="en-US"/>
          </a:p>
        </p:txBody>
      </p:sp>
    </p:spTree>
    <p:extLst>
      <p:ext uri="{BB962C8B-B14F-4D97-AF65-F5344CB8AC3E}">
        <p14:creationId xmlns:p14="http://schemas.microsoft.com/office/powerpoint/2010/main" val="3999441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3.png"/><Relationship Id="rId5" Type="http://schemas.openxmlformats.org/officeDocument/2006/relationships/image" Target="../media/image15.gif"/><Relationship Id="rId4" Type="http://schemas.openxmlformats.org/officeDocument/2006/relationships/image" Target="../media/image14.gi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3.png"/><Relationship Id="rId5" Type="http://schemas.openxmlformats.org/officeDocument/2006/relationships/image" Target="../media/image17.JP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21.pn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21.png"/><Relationship Id="rId4" Type="http://schemas.openxmlformats.org/officeDocument/2006/relationships/notesSlide" Target="../notesSlides/notesSlide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21.png"/><Relationship Id="rId4"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21.png"/><Relationship Id="rId5" Type="http://schemas.openxmlformats.org/officeDocument/2006/relationships/image" Target="../media/image24.gif"/><Relationship Id="rId4"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2.gif"/><Relationship Id="rId5" Type="http://schemas.openxmlformats.org/officeDocument/2006/relationships/image" Target="../media/image11.gif"/><Relationship Id="rId4" Type="http://schemas.openxmlformats.org/officeDocument/2006/relationships/image" Target="../media/image10.gi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3.png"/><Relationship Id="rId4" Type="http://schemas.openxmlformats.org/officeDocument/2006/relationships/image" Target="../media/image1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dirty="0" smtClean="0"/>
              <a:t>Glyphosate</a:t>
            </a:r>
            <a:endParaRPr lang="en-US" sz="7200" dirty="0"/>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447800"/>
            <a:ext cx="3526756"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2895600"/>
            <a:ext cx="6629400" cy="3423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51837" y="68557"/>
            <a:ext cx="487363" cy="487363"/>
          </a:xfrm>
          <a:prstGeom prst="rect">
            <a:avLst/>
          </a:prstGeom>
        </p:spPr>
      </p:pic>
    </p:spTree>
    <p:extLst>
      <p:ext uri="{BB962C8B-B14F-4D97-AF65-F5344CB8AC3E}">
        <p14:creationId xmlns:p14="http://schemas.microsoft.com/office/powerpoint/2010/main" val="39988678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2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1143000"/>
          </a:xfrm>
        </p:spPr>
        <p:txBody>
          <a:bodyPr/>
          <a:lstStyle/>
          <a:p>
            <a:pPr algn="l"/>
            <a:r>
              <a:rPr lang="en-US" dirty="0" smtClean="0"/>
              <a:t>Glyphosate at the Active Site</a:t>
            </a:r>
            <a:endParaRPr lang="en-US" dirty="0"/>
          </a:p>
        </p:txBody>
      </p:sp>
      <p:pic>
        <p:nvPicPr>
          <p:cNvPr id="7" name="Content Placeholder 6"/>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4114800" y="914400"/>
            <a:ext cx="4073348" cy="3079648"/>
          </a:xfrm>
        </p:spPr>
      </p:pic>
      <p:sp>
        <p:nvSpPr>
          <p:cNvPr id="8" name="Content Placeholder 7"/>
          <p:cNvSpPr>
            <a:spLocks noGrp="1"/>
          </p:cNvSpPr>
          <p:nvPr>
            <p:ph sz="half" idx="2"/>
          </p:nvPr>
        </p:nvSpPr>
        <p:spPr>
          <a:xfrm>
            <a:off x="0" y="1600200"/>
            <a:ext cx="4038600" cy="4525963"/>
          </a:xfrm>
        </p:spPr>
        <p:txBody>
          <a:bodyPr>
            <a:normAutofit lnSpcReduction="10000"/>
          </a:bodyPr>
          <a:lstStyle/>
          <a:p>
            <a:r>
              <a:rPr lang="en-US" dirty="0" smtClean="0"/>
              <a:t>Once shikimate-3-P is in the active site, glyphosate competes with PEP for binding within the pocket</a:t>
            </a:r>
          </a:p>
          <a:p>
            <a:r>
              <a:rPr lang="en-US" dirty="0" smtClean="0"/>
              <a:t>Once bound it inactivates the enzyme</a:t>
            </a:r>
          </a:p>
          <a:p>
            <a:r>
              <a:rPr lang="en-US" dirty="0" smtClean="0"/>
              <a:t>2,300X the </a:t>
            </a:r>
            <a:r>
              <a:rPr lang="en-US" dirty="0" err="1" smtClean="0"/>
              <a:t>dissassociation</a:t>
            </a:r>
            <a:r>
              <a:rPr lang="en-US" dirty="0" smtClean="0"/>
              <a:t> rate of PEP </a:t>
            </a:r>
            <a:endParaRPr lang="en-US"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7200" y="3962400"/>
            <a:ext cx="3779520" cy="2857500"/>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152400"/>
            <a:ext cx="487363" cy="487363"/>
          </a:xfrm>
          <a:prstGeom prst="rect">
            <a:avLst/>
          </a:prstGeom>
        </p:spPr>
      </p:pic>
    </p:spTree>
    <p:extLst>
      <p:ext uri="{BB962C8B-B14F-4D97-AF65-F5344CB8AC3E}">
        <p14:creationId xmlns:p14="http://schemas.microsoft.com/office/powerpoint/2010/main" val="27160332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74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61950"/>
            <a:ext cx="4267200" cy="1162050"/>
          </a:xfrm>
        </p:spPr>
        <p:txBody>
          <a:bodyPr>
            <a:noAutofit/>
          </a:bodyPr>
          <a:lstStyle/>
          <a:p>
            <a:r>
              <a:rPr lang="en-US" sz="4800" b="0" dirty="0" smtClean="0"/>
              <a:t>Glyphosate </a:t>
            </a:r>
            <a:r>
              <a:rPr lang="en-US" sz="4800" b="0" u="sng" dirty="0" smtClean="0"/>
              <a:t>Symptomology</a:t>
            </a:r>
            <a:endParaRPr lang="en-US" sz="4800" b="0" u="sng" dirty="0"/>
          </a:p>
        </p:txBody>
      </p:sp>
      <p:sp>
        <p:nvSpPr>
          <p:cNvPr id="3" name="Content Placeholder 2"/>
          <p:cNvSpPr>
            <a:spLocks noGrp="1"/>
          </p:cNvSpPr>
          <p:nvPr>
            <p:ph idx="1"/>
          </p:nvPr>
        </p:nvSpPr>
        <p:spPr>
          <a:xfrm>
            <a:off x="-76200" y="1600200"/>
            <a:ext cx="4572000" cy="5257800"/>
          </a:xfrm>
        </p:spPr>
        <p:txBody>
          <a:bodyPr>
            <a:noAutofit/>
          </a:bodyPr>
          <a:lstStyle/>
          <a:p>
            <a:pPr marL="514350" indent="-457200">
              <a:buFont typeface="Wingdings" pitchFamily="2" charset="2"/>
              <a:buChar char="Ø"/>
            </a:pPr>
            <a:r>
              <a:rPr lang="en-US" dirty="0" smtClean="0"/>
              <a:t>Yellowing, chlorosis, necrosis</a:t>
            </a:r>
          </a:p>
          <a:p>
            <a:pPr marL="514350" indent="-457200">
              <a:buFont typeface="Wingdings" pitchFamily="2" charset="2"/>
              <a:buChar char="Ø"/>
            </a:pPr>
            <a:r>
              <a:rPr lang="en-US" dirty="0" smtClean="0"/>
              <a:t>Can be almost white</a:t>
            </a:r>
          </a:p>
          <a:p>
            <a:pPr marL="514350" indent="-457200">
              <a:buFont typeface="Wingdings" pitchFamily="2" charset="2"/>
              <a:buChar char="Ø"/>
            </a:pPr>
            <a:r>
              <a:rPr lang="en-US" dirty="0" smtClean="0"/>
              <a:t>Apical meristems, new growth</a:t>
            </a:r>
          </a:p>
          <a:p>
            <a:pPr marL="514350" indent="-457200">
              <a:buFont typeface="Wingdings" pitchFamily="2" charset="2"/>
              <a:buChar char="Ø"/>
            </a:pPr>
            <a:r>
              <a:rPr lang="en-US" dirty="0" smtClean="0"/>
              <a:t>Takes several days for symptoms to be noticed, better growth conditions result in quicker control - Why?</a:t>
            </a:r>
            <a:endParaRPr lang="en-US" dirty="0"/>
          </a:p>
        </p:txBody>
      </p:sp>
      <p:sp>
        <p:nvSpPr>
          <p:cNvPr id="6" name="Text Placeholder 5"/>
          <p:cNvSpPr>
            <a:spLocks noGrp="1"/>
          </p:cNvSpPr>
          <p:nvPr>
            <p:ph type="body" sz="half" idx="2"/>
          </p:nvPr>
        </p:nvSpPr>
        <p:spPr>
          <a:xfrm>
            <a:off x="152400" y="2400300"/>
            <a:ext cx="3008313" cy="4691063"/>
          </a:xfrm>
        </p:spPr>
        <p:txBody>
          <a:bodyPr/>
          <a:lstStyle/>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228600"/>
            <a:ext cx="3579091" cy="23622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5800" y="2895600"/>
            <a:ext cx="4368800" cy="327660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98163" y="228600"/>
            <a:ext cx="487363" cy="487363"/>
          </a:xfrm>
          <a:prstGeom prst="rect">
            <a:avLst/>
          </a:prstGeom>
        </p:spPr>
      </p:pic>
    </p:spTree>
    <p:extLst>
      <p:ext uri="{BB962C8B-B14F-4D97-AF65-F5344CB8AC3E}">
        <p14:creationId xmlns:p14="http://schemas.microsoft.com/office/powerpoint/2010/main" val="22874934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84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3735421" cy="1162050"/>
          </a:xfrm>
        </p:spPr>
        <p:txBody>
          <a:bodyPr>
            <a:noAutofit/>
          </a:bodyPr>
          <a:lstStyle/>
          <a:p>
            <a:r>
              <a:rPr lang="en-US" sz="4000" b="0" dirty="0"/>
              <a:t>Glyphosate </a:t>
            </a:r>
            <a:r>
              <a:rPr lang="en-US" sz="4000" b="0" u="sng" dirty="0"/>
              <a:t>Symptomology</a:t>
            </a:r>
          </a:p>
        </p:txBody>
      </p:sp>
      <p:sp>
        <p:nvSpPr>
          <p:cNvPr id="4" name="Text Placeholder 3"/>
          <p:cNvSpPr>
            <a:spLocks noGrp="1"/>
          </p:cNvSpPr>
          <p:nvPr>
            <p:ph type="body" sz="half" idx="2"/>
          </p:nvPr>
        </p:nvSpPr>
        <p:spPr>
          <a:xfrm>
            <a:off x="-36513" y="1578768"/>
            <a:ext cx="3008313" cy="4691063"/>
          </a:xfrm>
        </p:spPr>
        <p:txBody>
          <a:bodyPr>
            <a:normAutofit/>
          </a:bodyPr>
          <a:lstStyle/>
          <a:p>
            <a:pPr marL="285750" indent="-285750">
              <a:buFont typeface="Wingdings" pitchFamily="2" charset="2"/>
              <a:buChar char="Ø"/>
            </a:pPr>
            <a:r>
              <a:rPr lang="en-US" sz="2400" dirty="0" smtClean="0"/>
              <a:t>Bud fasciation - witches broom effect</a:t>
            </a:r>
          </a:p>
          <a:p>
            <a:pPr marL="285750" indent="-285750">
              <a:buFont typeface="Wingdings" pitchFamily="2" charset="2"/>
              <a:buChar char="Ø"/>
            </a:pPr>
            <a:r>
              <a:rPr lang="en-US" sz="2400" dirty="0" smtClean="0"/>
              <a:t>Multiple bud formation with highly compacted internodes</a:t>
            </a:r>
          </a:p>
          <a:p>
            <a:pPr marL="285750" indent="-285750">
              <a:buFont typeface="Wingdings" pitchFamily="2" charset="2"/>
              <a:buChar char="Ø"/>
            </a:pPr>
            <a:r>
              <a:rPr lang="en-US" sz="2400" dirty="0" smtClean="0"/>
              <a:t>Bud sprouting, loss of flower formation in perennial trees and shrubs</a:t>
            </a:r>
            <a:endParaRPr lang="en-US" sz="2400" dirty="0"/>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7890" t="4095" r="4658" b="5339"/>
          <a:stretch/>
        </p:blipFill>
        <p:spPr>
          <a:xfrm>
            <a:off x="3968885" y="3200400"/>
            <a:ext cx="5175115" cy="3657600"/>
          </a:xfrm>
          <a:prstGeom prst="rect">
            <a:avLst/>
          </a:prstGeom>
        </p:spPr>
      </p:pic>
      <p:pic>
        <p:nvPicPr>
          <p:cNvPr id="5" name="Content Placeholder 4"/>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4267200" y="14591"/>
            <a:ext cx="4876800" cy="3657599"/>
          </a:xfr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2953" y="1447800"/>
            <a:ext cx="3429000" cy="2819400"/>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581400" y="152400"/>
            <a:ext cx="487363" cy="487363"/>
          </a:xfrm>
          <a:prstGeom prst="rect">
            <a:avLst/>
          </a:prstGeom>
        </p:spPr>
      </p:pic>
    </p:spTree>
    <p:extLst>
      <p:ext uri="{BB962C8B-B14F-4D97-AF65-F5344CB8AC3E}">
        <p14:creationId xmlns:p14="http://schemas.microsoft.com/office/powerpoint/2010/main" val="1801579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87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Engineering for Resistance</a:t>
            </a:r>
            <a:endParaRPr lang="en-US" dirty="0"/>
          </a:p>
        </p:txBody>
      </p:sp>
      <p:sp>
        <p:nvSpPr>
          <p:cNvPr id="6" name="Content Placeholder 5"/>
          <p:cNvSpPr>
            <a:spLocks noGrp="1"/>
          </p:cNvSpPr>
          <p:nvPr>
            <p:ph idx="1"/>
          </p:nvPr>
        </p:nvSpPr>
        <p:spPr/>
        <p:txBody>
          <a:bodyPr/>
          <a:lstStyle/>
          <a:p>
            <a:r>
              <a:rPr lang="en-US" dirty="0" smtClean="0"/>
              <a:t>Callus cultures – expose cells to increasing levels of glyphosate, select for a mutant </a:t>
            </a:r>
          </a:p>
          <a:p>
            <a:r>
              <a:rPr lang="en-US" dirty="0" smtClean="0"/>
              <a:t>Resulted in cells with multiple copies of the gene – more enzyme (still not enough)</a:t>
            </a:r>
          </a:p>
          <a:p>
            <a:r>
              <a:rPr lang="en-US" dirty="0" smtClean="0"/>
              <a:t>Mutants from petunia – didn’t bind glyphosate, but low affinity for PEP</a:t>
            </a:r>
          </a:p>
          <a:p>
            <a:r>
              <a:rPr lang="en-US" dirty="0" smtClean="0"/>
              <a:t>Metabolism – rare in plants, occurs in bacteria</a:t>
            </a:r>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05800" y="152400"/>
            <a:ext cx="487363" cy="487363"/>
          </a:xfrm>
          <a:prstGeom prst="rect">
            <a:avLst/>
          </a:prstGeom>
        </p:spPr>
      </p:pic>
    </p:spTree>
    <p:extLst>
      <p:ext uri="{BB962C8B-B14F-4D97-AF65-F5344CB8AC3E}">
        <p14:creationId xmlns:p14="http://schemas.microsoft.com/office/powerpoint/2010/main" val="14205220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7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Genetic - Metabolism</a:t>
            </a:r>
            <a:endParaRPr lang="en-US" dirty="0"/>
          </a:p>
        </p:txBody>
      </p:sp>
      <p:sp>
        <p:nvSpPr>
          <p:cNvPr id="3" name="Content Placeholder 2"/>
          <p:cNvSpPr>
            <a:spLocks noGrp="1"/>
          </p:cNvSpPr>
          <p:nvPr>
            <p:ph idx="1"/>
          </p:nvPr>
        </p:nvSpPr>
        <p:spPr/>
        <p:txBody>
          <a:bodyPr>
            <a:noAutofit/>
          </a:bodyPr>
          <a:lstStyle/>
          <a:p>
            <a:r>
              <a:rPr lang="en-US" sz="2400" dirty="0" smtClean="0"/>
              <a:t>Genes for metabolism include </a:t>
            </a:r>
            <a:r>
              <a:rPr lang="en-US" sz="2400" dirty="0"/>
              <a:t>(glyphosate </a:t>
            </a:r>
            <a:r>
              <a:rPr lang="en-US" sz="2400" dirty="0" err="1"/>
              <a:t>oxidoreductase</a:t>
            </a:r>
            <a:r>
              <a:rPr lang="en-US" sz="2400" dirty="0"/>
              <a:t> – GOX gene</a:t>
            </a:r>
            <a:r>
              <a:rPr lang="en-US" sz="2400" dirty="0" smtClean="0"/>
              <a:t>) inserted </a:t>
            </a:r>
            <a:r>
              <a:rPr lang="en-US" sz="2400" dirty="0"/>
              <a:t>to enhance degradation of glyphosate in </a:t>
            </a:r>
            <a:r>
              <a:rPr lang="en-US" sz="2400" dirty="0" smtClean="0"/>
              <a:t>plants</a:t>
            </a:r>
          </a:p>
          <a:p>
            <a:r>
              <a:rPr lang="en-US" sz="2400" dirty="0"/>
              <a:t> Glyphosate -----&gt; AMPA </a:t>
            </a:r>
            <a:endParaRPr lang="en-US" sz="2400" dirty="0" smtClean="0"/>
          </a:p>
          <a:p>
            <a:r>
              <a:rPr lang="en-US" sz="2400" dirty="0"/>
              <a:t>AMPA is phytotoxic in certain plants - </a:t>
            </a:r>
            <a:r>
              <a:rPr lang="en-US" sz="2400" dirty="0" smtClean="0"/>
              <a:t>cotton </a:t>
            </a:r>
          </a:p>
          <a:p>
            <a:r>
              <a:rPr lang="en-US" sz="2400" dirty="0" smtClean="0"/>
              <a:t>another </a:t>
            </a:r>
            <a:r>
              <a:rPr lang="en-US" sz="2400" dirty="0"/>
              <a:t>metabolism gene </a:t>
            </a:r>
            <a:r>
              <a:rPr lang="en-US" sz="2400" dirty="0" smtClean="0"/>
              <a:t>(GAT) </a:t>
            </a:r>
            <a:r>
              <a:rPr lang="en-US" sz="2400" dirty="0"/>
              <a:t>can be used to acetylate </a:t>
            </a:r>
            <a:r>
              <a:rPr lang="en-US" sz="2400" dirty="0" smtClean="0"/>
              <a:t>AMPA  </a:t>
            </a:r>
          </a:p>
          <a:p>
            <a:r>
              <a:rPr lang="en-US" sz="2400" dirty="0" smtClean="0"/>
              <a:t>AMPA--------------&gt; </a:t>
            </a:r>
            <a:r>
              <a:rPr lang="en-US" sz="2400" dirty="0"/>
              <a:t>n-acetyl AMPA</a:t>
            </a:r>
          </a:p>
          <a:p>
            <a:r>
              <a:rPr lang="en-US" sz="2400" i="1" dirty="0" smtClean="0"/>
              <a:t>**(not all glyphosate tolerant crops have these genes)</a:t>
            </a:r>
            <a:endParaRPr lang="en-US" sz="2400" i="1"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5562600"/>
            <a:ext cx="5269663" cy="1037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78781" y="152400"/>
            <a:ext cx="487363" cy="487363"/>
          </a:xfrm>
          <a:prstGeom prst="rect">
            <a:avLst/>
          </a:prstGeom>
        </p:spPr>
      </p:pic>
    </p:spTree>
    <p:extLst>
      <p:ext uri="{BB962C8B-B14F-4D97-AF65-F5344CB8AC3E}">
        <p14:creationId xmlns:p14="http://schemas.microsoft.com/office/powerpoint/2010/main" val="16666540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7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Genetic Approach</a:t>
            </a:r>
            <a:endParaRPr lang="en-US" dirty="0"/>
          </a:p>
        </p:txBody>
      </p:sp>
      <p:sp>
        <p:nvSpPr>
          <p:cNvPr id="3" name="Content Placeholder 2"/>
          <p:cNvSpPr>
            <a:spLocks noGrp="1"/>
          </p:cNvSpPr>
          <p:nvPr>
            <p:ph idx="1"/>
          </p:nvPr>
        </p:nvSpPr>
        <p:spPr/>
        <p:txBody>
          <a:bodyPr/>
          <a:lstStyle/>
          <a:p>
            <a:r>
              <a:rPr lang="en-US" dirty="0" smtClean="0"/>
              <a:t>Gene that codes for ‘wild type’ of EPSPS from Agrobacterium spp. </a:t>
            </a:r>
            <a:r>
              <a:rPr lang="en-US" dirty="0"/>
              <a:t>s</a:t>
            </a:r>
            <a:r>
              <a:rPr lang="en-US" dirty="0" smtClean="0"/>
              <a:t>train CP4</a:t>
            </a:r>
          </a:p>
          <a:p>
            <a:r>
              <a:rPr lang="en-US" dirty="0" smtClean="0"/>
              <a:t>Homology with plants is &lt;50%, also change in number of amino acid residues</a:t>
            </a:r>
          </a:p>
          <a:p>
            <a:r>
              <a:rPr lang="en-US" dirty="0" smtClean="0"/>
              <a:t>Inserted into genome so plant produces both the sensitive and wild type genes</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152400"/>
            <a:ext cx="487363" cy="487363"/>
          </a:xfrm>
          <a:prstGeom prst="rect">
            <a:avLst/>
          </a:prstGeom>
        </p:spPr>
      </p:pic>
    </p:spTree>
    <p:extLst>
      <p:ext uri="{BB962C8B-B14F-4D97-AF65-F5344CB8AC3E}">
        <p14:creationId xmlns:p14="http://schemas.microsoft.com/office/powerpoint/2010/main" val="26528517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6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34112" y="304800"/>
            <a:ext cx="3810000" cy="1162050"/>
          </a:xfrm>
        </p:spPr>
        <p:txBody>
          <a:bodyPr>
            <a:noAutofit/>
          </a:bodyPr>
          <a:lstStyle/>
          <a:p>
            <a:endParaRPr lang="en-US" sz="5400" b="0" dirty="0"/>
          </a:p>
        </p:txBody>
      </p:sp>
      <p:sp>
        <p:nvSpPr>
          <p:cNvPr id="7" name="Content Placeholder 6"/>
          <p:cNvSpPr>
            <a:spLocks noGrp="1"/>
          </p:cNvSpPr>
          <p:nvPr>
            <p:ph idx="1"/>
          </p:nvPr>
        </p:nvSpPr>
        <p:spPr/>
        <p:txBody>
          <a:bodyPr/>
          <a:lstStyle/>
          <a:p>
            <a:endParaRPr lang="en-US"/>
          </a:p>
        </p:txBody>
      </p:sp>
      <p:sp>
        <p:nvSpPr>
          <p:cNvPr id="8" name="Text Placeholder 7"/>
          <p:cNvSpPr>
            <a:spLocks noGrp="1"/>
          </p:cNvSpPr>
          <p:nvPr>
            <p:ph type="body" sz="half" idx="2"/>
          </p:nvPr>
        </p:nvSpPr>
        <p:spPr>
          <a:xfrm>
            <a:off x="76200" y="1435100"/>
            <a:ext cx="3389313" cy="4691063"/>
          </a:xfrm>
        </p:spPr>
        <p:txBody>
          <a:bodyPr/>
          <a:lstStyle/>
          <a:p>
            <a:endParaRPr lang="en-US" dirty="0" smtClean="0"/>
          </a:p>
          <a:p>
            <a:endParaRPr lang="en-US" dirty="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9271" t="37200" r="30951" b="15199"/>
          <a:stretch/>
        </p:blipFill>
        <p:spPr>
          <a:xfrm rot="10800000">
            <a:off x="1295400" y="-6098"/>
            <a:ext cx="7620000" cy="6800847"/>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1828800"/>
            <a:ext cx="487363" cy="487363"/>
          </a:xfrm>
          <a:prstGeom prst="rect">
            <a:avLst/>
          </a:prstGeom>
        </p:spPr>
      </p:pic>
    </p:spTree>
    <p:extLst>
      <p:ext uri="{BB962C8B-B14F-4D97-AF65-F5344CB8AC3E}">
        <p14:creationId xmlns:p14="http://schemas.microsoft.com/office/powerpoint/2010/main" val="1808327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93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Line 2"/>
          <p:cNvSpPr>
            <a:spLocks noChangeShapeType="1"/>
          </p:cNvSpPr>
          <p:nvPr/>
        </p:nvSpPr>
        <p:spPr bwMode="auto">
          <a:xfrm>
            <a:off x="1981200" y="3657600"/>
            <a:ext cx="4953000" cy="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2466" name="Line 3"/>
          <p:cNvSpPr>
            <a:spLocks noChangeShapeType="1"/>
          </p:cNvSpPr>
          <p:nvPr/>
        </p:nvSpPr>
        <p:spPr bwMode="auto">
          <a:xfrm>
            <a:off x="7239000" y="3657600"/>
            <a:ext cx="1371600" cy="0"/>
          </a:xfrm>
          <a:prstGeom prst="line">
            <a:avLst/>
          </a:prstGeom>
          <a:noFill/>
          <a:ln w="508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2467" name="Line 4"/>
          <p:cNvSpPr>
            <a:spLocks noChangeShapeType="1"/>
          </p:cNvSpPr>
          <p:nvPr/>
        </p:nvSpPr>
        <p:spPr bwMode="auto">
          <a:xfrm>
            <a:off x="228600" y="3657600"/>
            <a:ext cx="1447800" cy="0"/>
          </a:xfrm>
          <a:prstGeom prst="line">
            <a:avLst/>
          </a:prstGeom>
          <a:noFill/>
          <a:ln w="508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2468" name="Line 5"/>
          <p:cNvSpPr>
            <a:spLocks noChangeShapeType="1"/>
          </p:cNvSpPr>
          <p:nvPr/>
        </p:nvSpPr>
        <p:spPr bwMode="auto">
          <a:xfrm>
            <a:off x="1600200" y="3505200"/>
            <a:ext cx="3048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2469" name="Line 6"/>
          <p:cNvSpPr>
            <a:spLocks noChangeShapeType="1"/>
          </p:cNvSpPr>
          <p:nvPr/>
        </p:nvSpPr>
        <p:spPr bwMode="auto">
          <a:xfrm>
            <a:off x="1828800" y="3505200"/>
            <a:ext cx="3048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2470" name="Line 7"/>
          <p:cNvSpPr>
            <a:spLocks noChangeShapeType="1"/>
          </p:cNvSpPr>
          <p:nvPr/>
        </p:nvSpPr>
        <p:spPr bwMode="auto">
          <a:xfrm>
            <a:off x="6781800" y="3505200"/>
            <a:ext cx="3048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2471" name="Line 8"/>
          <p:cNvSpPr>
            <a:spLocks noChangeShapeType="1"/>
          </p:cNvSpPr>
          <p:nvPr/>
        </p:nvSpPr>
        <p:spPr bwMode="auto">
          <a:xfrm>
            <a:off x="7086600" y="3505200"/>
            <a:ext cx="3048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873481" name="Text Box 9"/>
          <p:cNvSpPr txBox="1">
            <a:spLocks noChangeArrowheads="1"/>
          </p:cNvSpPr>
          <p:nvPr/>
        </p:nvSpPr>
        <p:spPr bwMode="auto">
          <a:xfrm>
            <a:off x="2438400" y="2743200"/>
            <a:ext cx="1752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charset="0"/>
                <a:ea typeface="MS PGothic" charset="0"/>
                <a:cs typeface="MS PGothic" charset="0"/>
              </a:defRPr>
            </a:lvl1pPr>
            <a:lvl2pPr marL="742950" indent="-285750" eaLnBrk="0" hangingPunct="0">
              <a:defRPr sz="2000">
                <a:solidFill>
                  <a:schemeClr val="tx1"/>
                </a:solidFill>
                <a:latin typeface="Times New Roman" charset="0"/>
                <a:ea typeface="MS PGothic" charset="0"/>
                <a:cs typeface="MS PGothic" charset="0"/>
              </a:defRPr>
            </a:lvl2pPr>
            <a:lvl3pPr marL="1143000" indent="-228600" eaLnBrk="0" hangingPunct="0">
              <a:defRPr sz="2000">
                <a:solidFill>
                  <a:schemeClr val="tx1"/>
                </a:solidFill>
                <a:latin typeface="Times New Roman" charset="0"/>
                <a:ea typeface="MS PGothic" charset="0"/>
                <a:cs typeface="MS PGothic" charset="0"/>
              </a:defRPr>
            </a:lvl3pPr>
            <a:lvl4pPr marL="1600200" indent="-228600" eaLnBrk="0" hangingPunct="0">
              <a:defRPr sz="2000">
                <a:solidFill>
                  <a:schemeClr val="tx1"/>
                </a:solidFill>
                <a:latin typeface="Times New Roman" charset="0"/>
                <a:ea typeface="MS PGothic" charset="0"/>
                <a:cs typeface="MS PGothic" charset="0"/>
              </a:defRPr>
            </a:lvl4pPr>
            <a:lvl5pPr marL="2057400" indent="-228600" eaLnBrk="0" hangingPunct="0">
              <a:defRPr sz="20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9pPr>
          </a:lstStyle>
          <a:p>
            <a:pPr>
              <a:spcBef>
                <a:spcPct val="50000"/>
              </a:spcBef>
            </a:pPr>
            <a:r>
              <a:rPr lang="en-US" sz="2400" dirty="0">
                <a:solidFill>
                  <a:srgbClr val="1F497D"/>
                </a:solidFill>
              </a:rPr>
              <a:t>                                   CP4 EPSPS</a:t>
            </a:r>
          </a:p>
        </p:txBody>
      </p:sp>
      <p:sp>
        <p:nvSpPr>
          <p:cNvPr id="873482" name="Text Box 10"/>
          <p:cNvSpPr txBox="1">
            <a:spLocks noChangeArrowheads="1"/>
          </p:cNvSpPr>
          <p:nvPr/>
        </p:nvSpPr>
        <p:spPr bwMode="auto">
          <a:xfrm>
            <a:off x="4495800" y="2819400"/>
            <a:ext cx="106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charset="0"/>
                <a:ea typeface="MS PGothic" charset="0"/>
                <a:cs typeface="MS PGothic" charset="0"/>
              </a:defRPr>
            </a:lvl1pPr>
            <a:lvl2pPr marL="742950" indent="-285750" eaLnBrk="0" hangingPunct="0">
              <a:defRPr sz="2000">
                <a:solidFill>
                  <a:schemeClr val="tx1"/>
                </a:solidFill>
                <a:latin typeface="Times New Roman" charset="0"/>
                <a:ea typeface="MS PGothic" charset="0"/>
                <a:cs typeface="MS PGothic" charset="0"/>
              </a:defRPr>
            </a:lvl2pPr>
            <a:lvl3pPr marL="1143000" indent="-228600" eaLnBrk="0" hangingPunct="0">
              <a:defRPr sz="2000">
                <a:solidFill>
                  <a:schemeClr val="tx1"/>
                </a:solidFill>
                <a:latin typeface="Times New Roman" charset="0"/>
                <a:ea typeface="MS PGothic" charset="0"/>
                <a:cs typeface="MS PGothic" charset="0"/>
              </a:defRPr>
            </a:lvl3pPr>
            <a:lvl4pPr marL="1600200" indent="-228600" eaLnBrk="0" hangingPunct="0">
              <a:defRPr sz="2000">
                <a:solidFill>
                  <a:schemeClr val="tx1"/>
                </a:solidFill>
                <a:latin typeface="Times New Roman" charset="0"/>
                <a:ea typeface="MS PGothic" charset="0"/>
                <a:cs typeface="MS PGothic" charset="0"/>
              </a:defRPr>
            </a:lvl4pPr>
            <a:lvl5pPr marL="2057400" indent="-228600" eaLnBrk="0" hangingPunct="0">
              <a:defRPr sz="20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9pPr>
          </a:lstStyle>
          <a:p>
            <a:endParaRPr lang="en-US" dirty="0">
              <a:solidFill>
                <a:srgbClr val="1F497D"/>
              </a:solidFill>
            </a:endParaRPr>
          </a:p>
          <a:p>
            <a:r>
              <a:rPr lang="en-US" dirty="0">
                <a:solidFill>
                  <a:srgbClr val="1F497D"/>
                </a:solidFill>
              </a:rPr>
              <a:t>CTP</a:t>
            </a:r>
          </a:p>
        </p:txBody>
      </p:sp>
      <p:sp>
        <p:nvSpPr>
          <p:cNvPr id="873483" name="Text Box 11"/>
          <p:cNvSpPr txBox="1">
            <a:spLocks noChangeArrowheads="1"/>
          </p:cNvSpPr>
          <p:nvPr/>
        </p:nvSpPr>
        <p:spPr bwMode="auto">
          <a:xfrm>
            <a:off x="5715000" y="2819400"/>
            <a:ext cx="1371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charset="0"/>
                <a:ea typeface="MS PGothic" charset="0"/>
                <a:cs typeface="MS PGothic" charset="0"/>
              </a:defRPr>
            </a:lvl1pPr>
            <a:lvl2pPr marL="742950" indent="-285750" eaLnBrk="0" hangingPunct="0">
              <a:defRPr sz="2000">
                <a:solidFill>
                  <a:schemeClr val="tx1"/>
                </a:solidFill>
                <a:latin typeface="Times New Roman" charset="0"/>
                <a:ea typeface="MS PGothic" charset="0"/>
                <a:cs typeface="MS PGothic" charset="0"/>
              </a:defRPr>
            </a:lvl2pPr>
            <a:lvl3pPr marL="1143000" indent="-228600" eaLnBrk="0" hangingPunct="0">
              <a:defRPr sz="2000">
                <a:solidFill>
                  <a:schemeClr val="tx1"/>
                </a:solidFill>
                <a:latin typeface="Times New Roman" charset="0"/>
                <a:ea typeface="MS PGothic" charset="0"/>
                <a:cs typeface="MS PGothic" charset="0"/>
              </a:defRPr>
            </a:lvl3pPr>
            <a:lvl4pPr marL="1600200" indent="-228600" eaLnBrk="0" hangingPunct="0">
              <a:defRPr sz="2000">
                <a:solidFill>
                  <a:schemeClr val="tx1"/>
                </a:solidFill>
                <a:latin typeface="Times New Roman" charset="0"/>
                <a:ea typeface="MS PGothic" charset="0"/>
                <a:cs typeface="MS PGothic" charset="0"/>
              </a:defRPr>
            </a:lvl4pPr>
            <a:lvl5pPr marL="2057400" indent="-228600" eaLnBrk="0" hangingPunct="0">
              <a:defRPr sz="20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9pPr>
          </a:lstStyle>
          <a:p>
            <a:pPr>
              <a:spcBef>
                <a:spcPct val="50000"/>
              </a:spcBef>
            </a:pPr>
            <a:r>
              <a:rPr lang="en-US">
                <a:solidFill>
                  <a:srgbClr val="1F497D"/>
                </a:solidFill>
              </a:rPr>
              <a:t>E35S promoter</a:t>
            </a:r>
          </a:p>
        </p:txBody>
      </p:sp>
      <p:sp>
        <p:nvSpPr>
          <p:cNvPr id="62475" name="Line 12"/>
          <p:cNvSpPr>
            <a:spLocks noChangeShapeType="1"/>
          </p:cNvSpPr>
          <p:nvPr/>
        </p:nvSpPr>
        <p:spPr bwMode="auto">
          <a:xfrm>
            <a:off x="5638800" y="2743200"/>
            <a:ext cx="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2476" name="Line 13"/>
          <p:cNvSpPr>
            <a:spLocks noChangeShapeType="1"/>
          </p:cNvSpPr>
          <p:nvPr/>
        </p:nvSpPr>
        <p:spPr bwMode="auto">
          <a:xfrm>
            <a:off x="4419600" y="2743200"/>
            <a:ext cx="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2477" name="Text Box 14"/>
          <p:cNvSpPr txBox="1">
            <a:spLocks noChangeArrowheads="1"/>
          </p:cNvSpPr>
          <p:nvPr/>
        </p:nvSpPr>
        <p:spPr bwMode="auto">
          <a:xfrm>
            <a:off x="7239000" y="3048000"/>
            <a:ext cx="1905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charset="0"/>
                <a:ea typeface="MS PGothic" charset="0"/>
                <a:cs typeface="MS PGothic" charset="0"/>
              </a:defRPr>
            </a:lvl1pPr>
            <a:lvl2pPr marL="742950" indent="-285750" eaLnBrk="0" hangingPunct="0">
              <a:defRPr sz="2000">
                <a:solidFill>
                  <a:schemeClr val="tx1"/>
                </a:solidFill>
                <a:latin typeface="Times New Roman" charset="0"/>
                <a:ea typeface="MS PGothic" charset="0"/>
                <a:cs typeface="MS PGothic" charset="0"/>
              </a:defRPr>
            </a:lvl2pPr>
            <a:lvl3pPr marL="1143000" indent="-228600" eaLnBrk="0" hangingPunct="0">
              <a:defRPr sz="2000">
                <a:solidFill>
                  <a:schemeClr val="tx1"/>
                </a:solidFill>
                <a:latin typeface="Times New Roman" charset="0"/>
                <a:ea typeface="MS PGothic" charset="0"/>
                <a:cs typeface="MS PGothic" charset="0"/>
              </a:defRPr>
            </a:lvl3pPr>
            <a:lvl4pPr marL="1600200" indent="-228600" eaLnBrk="0" hangingPunct="0">
              <a:defRPr sz="2000">
                <a:solidFill>
                  <a:schemeClr val="tx1"/>
                </a:solidFill>
                <a:latin typeface="Times New Roman" charset="0"/>
                <a:ea typeface="MS PGothic" charset="0"/>
                <a:cs typeface="MS PGothic" charset="0"/>
              </a:defRPr>
            </a:lvl4pPr>
            <a:lvl5pPr marL="2057400" indent="-228600" eaLnBrk="0" hangingPunct="0">
              <a:defRPr sz="20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9pPr>
          </a:lstStyle>
          <a:p>
            <a:pPr>
              <a:spcBef>
                <a:spcPct val="50000"/>
              </a:spcBef>
            </a:pPr>
            <a:r>
              <a:rPr lang="en-US">
                <a:solidFill>
                  <a:srgbClr val="1F497D"/>
                </a:solidFill>
              </a:rPr>
              <a:t>Plant DNA</a:t>
            </a:r>
          </a:p>
        </p:txBody>
      </p:sp>
      <p:sp>
        <p:nvSpPr>
          <p:cNvPr id="62478" name="Text Box 15"/>
          <p:cNvSpPr txBox="1">
            <a:spLocks noChangeArrowheads="1"/>
          </p:cNvSpPr>
          <p:nvPr/>
        </p:nvSpPr>
        <p:spPr bwMode="auto">
          <a:xfrm>
            <a:off x="152400" y="3200400"/>
            <a:ext cx="1905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charset="0"/>
                <a:ea typeface="MS PGothic" charset="0"/>
                <a:cs typeface="MS PGothic" charset="0"/>
              </a:defRPr>
            </a:lvl1pPr>
            <a:lvl2pPr marL="742950" indent="-285750" eaLnBrk="0" hangingPunct="0">
              <a:defRPr sz="2000">
                <a:solidFill>
                  <a:schemeClr val="tx1"/>
                </a:solidFill>
                <a:latin typeface="Times New Roman" charset="0"/>
                <a:ea typeface="MS PGothic" charset="0"/>
                <a:cs typeface="MS PGothic" charset="0"/>
              </a:defRPr>
            </a:lvl2pPr>
            <a:lvl3pPr marL="1143000" indent="-228600" eaLnBrk="0" hangingPunct="0">
              <a:defRPr sz="2000">
                <a:solidFill>
                  <a:schemeClr val="tx1"/>
                </a:solidFill>
                <a:latin typeface="Times New Roman" charset="0"/>
                <a:ea typeface="MS PGothic" charset="0"/>
                <a:cs typeface="MS PGothic" charset="0"/>
              </a:defRPr>
            </a:lvl3pPr>
            <a:lvl4pPr marL="1600200" indent="-228600" eaLnBrk="0" hangingPunct="0">
              <a:defRPr sz="2000">
                <a:solidFill>
                  <a:schemeClr val="tx1"/>
                </a:solidFill>
                <a:latin typeface="Times New Roman" charset="0"/>
                <a:ea typeface="MS PGothic" charset="0"/>
                <a:cs typeface="MS PGothic" charset="0"/>
              </a:defRPr>
            </a:lvl4pPr>
            <a:lvl5pPr marL="2057400" indent="-228600" eaLnBrk="0" hangingPunct="0">
              <a:defRPr sz="20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9pPr>
          </a:lstStyle>
          <a:p>
            <a:pPr>
              <a:spcBef>
                <a:spcPct val="50000"/>
              </a:spcBef>
            </a:pPr>
            <a:r>
              <a:rPr lang="en-US" dirty="0">
                <a:solidFill>
                  <a:srgbClr val="1F497D"/>
                </a:solidFill>
              </a:rPr>
              <a:t>Plant DNA</a:t>
            </a:r>
          </a:p>
        </p:txBody>
      </p:sp>
      <p:sp>
        <p:nvSpPr>
          <p:cNvPr id="62479" name="Rectangle 16"/>
          <p:cNvSpPr>
            <a:spLocks noGrp="1" noChangeArrowheads="1"/>
          </p:cNvSpPr>
          <p:nvPr>
            <p:ph type="title"/>
          </p:nvPr>
        </p:nvSpPr>
        <p:spPr/>
        <p:txBody>
          <a:bodyPr/>
          <a:lstStyle/>
          <a:p>
            <a:pPr eaLnBrk="1" hangingPunct="1"/>
            <a:r>
              <a:rPr lang="en-US" sz="4000" dirty="0">
                <a:solidFill>
                  <a:schemeClr val="accent1"/>
                </a:solidFill>
                <a:latin typeface="Adobe Garamond Pro" charset="0"/>
                <a:ea typeface="MS PGothic" charset="0"/>
              </a:rPr>
              <a:t>DNA inserted into </a:t>
            </a:r>
            <a:r>
              <a:rPr lang="en-US" sz="4000" dirty="0" smtClean="0">
                <a:solidFill>
                  <a:schemeClr val="accent1"/>
                </a:solidFill>
                <a:latin typeface="Adobe Garamond Pro" charset="0"/>
                <a:ea typeface="MS PGothic" charset="0"/>
              </a:rPr>
              <a:t>RR </a:t>
            </a:r>
            <a:r>
              <a:rPr lang="en-US" sz="4000" dirty="0">
                <a:solidFill>
                  <a:schemeClr val="accent1"/>
                </a:solidFill>
                <a:latin typeface="Adobe Garamond Pro" charset="0"/>
                <a:ea typeface="MS PGothic" charset="0"/>
              </a:rPr>
              <a:t>Soybeans</a:t>
            </a:r>
            <a:br>
              <a:rPr lang="en-US" sz="4000" dirty="0">
                <a:solidFill>
                  <a:schemeClr val="accent1"/>
                </a:solidFill>
                <a:latin typeface="Adobe Garamond Pro" charset="0"/>
                <a:ea typeface="MS PGothic" charset="0"/>
              </a:rPr>
            </a:br>
            <a:r>
              <a:rPr lang="en-US" sz="2400" dirty="0">
                <a:solidFill>
                  <a:schemeClr val="accent1"/>
                </a:solidFill>
                <a:latin typeface="Adobe Garamond Pro" charset="0"/>
                <a:ea typeface="MS PGothic" charset="0"/>
              </a:rPr>
              <a:t>via a vector plasmid</a:t>
            </a:r>
          </a:p>
        </p:txBody>
      </p:sp>
      <p:sp>
        <p:nvSpPr>
          <p:cNvPr id="62481" name="Text Box 18"/>
          <p:cNvSpPr txBox="1">
            <a:spLocks noChangeArrowheads="1"/>
          </p:cNvSpPr>
          <p:nvPr/>
        </p:nvSpPr>
        <p:spPr bwMode="auto">
          <a:xfrm>
            <a:off x="6553200" y="35814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charset="0"/>
                <a:ea typeface="MS PGothic" charset="0"/>
                <a:cs typeface="MS PGothic" charset="0"/>
              </a:defRPr>
            </a:lvl1pPr>
            <a:lvl2pPr marL="742950" indent="-285750" eaLnBrk="0" hangingPunct="0">
              <a:defRPr sz="2000">
                <a:solidFill>
                  <a:schemeClr val="tx1"/>
                </a:solidFill>
                <a:latin typeface="Times New Roman" charset="0"/>
                <a:ea typeface="MS PGothic" charset="0"/>
                <a:cs typeface="MS PGothic" charset="0"/>
              </a:defRPr>
            </a:lvl2pPr>
            <a:lvl3pPr marL="1143000" indent="-228600" eaLnBrk="0" hangingPunct="0">
              <a:defRPr sz="2000">
                <a:solidFill>
                  <a:schemeClr val="tx1"/>
                </a:solidFill>
                <a:latin typeface="Times New Roman" charset="0"/>
                <a:ea typeface="MS PGothic" charset="0"/>
                <a:cs typeface="MS PGothic" charset="0"/>
              </a:defRPr>
            </a:lvl3pPr>
            <a:lvl4pPr marL="1600200" indent="-228600" eaLnBrk="0" hangingPunct="0">
              <a:defRPr sz="2000">
                <a:solidFill>
                  <a:schemeClr val="tx1"/>
                </a:solidFill>
                <a:latin typeface="Times New Roman" charset="0"/>
                <a:ea typeface="MS PGothic" charset="0"/>
                <a:cs typeface="MS PGothic" charset="0"/>
              </a:defRPr>
            </a:lvl4pPr>
            <a:lvl5pPr marL="2057400" indent="-228600" eaLnBrk="0" hangingPunct="0">
              <a:defRPr sz="20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9pPr>
          </a:lstStyle>
          <a:p>
            <a:pPr>
              <a:spcBef>
                <a:spcPct val="50000"/>
              </a:spcBef>
            </a:pPr>
            <a:r>
              <a:rPr lang="en-US" sz="2400">
                <a:solidFill>
                  <a:srgbClr val="1F497D"/>
                </a:solidFill>
              </a:rPr>
              <a:t>5</a:t>
            </a:r>
            <a:r>
              <a:rPr lang="ja-JP" altLang="en-US" sz="2400">
                <a:solidFill>
                  <a:srgbClr val="1F497D"/>
                </a:solidFill>
              </a:rPr>
              <a:t>’</a:t>
            </a:r>
            <a:endParaRPr lang="en-US" sz="2400">
              <a:solidFill>
                <a:srgbClr val="1F497D"/>
              </a:solidFill>
            </a:endParaRPr>
          </a:p>
        </p:txBody>
      </p:sp>
      <p:sp>
        <p:nvSpPr>
          <p:cNvPr id="62482" name="Text Box 19"/>
          <p:cNvSpPr txBox="1">
            <a:spLocks noChangeArrowheads="1"/>
          </p:cNvSpPr>
          <p:nvPr/>
        </p:nvSpPr>
        <p:spPr bwMode="auto">
          <a:xfrm>
            <a:off x="1981200" y="35814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charset="0"/>
                <a:ea typeface="MS PGothic" charset="0"/>
                <a:cs typeface="MS PGothic" charset="0"/>
              </a:defRPr>
            </a:lvl1pPr>
            <a:lvl2pPr marL="742950" indent="-285750" eaLnBrk="0" hangingPunct="0">
              <a:defRPr sz="2000">
                <a:solidFill>
                  <a:schemeClr val="tx1"/>
                </a:solidFill>
                <a:latin typeface="Times New Roman" charset="0"/>
                <a:ea typeface="MS PGothic" charset="0"/>
                <a:cs typeface="MS PGothic" charset="0"/>
              </a:defRPr>
            </a:lvl2pPr>
            <a:lvl3pPr marL="1143000" indent="-228600" eaLnBrk="0" hangingPunct="0">
              <a:defRPr sz="2000">
                <a:solidFill>
                  <a:schemeClr val="tx1"/>
                </a:solidFill>
                <a:latin typeface="Times New Roman" charset="0"/>
                <a:ea typeface="MS PGothic" charset="0"/>
                <a:cs typeface="MS PGothic" charset="0"/>
              </a:defRPr>
            </a:lvl3pPr>
            <a:lvl4pPr marL="1600200" indent="-228600" eaLnBrk="0" hangingPunct="0">
              <a:defRPr sz="2000">
                <a:solidFill>
                  <a:schemeClr val="tx1"/>
                </a:solidFill>
                <a:latin typeface="Times New Roman" charset="0"/>
                <a:ea typeface="MS PGothic" charset="0"/>
                <a:cs typeface="MS PGothic" charset="0"/>
              </a:defRPr>
            </a:lvl4pPr>
            <a:lvl5pPr marL="2057400" indent="-228600" eaLnBrk="0" hangingPunct="0">
              <a:defRPr sz="20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9pPr>
          </a:lstStyle>
          <a:p>
            <a:pPr>
              <a:spcBef>
                <a:spcPct val="50000"/>
              </a:spcBef>
            </a:pPr>
            <a:r>
              <a:rPr lang="en-US" sz="2400">
                <a:solidFill>
                  <a:srgbClr val="1F497D"/>
                </a:solidFill>
              </a:rPr>
              <a:t>3</a:t>
            </a:r>
            <a:r>
              <a:rPr lang="ja-JP" altLang="en-US" sz="2400">
                <a:solidFill>
                  <a:srgbClr val="1F497D"/>
                </a:solidFill>
              </a:rPr>
              <a:t>’</a:t>
            </a:r>
            <a:endParaRPr lang="en-US" sz="2400">
              <a:solidFill>
                <a:srgbClr val="1F497D"/>
              </a:solidFill>
            </a:endParaRPr>
          </a:p>
        </p:txBody>
      </p:sp>
      <p:cxnSp>
        <p:nvCxnSpPr>
          <p:cNvPr id="3" name="Straight Arrow Connector 2"/>
          <p:cNvCxnSpPr/>
          <p:nvPr/>
        </p:nvCxnSpPr>
        <p:spPr>
          <a:xfrm>
            <a:off x="2247900" y="2667000"/>
            <a:ext cx="419100" cy="457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762000" y="1371600"/>
            <a:ext cx="2667000" cy="1323439"/>
          </a:xfrm>
          <a:prstGeom prst="rect">
            <a:avLst/>
          </a:prstGeom>
          <a:noFill/>
        </p:spPr>
        <p:txBody>
          <a:bodyPr wrap="square" rtlCol="0">
            <a:spAutoFit/>
          </a:bodyPr>
          <a:lstStyle/>
          <a:p>
            <a:r>
              <a:rPr lang="en-US" sz="2000" dirty="0" smtClean="0">
                <a:solidFill>
                  <a:prstClr val="black"/>
                </a:solidFill>
              </a:rPr>
              <a:t>This is the insensitive gene that confers glyphosate resistance.  It came from bacteria.</a:t>
            </a:r>
            <a:endParaRPr lang="en-US" sz="2000" dirty="0">
              <a:solidFill>
                <a:prstClr val="black"/>
              </a:solidFill>
            </a:endParaRPr>
          </a:p>
        </p:txBody>
      </p:sp>
      <p:cxnSp>
        <p:nvCxnSpPr>
          <p:cNvPr id="23" name="Straight Arrow Connector 22"/>
          <p:cNvCxnSpPr/>
          <p:nvPr/>
        </p:nvCxnSpPr>
        <p:spPr>
          <a:xfrm flipV="1">
            <a:off x="4343400" y="3810000"/>
            <a:ext cx="381000" cy="762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438400" y="4831140"/>
            <a:ext cx="4516516" cy="1569660"/>
          </a:xfrm>
          <a:prstGeom prst="rect">
            <a:avLst/>
          </a:prstGeom>
          <a:noFill/>
        </p:spPr>
        <p:txBody>
          <a:bodyPr wrap="square" rtlCol="0">
            <a:spAutoFit/>
          </a:bodyPr>
          <a:lstStyle/>
          <a:p>
            <a:r>
              <a:rPr lang="en-US" sz="2400" dirty="0" smtClean="0">
                <a:solidFill>
                  <a:prstClr val="black"/>
                </a:solidFill>
              </a:rPr>
              <a:t>This is the “chloroplast transit peptide”.  This gets the gene into the chloroplast so it can operate.  It came from petunia.</a:t>
            </a:r>
            <a:endParaRPr lang="en-US" sz="2400" dirty="0">
              <a:solidFill>
                <a:prstClr val="black"/>
              </a:solidFill>
            </a:endParaRPr>
          </a:p>
        </p:txBody>
      </p:sp>
      <p:cxnSp>
        <p:nvCxnSpPr>
          <p:cNvPr id="27" name="Straight Arrow Connector 26"/>
          <p:cNvCxnSpPr/>
          <p:nvPr/>
        </p:nvCxnSpPr>
        <p:spPr>
          <a:xfrm flipH="1">
            <a:off x="6028306" y="2438400"/>
            <a:ext cx="220094" cy="40176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257800" y="1515070"/>
            <a:ext cx="3657600" cy="1323439"/>
          </a:xfrm>
          <a:prstGeom prst="rect">
            <a:avLst/>
          </a:prstGeom>
          <a:noFill/>
        </p:spPr>
        <p:txBody>
          <a:bodyPr wrap="square" rtlCol="0">
            <a:spAutoFit/>
          </a:bodyPr>
          <a:lstStyle/>
          <a:p>
            <a:r>
              <a:rPr lang="en-US" sz="2000" dirty="0" smtClean="0">
                <a:solidFill>
                  <a:prstClr val="black"/>
                </a:solidFill>
              </a:rPr>
              <a:t>This is the promoter that overexpresses the CP4 gene.  It came from cauliflower mosaic virus. </a:t>
            </a:r>
            <a:endParaRPr lang="en-US" sz="2000" dirty="0">
              <a:solidFill>
                <a:prstClr val="black"/>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6918" y="228600"/>
            <a:ext cx="487363" cy="487363"/>
          </a:xfrm>
          <a:prstGeom prst="rect">
            <a:avLst/>
          </a:prstGeom>
        </p:spPr>
      </p:pic>
    </p:spTree>
    <p:extLst>
      <p:ext uri="{BB962C8B-B14F-4D97-AF65-F5344CB8AC3E}">
        <p14:creationId xmlns:p14="http://schemas.microsoft.com/office/powerpoint/2010/main" val="4055147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348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348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734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89279" fill="hold"/>
                                        <p:tgtEl>
                                          <p:spTgt spid="2"/>
                                        </p:tgtEl>
                                      </p:cBhvr>
                                    </p:cmd>
                                  </p:childTnLst>
                                </p:cTn>
                              </p:par>
                            </p:childTnLst>
                          </p:cTn>
                        </p:par>
                      </p:childTnLst>
                    </p:cTn>
                  </p:par>
                </p:childTnLst>
              </p:cTn>
              <p:nextCondLst>
                <p:cond evt="onClick" delay="0">
                  <p:tgtEl>
                    <p:spTgt spid="2"/>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873481" grpId="0"/>
      <p:bldP spid="873482" grpId="0"/>
      <p:bldP spid="87348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p:txBody>
          <a:bodyPr>
            <a:normAutofit/>
          </a:bodyPr>
          <a:lstStyle/>
          <a:p>
            <a:pPr eaLnBrk="1" hangingPunct="1"/>
            <a:r>
              <a:rPr lang="en-US" sz="5400" dirty="0">
                <a:latin typeface="Adobe Garamond Pro" charset="0"/>
                <a:ea typeface="MS PGothic" charset="0"/>
              </a:rPr>
              <a:t>Roundup Ready Crops</a:t>
            </a:r>
          </a:p>
        </p:txBody>
      </p:sp>
      <p:sp>
        <p:nvSpPr>
          <p:cNvPr id="38915" name="Rectangle 3"/>
          <p:cNvSpPr>
            <a:spLocks noGrp="1" noChangeArrowheads="1"/>
          </p:cNvSpPr>
          <p:nvPr>
            <p:ph idx="1"/>
          </p:nvPr>
        </p:nvSpPr>
        <p:spPr>
          <a:xfrm>
            <a:off x="228600" y="1371600"/>
            <a:ext cx="8458200" cy="5190530"/>
          </a:xfrm>
        </p:spPr>
        <p:txBody>
          <a:bodyPr rtlCol="0">
            <a:normAutofit/>
          </a:bodyPr>
          <a:lstStyle/>
          <a:p>
            <a:pPr eaLnBrk="1" fontAlgn="auto" hangingPunct="1">
              <a:lnSpc>
                <a:spcPct val="90000"/>
              </a:lnSpc>
              <a:spcAft>
                <a:spcPts val="0"/>
              </a:spcAft>
              <a:buFont typeface="Wingdings" pitchFamily="2" charset="2"/>
              <a:buChar char="§"/>
              <a:defRPr/>
            </a:pPr>
            <a:r>
              <a:rPr lang="en-US" sz="3000" dirty="0" smtClean="0"/>
              <a:t>RR Soybean (1996)		RR Corn 1	(1998)</a:t>
            </a:r>
          </a:p>
          <a:p>
            <a:pPr eaLnBrk="1" fontAlgn="auto" hangingPunct="1">
              <a:lnSpc>
                <a:spcPct val="90000"/>
              </a:lnSpc>
              <a:spcAft>
                <a:spcPts val="0"/>
              </a:spcAft>
              <a:buFont typeface="Wingdings" pitchFamily="2" charset="2"/>
              <a:buChar char="§"/>
              <a:defRPr/>
            </a:pPr>
            <a:r>
              <a:rPr lang="en-US" sz="3000" dirty="0" smtClean="0"/>
              <a:t>RR Cotton (1997)		RR Canola (2000)</a:t>
            </a:r>
          </a:p>
          <a:p>
            <a:pPr eaLnBrk="1" fontAlgn="auto" hangingPunct="1">
              <a:lnSpc>
                <a:spcPct val="90000"/>
              </a:lnSpc>
              <a:spcAft>
                <a:spcPts val="0"/>
              </a:spcAft>
              <a:buFont typeface="Wingdings" pitchFamily="2" charset="2"/>
              <a:buChar char="§"/>
              <a:defRPr/>
            </a:pPr>
            <a:r>
              <a:rPr lang="en-US" sz="3000" dirty="0" smtClean="0"/>
              <a:t>RR Sugar beet (2009,2012)	Potatoes* (2000-2001)</a:t>
            </a:r>
            <a:r>
              <a:rPr lang="en-US" sz="3000" dirty="0"/>
              <a:t> </a:t>
            </a:r>
            <a:endParaRPr lang="en-US" sz="3000" dirty="0" smtClean="0"/>
          </a:p>
          <a:p>
            <a:pPr>
              <a:lnSpc>
                <a:spcPct val="90000"/>
              </a:lnSpc>
              <a:buFont typeface="Wingdings" pitchFamily="2" charset="2"/>
              <a:buChar char="§"/>
              <a:defRPr/>
            </a:pPr>
            <a:r>
              <a:rPr lang="en-US" sz="3000" dirty="0"/>
              <a:t>RR Corn 2 (2004</a:t>
            </a:r>
            <a:r>
              <a:rPr lang="en-US" sz="3000" dirty="0" smtClean="0"/>
              <a:t>)		RR </a:t>
            </a:r>
            <a:r>
              <a:rPr lang="en-US" sz="3000" dirty="0"/>
              <a:t>Alfalfa (2005-07??)</a:t>
            </a:r>
          </a:p>
          <a:p>
            <a:pPr>
              <a:lnSpc>
                <a:spcPct val="90000"/>
              </a:lnSpc>
              <a:buFont typeface="Wingdings" pitchFamily="2" charset="2"/>
              <a:buChar char="§"/>
              <a:defRPr/>
            </a:pPr>
            <a:r>
              <a:rPr lang="en-US" sz="3000" dirty="0" smtClean="0"/>
              <a:t>RR </a:t>
            </a:r>
            <a:r>
              <a:rPr lang="en-US" sz="3000" dirty="0"/>
              <a:t>Flex (2006)</a:t>
            </a:r>
          </a:p>
          <a:p>
            <a:pPr marL="0" indent="0">
              <a:lnSpc>
                <a:spcPct val="90000"/>
              </a:lnSpc>
              <a:buNone/>
              <a:defRPr/>
            </a:pPr>
            <a:r>
              <a:rPr lang="en-US" sz="3000" u="sng" dirty="0" smtClean="0"/>
              <a:t>Developed but never made it to market</a:t>
            </a:r>
          </a:p>
          <a:p>
            <a:pPr>
              <a:lnSpc>
                <a:spcPct val="90000"/>
              </a:lnSpc>
              <a:buFont typeface="Wingdings" pitchFamily="2" charset="2"/>
              <a:buChar char="§"/>
              <a:defRPr/>
            </a:pPr>
            <a:r>
              <a:rPr lang="en-US" sz="3000" dirty="0" smtClean="0"/>
              <a:t>RR Lettuce </a:t>
            </a:r>
          </a:p>
          <a:p>
            <a:pPr eaLnBrk="1" fontAlgn="auto" hangingPunct="1">
              <a:lnSpc>
                <a:spcPct val="90000"/>
              </a:lnSpc>
              <a:spcAft>
                <a:spcPts val="0"/>
              </a:spcAft>
              <a:buFont typeface="Wingdings" pitchFamily="2" charset="2"/>
              <a:buChar char="§"/>
              <a:defRPr/>
            </a:pPr>
            <a:r>
              <a:rPr lang="en-US" sz="3000" dirty="0" smtClean="0"/>
              <a:t>RR </a:t>
            </a:r>
            <a:r>
              <a:rPr lang="en-US" sz="3000" dirty="0" err="1" smtClean="0"/>
              <a:t>Bentgrass</a:t>
            </a:r>
            <a:r>
              <a:rPr lang="en-US" sz="3000" dirty="0" smtClean="0"/>
              <a:t> </a:t>
            </a:r>
          </a:p>
          <a:p>
            <a:pPr eaLnBrk="1" fontAlgn="auto" hangingPunct="1">
              <a:lnSpc>
                <a:spcPct val="90000"/>
              </a:lnSpc>
              <a:spcAft>
                <a:spcPts val="0"/>
              </a:spcAft>
              <a:buFont typeface="Wingdings" pitchFamily="2" charset="2"/>
              <a:buChar char="§"/>
              <a:defRPr/>
            </a:pPr>
            <a:r>
              <a:rPr lang="en-US" sz="3000" dirty="0" smtClean="0"/>
              <a:t>RR Rice </a:t>
            </a:r>
          </a:p>
          <a:p>
            <a:pPr eaLnBrk="1" fontAlgn="auto" hangingPunct="1">
              <a:lnSpc>
                <a:spcPct val="90000"/>
              </a:lnSpc>
              <a:spcAft>
                <a:spcPts val="0"/>
              </a:spcAft>
              <a:buFont typeface="Wingdings" pitchFamily="2" charset="2"/>
              <a:buChar char="§"/>
              <a:defRPr/>
            </a:pPr>
            <a:r>
              <a:rPr lang="en-US" sz="3000" dirty="0" smtClean="0"/>
              <a:t>RR Wheat </a:t>
            </a:r>
          </a:p>
          <a:p>
            <a:pPr eaLnBrk="1" fontAlgn="auto" hangingPunct="1">
              <a:lnSpc>
                <a:spcPct val="90000"/>
              </a:lnSpc>
              <a:spcAft>
                <a:spcPts val="0"/>
              </a:spcAft>
              <a:buFontTx/>
              <a:buNone/>
              <a:defRPr/>
            </a:pPr>
            <a:endParaRPr lang="en-US" sz="2400" dirty="0" smtClean="0">
              <a:ea typeface="+mn-ea"/>
              <a:cs typeface="+mn-cs"/>
            </a:endParaRPr>
          </a:p>
        </p:txBody>
      </p:sp>
      <p:sp>
        <p:nvSpPr>
          <p:cNvPr id="2" name="TextBox 1"/>
          <p:cNvSpPr txBox="1"/>
          <p:nvPr/>
        </p:nvSpPr>
        <p:spPr>
          <a:xfrm>
            <a:off x="228600" y="6396335"/>
            <a:ext cx="8763000" cy="461665"/>
          </a:xfrm>
          <a:prstGeom prst="rect">
            <a:avLst/>
          </a:prstGeom>
          <a:noFill/>
        </p:spPr>
        <p:txBody>
          <a:bodyPr wrap="square" rtlCol="0">
            <a:spAutoFit/>
          </a:bodyPr>
          <a:lstStyle/>
          <a:p>
            <a:pPr algn="r"/>
            <a:r>
              <a:rPr lang="en-US" sz="2400" i="1" dirty="0" smtClean="0">
                <a:solidFill>
                  <a:prstClr val="black"/>
                </a:solidFill>
              </a:rPr>
              <a:t>*McDonald’s refused to buy , so that killed the market</a:t>
            </a:r>
            <a:endParaRPr lang="en-US" sz="2400" dirty="0">
              <a:solidFill>
                <a:prstClr val="black"/>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1240" y="152400"/>
            <a:ext cx="487363" cy="487363"/>
          </a:xfrm>
          <a:prstGeom prst="rect">
            <a:avLst/>
          </a:prstGeom>
        </p:spPr>
      </p:pic>
    </p:spTree>
    <p:extLst>
      <p:ext uri="{BB962C8B-B14F-4D97-AF65-F5344CB8AC3E}">
        <p14:creationId xmlns:p14="http://schemas.microsoft.com/office/powerpoint/2010/main" val="4017397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89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489" y="0"/>
            <a:ext cx="4648200" cy="1143000"/>
          </a:xfrm>
        </p:spPr>
        <p:txBody>
          <a:bodyPr/>
          <a:lstStyle/>
          <a:p>
            <a:r>
              <a:rPr lang="en-US" u="sng" dirty="0" smtClean="0"/>
              <a:t>Ok, sure…….</a:t>
            </a:r>
            <a:endParaRPr lang="en-US" u="sng" dirty="0"/>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191000" y="0"/>
            <a:ext cx="5029200" cy="6771373"/>
          </a:xfrm>
        </p:spPr>
      </p:pic>
      <p:sp>
        <p:nvSpPr>
          <p:cNvPr id="5" name="Rectangle 4"/>
          <p:cNvSpPr/>
          <p:nvPr/>
        </p:nvSpPr>
        <p:spPr>
          <a:xfrm>
            <a:off x="267511" y="990600"/>
            <a:ext cx="3886200" cy="5632311"/>
          </a:xfrm>
          <a:prstGeom prst="rect">
            <a:avLst/>
          </a:prstGeom>
        </p:spPr>
        <p:txBody>
          <a:bodyPr wrap="square">
            <a:spAutoFit/>
          </a:bodyPr>
          <a:lstStyle/>
          <a:p>
            <a:r>
              <a:rPr lang="en-US" sz="2400" dirty="0" smtClean="0"/>
              <a:t>“Information obtained </a:t>
            </a:r>
            <a:r>
              <a:rPr lang="en-US" sz="2400" dirty="0"/>
              <a:t>in the development of glyphosate-resistant crops suggests that target-site alterations that</a:t>
            </a:r>
          </a:p>
          <a:p>
            <a:r>
              <a:rPr lang="en-US" sz="2400" dirty="0"/>
              <a:t>decrease the herbicidal activity of glyphosate also may lead to reduced survival of a weed. In </a:t>
            </a:r>
            <a:r>
              <a:rPr lang="en-US" sz="2400" dirty="0" smtClean="0"/>
              <a:t>addition, the </a:t>
            </a:r>
            <a:r>
              <a:rPr lang="en-US" sz="2400" dirty="0"/>
              <a:t>complex </a:t>
            </a:r>
            <a:r>
              <a:rPr lang="en-US" sz="2400" dirty="0" smtClean="0"/>
              <a:t>manipulations that </a:t>
            </a:r>
            <a:r>
              <a:rPr lang="en-US" sz="2400" dirty="0"/>
              <a:t>were </a:t>
            </a:r>
            <a:r>
              <a:rPr lang="en-US" sz="2400" dirty="0" smtClean="0"/>
              <a:t>required for </a:t>
            </a:r>
            <a:r>
              <a:rPr lang="en-US" sz="2400" dirty="0"/>
              <a:t>the development of </a:t>
            </a:r>
            <a:r>
              <a:rPr lang="en-US" sz="2400" dirty="0" smtClean="0"/>
              <a:t>glyphosate-resistant crops are unlikely </a:t>
            </a:r>
            <a:r>
              <a:rPr lang="en-US" sz="2400" dirty="0"/>
              <a:t>to be </a:t>
            </a:r>
            <a:r>
              <a:rPr lang="en-US" sz="2400" dirty="0" smtClean="0"/>
              <a:t>duplicated in nature to </a:t>
            </a:r>
            <a:r>
              <a:rPr lang="en-US" sz="2400" dirty="0"/>
              <a:t>evolve </a:t>
            </a:r>
            <a:r>
              <a:rPr lang="en-US" sz="2400" dirty="0" smtClean="0"/>
              <a:t>glyphosate-resistant weeds.”</a:t>
            </a:r>
            <a:endParaRPr lang="en-US" sz="24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58200" y="228600"/>
            <a:ext cx="487363" cy="487363"/>
          </a:xfrm>
          <a:prstGeom prst="rect">
            <a:avLst/>
          </a:prstGeom>
        </p:spPr>
      </p:pic>
    </p:spTree>
    <p:extLst>
      <p:ext uri="{BB962C8B-B14F-4D97-AF65-F5344CB8AC3E}">
        <p14:creationId xmlns:p14="http://schemas.microsoft.com/office/powerpoint/2010/main" val="6856782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4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7200" dirty="0" smtClean="0"/>
              <a:t>Glyphosate</a:t>
            </a:r>
            <a:endParaRPr lang="en-US" sz="7200"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676400"/>
            <a:ext cx="33242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624393"/>
            <a:ext cx="2276475"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3200400"/>
            <a:ext cx="2133600"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823" y="3387471"/>
            <a:ext cx="2190750" cy="279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781800" y="2529506"/>
            <a:ext cx="2209800" cy="369332"/>
          </a:xfrm>
          <a:prstGeom prst="rect">
            <a:avLst/>
          </a:prstGeom>
          <a:noFill/>
        </p:spPr>
        <p:txBody>
          <a:bodyPr wrap="square" rtlCol="0">
            <a:spAutoFit/>
          </a:bodyPr>
          <a:lstStyle/>
          <a:p>
            <a:r>
              <a:rPr lang="en-US" dirty="0" smtClean="0"/>
              <a:t>Ammonium salt</a:t>
            </a:r>
            <a:endParaRPr lang="en-US" dirty="0"/>
          </a:p>
        </p:txBody>
      </p:sp>
      <p:sp>
        <p:nvSpPr>
          <p:cNvPr id="11" name="TextBox 10"/>
          <p:cNvSpPr txBox="1"/>
          <p:nvPr/>
        </p:nvSpPr>
        <p:spPr>
          <a:xfrm>
            <a:off x="533400" y="6172200"/>
            <a:ext cx="2743200" cy="369332"/>
          </a:xfrm>
          <a:prstGeom prst="rect">
            <a:avLst/>
          </a:prstGeom>
          <a:noFill/>
        </p:spPr>
        <p:txBody>
          <a:bodyPr wrap="square" rtlCol="0">
            <a:spAutoFit/>
          </a:bodyPr>
          <a:lstStyle/>
          <a:p>
            <a:r>
              <a:rPr lang="en-US" dirty="0" err="1" smtClean="0"/>
              <a:t>Sequisodium</a:t>
            </a:r>
            <a:r>
              <a:rPr lang="en-US" dirty="0" smtClean="0"/>
              <a:t> salt</a:t>
            </a:r>
            <a:endParaRPr lang="en-US" dirty="0"/>
          </a:p>
        </p:txBody>
      </p:sp>
      <p:sp>
        <p:nvSpPr>
          <p:cNvPr id="12" name="TextBox 11"/>
          <p:cNvSpPr txBox="1"/>
          <p:nvPr/>
        </p:nvSpPr>
        <p:spPr>
          <a:xfrm>
            <a:off x="4800600" y="4151233"/>
            <a:ext cx="1752600" cy="369332"/>
          </a:xfrm>
          <a:prstGeom prst="rect">
            <a:avLst/>
          </a:prstGeom>
          <a:noFill/>
        </p:spPr>
        <p:txBody>
          <a:bodyPr wrap="square" rtlCol="0">
            <a:spAutoFit/>
          </a:bodyPr>
          <a:lstStyle/>
          <a:p>
            <a:r>
              <a:rPr lang="en-US" dirty="0" smtClean="0"/>
              <a:t>Potassium salt</a:t>
            </a:r>
            <a:endParaRPr lang="en-US" dirty="0"/>
          </a:p>
        </p:txBody>
      </p:sp>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76900" y="4648200"/>
            <a:ext cx="2752725"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5110162" y="6024110"/>
            <a:ext cx="3886200" cy="369332"/>
          </a:xfrm>
          <a:prstGeom prst="rect">
            <a:avLst/>
          </a:prstGeom>
          <a:noFill/>
        </p:spPr>
        <p:txBody>
          <a:bodyPr wrap="square" rtlCol="0">
            <a:spAutoFit/>
          </a:bodyPr>
          <a:lstStyle/>
          <a:p>
            <a:r>
              <a:rPr lang="en-US" dirty="0" err="1" smtClean="0"/>
              <a:t>Trimethysulfonium</a:t>
            </a:r>
            <a:r>
              <a:rPr lang="en-US" dirty="0" smtClean="0"/>
              <a:t> (</a:t>
            </a:r>
            <a:r>
              <a:rPr lang="en-US" dirty="0" err="1" smtClean="0"/>
              <a:t>trimesium</a:t>
            </a:r>
            <a:r>
              <a:rPr lang="en-US" dirty="0" smtClean="0"/>
              <a:t>) salt</a:t>
            </a:r>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8742" y="152400"/>
            <a:ext cx="487363" cy="487363"/>
          </a:xfrm>
          <a:prstGeom prst="rect">
            <a:avLst/>
          </a:prstGeom>
        </p:spPr>
      </p:pic>
    </p:spTree>
    <p:extLst>
      <p:ext uri="{BB962C8B-B14F-4D97-AF65-F5344CB8AC3E}">
        <p14:creationId xmlns:p14="http://schemas.microsoft.com/office/powerpoint/2010/main" val="671878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5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Resistance is Growing….</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sz="4300" u="sng" dirty="0" smtClean="0"/>
              <a:t>32 </a:t>
            </a:r>
            <a:r>
              <a:rPr lang="en-US" sz="4300" u="sng" dirty="0"/>
              <a:t>species </a:t>
            </a:r>
            <a:r>
              <a:rPr lang="en-US" sz="4300" u="sng" dirty="0" smtClean="0"/>
              <a:t>to date</a:t>
            </a:r>
          </a:p>
          <a:p>
            <a:pPr marL="514350" indent="-514350">
              <a:buFont typeface="+mj-lt"/>
              <a:buAutoNum type="arabicPeriod"/>
            </a:pPr>
            <a:r>
              <a:rPr lang="en-US" dirty="0" smtClean="0"/>
              <a:t>reduced </a:t>
            </a:r>
            <a:r>
              <a:rPr lang="en-US" dirty="0"/>
              <a:t>translocation, horseweed, </a:t>
            </a:r>
            <a:r>
              <a:rPr lang="en-US" dirty="0" err="1"/>
              <a:t>Lolium</a:t>
            </a:r>
            <a:r>
              <a:rPr lang="en-US" dirty="0"/>
              <a:t> </a:t>
            </a:r>
            <a:r>
              <a:rPr lang="en-US" dirty="0" err="1"/>
              <a:t>rigidum</a:t>
            </a:r>
            <a:endParaRPr lang="en-US" dirty="0"/>
          </a:p>
          <a:p>
            <a:pPr marL="514350" indent="-514350">
              <a:buFont typeface="+mj-lt"/>
              <a:buAutoNum type="arabicPeriod"/>
            </a:pPr>
            <a:r>
              <a:rPr lang="en-US" dirty="0" smtClean="0"/>
              <a:t>translocation </a:t>
            </a:r>
            <a:r>
              <a:rPr lang="en-US" dirty="0"/>
              <a:t>out of target site, </a:t>
            </a:r>
            <a:r>
              <a:rPr lang="en-US" dirty="0" err="1"/>
              <a:t>goosegrass</a:t>
            </a:r>
            <a:endParaRPr lang="en-US" dirty="0"/>
          </a:p>
          <a:p>
            <a:pPr marL="514350" indent="-514350">
              <a:buFont typeface="+mj-lt"/>
              <a:buAutoNum type="arabicPeriod"/>
            </a:pPr>
            <a:r>
              <a:rPr lang="en-US" dirty="0" smtClean="0"/>
              <a:t>mutation </a:t>
            </a:r>
            <a:r>
              <a:rPr lang="en-US" dirty="0"/>
              <a:t>of target site (Pro106), </a:t>
            </a:r>
            <a:r>
              <a:rPr lang="en-US" dirty="0" err="1"/>
              <a:t>goosegrass</a:t>
            </a:r>
            <a:r>
              <a:rPr lang="en-US" dirty="0"/>
              <a:t> and </a:t>
            </a:r>
            <a:r>
              <a:rPr lang="en-US" dirty="0" err="1"/>
              <a:t>Lolium</a:t>
            </a:r>
            <a:endParaRPr lang="en-US" dirty="0"/>
          </a:p>
          <a:p>
            <a:pPr marL="514350" indent="-514350">
              <a:buFont typeface="+mj-lt"/>
              <a:buAutoNum type="arabicPeriod"/>
            </a:pPr>
            <a:r>
              <a:rPr lang="en-US" dirty="0" smtClean="0"/>
              <a:t>overexpression </a:t>
            </a:r>
            <a:r>
              <a:rPr lang="en-US" dirty="0"/>
              <a:t>of DAHP</a:t>
            </a:r>
          </a:p>
          <a:p>
            <a:pPr marL="514350" indent="-514350">
              <a:buFont typeface="+mj-lt"/>
              <a:buAutoNum type="arabicPeriod"/>
            </a:pPr>
            <a:r>
              <a:rPr lang="en-US" dirty="0" smtClean="0"/>
              <a:t>gene </a:t>
            </a:r>
            <a:r>
              <a:rPr lang="en-US" dirty="0"/>
              <a:t>amplification of EPSPS - Palmer amaranth</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58200" y="152400"/>
            <a:ext cx="487363" cy="487363"/>
          </a:xfrm>
          <a:prstGeom prst="rect">
            <a:avLst/>
          </a:prstGeom>
        </p:spPr>
      </p:pic>
    </p:spTree>
    <p:extLst>
      <p:ext uri="{BB962C8B-B14F-4D97-AF65-F5344CB8AC3E}">
        <p14:creationId xmlns:p14="http://schemas.microsoft.com/office/powerpoint/2010/main" val="38287425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82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dirty="0" smtClean="0"/>
              <a:t>Glyphosate</a:t>
            </a:r>
            <a:endParaRPr lang="en-US" sz="7200" dirty="0"/>
          </a:p>
        </p:txBody>
      </p:sp>
      <p:sp>
        <p:nvSpPr>
          <p:cNvPr id="3" name="Content Placeholder 2"/>
          <p:cNvSpPr>
            <a:spLocks noGrp="1"/>
          </p:cNvSpPr>
          <p:nvPr>
            <p:ph idx="1"/>
          </p:nvPr>
        </p:nvSpPr>
        <p:spPr/>
        <p:txBody>
          <a:bodyPr>
            <a:normAutofit lnSpcReduction="10000"/>
          </a:bodyPr>
          <a:lstStyle/>
          <a:p>
            <a:r>
              <a:rPr lang="en-US" dirty="0" smtClean="0"/>
              <a:t>First patented in 1964 by Stauffer Chemical as a chelating agent</a:t>
            </a:r>
          </a:p>
          <a:p>
            <a:r>
              <a:rPr lang="en-US" dirty="0" smtClean="0"/>
              <a:t>First herbicide activity discovered in 1971</a:t>
            </a:r>
          </a:p>
          <a:p>
            <a:r>
              <a:rPr lang="en-US" dirty="0" smtClean="0"/>
              <a:t>Registered in U.S. by Monsanto</a:t>
            </a:r>
          </a:p>
          <a:p>
            <a:r>
              <a:rPr lang="en-US" dirty="0" smtClean="0"/>
              <a:t>Registered as </a:t>
            </a:r>
            <a:r>
              <a:rPr lang="en-US" dirty="0" err="1" smtClean="0"/>
              <a:t>trimesium</a:t>
            </a:r>
            <a:r>
              <a:rPr lang="en-US" dirty="0" smtClean="0"/>
              <a:t> salt (</a:t>
            </a:r>
            <a:r>
              <a:rPr lang="en-US" dirty="0" err="1" smtClean="0"/>
              <a:t>sulfosate</a:t>
            </a:r>
            <a:r>
              <a:rPr lang="en-US" dirty="0" smtClean="0"/>
              <a:t>) in Europe by ICI in 1989</a:t>
            </a:r>
          </a:p>
          <a:p>
            <a:r>
              <a:rPr lang="en-US" dirty="0" smtClean="0"/>
              <a:t>Monsanto also patented a unique tallow-amine surfactant (Frigate) in several formulations (Roundup)</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152400"/>
            <a:ext cx="487363" cy="487363"/>
          </a:xfrm>
          <a:prstGeom prst="rect">
            <a:avLst/>
          </a:prstGeom>
        </p:spPr>
      </p:pic>
    </p:spTree>
    <p:extLst>
      <p:ext uri="{BB962C8B-B14F-4D97-AF65-F5344CB8AC3E}">
        <p14:creationId xmlns:p14="http://schemas.microsoft.com/office/powerpoint/2010/main" val="33816884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78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dirty="0" smtClean="0"/>
              <a:t>Glyphosate</a:t>
            </a:r>
            <a:endParaRPr lang="en-US" sz="7200" dirty="0"/>
          </a:p>
        </p:txBody>
      </p:sp>
      <p:sp>
        <p:nvSpPr>
          <p:cNvPr id="3" name="Content Placeholder 2"/>
          <p:cNvSpPr>
            <a:spLocks noGrp="1"/>
          </p:cNvSpPr>
          <p:nvPr>
            <p:ph idx="1"/>
          </p:nvPr>
        </p:nvSpPr>
        <p:spPr>
          <a:xfrm>
            <a:off x="152400" y="1600200"/>
            <a:ext cx="8839200" cy="4525963"/>
          </a:xfrm>
        </p:spPr>
        <p:txBody>
          <a:bodyPr>
            <a:normAutofit lnSpcReduction="10000"/>
          </a:bodyPr>
          <a:lstStyle/>
          <a:p>
            <a:r>
              <a:rPr lang="en-US" dirty="0" smtClean="0"/>
              <a:t>Used extensively for several years for total vegetation control – non selective </a:t>
            </a:r>
            <a:r>
              <a:rPr lang="en-US" dirty="0" err="1" smtClean="0"/>
              <a:t>postemergence</a:t>
            </a:r>
            <a:r>
              <a:rPr lang="en-US" dirty="0" smtClean="0"/>
              <a:t> control</a:t>
            </a:r>
          </a:p>
          <a:p>
            <a:pPr lvl="1"/>
            <a:r>
              <a:rPr lang="en-US" dirty="0" smtClean="0"/>
              <a:t>General weed control under trade name Roundup</a:t>
            </a:r>
          </a:p>
          <a:p>
            <a:pPr lvl="1"/>
            <a:r>
              <a:rPr lang="en-US" dirty="0" smtClean="0"/>
              <a:t>Forestry under trade name Accord</a:t>
            </a:r>
          </a:p>
          <a:p>
            <a:pPr lvl="1"/>
            <a:r>
              <a:rPr lang="en-US" dirty="0" smtClean="0"/>
              <a:t>Aquatics under trade name Rodeo</a:t>
            </a:r>
          </a:p>
          <a:p>
            <a:pPr lvl="1"/>
            <a:r>
              <a:rPr lang="en-US" dirty="0" smtClean="0"/>
              <a:t>Sugarcane ripening under trade name </a:t>
            </a:r>
            <a:r>
              <a:rPr lang="en-US" dirty="0" err="1" smtClean="0"/>
              <a:t>Pollado</a:t>
            </a:r>
            <a:endParaRPr lang="en-US" dirty="0" smtClean="0"/>
          </a:p>
          <a:p>
            <a:pPr lvl="1"/>
            <a:r>
              <a:rPr lang="en-US" dirty="0" smtClean="0"/>
              <a:t>Peanut yield enhancer under trade name </a:t>
            </a:r>
            <a:r>
              <a:rPr lang="en-US" dirty="0" err="1" smtClean="0"/>
              <a:t>Quotamaker</a:t>
            </a:r>
            <a:r>
              <a:rPr lang="en-US" dirty="0" smtClean="0"/>
              <a:t> </a:t>
            </a:r>
            <a:br>
              <a:rPr lang="en-US" dirty="0" smtClean="0"/>
            </a:br>
            <a:r>
              <a:rPr lang="en-US" dirty="0" smtClean="0"/>
              <a:t>(only in 1990)</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76200"/>
            <a:ext cx="487363" cy="487363"/>
          </a:xfrm>
          <a:prstGeom prst="rect">
            <a:avLst/>
          </a:prstGeom>
        </p:spPr>
      </p:pic>
    </p:spTree>
    <p:extLst>
      <p:ext uri="{BB962C8B-B14F-4D97-AF65-F5344CB8AC3E}">
        <p14:creationId xmlns:p14="http://schemas.microsoft.com/office/powerpoint/2010/main" val="41344532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4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1143000"/>
          </a:xfrm>
        </p:spPr>
        <p:txBody>
          <a:bodyPr>
            <a:noAutofit/>
          </a:bodyPr>
          <a:lstStyle/>
          <a:p>
            <a:r>
              <a:rPr lang="en-US" sz="7200" dirty="0" smtClean="0"/>
              <a:t>Glyphosate</a:t>
            </a:r>
            <a:endParaRPr lang="en-US" sz="7200" dirty="0"/>
          </a:p>
        </p:txBody>
      </p:sp>
      <p:sp>
        <p:nvSpPr>
          <p:cNvPr id="3" name="Content Placeholder 2"/>
          <p:cNvSpPr>
            <a:spLocks noGrp="1"/>
          </p:cNvSpPr>
          <p:nvPr>
            <p:ph idx="1"/>
          </p:nvPr>
        </p:nvSpPr>
        <p:spPr>
          <a:xfrm>
            <a:off x="152400" y="1143000"/>
            <a:ext cx="8991600" cy="5181600"/>
          </a:xfrm>
        </p:spPr>
        <p:txBody>
          <a:bodyPr>
            <a:noAutofit/>
          </a:bodyPr>
          <a:lstStyle/>
          <a:p>
            <a:pPr marL="0" indent="0">
              <a:buNone/>
            </a:pPr>
            <a:r>
              <a:rPr lang="en-US" sz="2400" dirty="0" smtClean="0"/>
              <a:t>1) Prior to planting annual crops</a:t>
            </a:r>
          </a:p>
          <a:p>
            <a:pPr marL="0" indent="0">
              <a:buNone/>
            </a:pPr>
            <a:r>
              <a:rPr lang="en-US" sz="2400" dirty="0" smtClean="0"/>
              <a:t>2) Prior to planting minimum tillage corn, soybeans, sorghum, etc.</a:t>
            </a:r>
          </a:p>
          <a:p>
            <a:pPr marL="0" indent="0">
              <a:buNone/>
            </a:pPr>
            <a:r>
              <a:rPr lang="en-US" sz="2400" dirty="0" smtClean="0"/>
              <a:t>3) Post directed applications in fruit and nuts, woody ornamentals</a:t>
            </a:r>
          </a:p>
          <a:p>
            <a:pPr marL="0" indent="0">
              <a:buNone/>
            </a:pPr>
            <a:r>
              <a:rPr lang="en-US" sz="2400" dirty="0" smtClean="0"/>
              <a:t>4) Spot treatments in pastures</a:t>
            </a:r>
          </a:p>
          <a:p>
            <a:pPr marL="0" indent="0">
              <a:buNone/>
            </a:pPr>
            <a:r>
              <a:rPr lang="en-US" sz="2400" dirty="0" smtClean="0"/>
              <a:t>5) Renovation of lawns and pastures</a:t>
            </a:r>
          </a:p>
          <a:p>
            <a:pPr marL="0" indent="0">
              <a:buNone/>
            </a:pPr>
            <a:r>
              <a:rPr lang="en-US" sz="2400" dirty="0" smtClean="0"/>
              <a:t>6) Christmas trees and other conifers</a:t>
            </a:r>
          </a:p>
          <a:p>
            <a:pPr marL="0" indent="0">
              <a:buNone/>
            </a:pPr>
            <a:r>
              <a:rPr lang="en-US" sz="2400" dirty="0" smtClean="0"/>
              <a:t>7) </a:t>
            </a:r>
            <a:r>
              <a:rPr lang="en-US" sz="2400" dirty="0" err="1" smtClean="0"/>
              <a:t>Noncropland</a:t>
            </a:r>
            <a:r>
              <a:rPr lang="en-US" sz="2400" dirty="0" smtClean="0"/>
              <a:t>, industrial sites, rights of way</a:t>
            </a:r>
          </a:p>
          <a:p>
            <a:pPr marL="0" indent="0">
              <a:buNone/>
            </a:pPr>
            <a:r>
              <a:rPr lang="en-US" sz="2400" dirty="0" smtClean="0"/>
              <a:t>8) Growth regulator for perennial grasses</a:t>
            </a:r>
          </a:p>
          <a:p>
            <a:pPr marL="0" indent="0">
              <a:buNone/>
            </a:pPr>
            <a:r>
              <a:rPr lang="en-US" sz="2400" dirty="0" smtClean="0"/>
              <a:t>9) Pre-harvest weed control in soybeans, cotton</a:t>
            </a:r>
          </a:p>
          <a:p>
            <a:pPr marL="0" indent="0">
              <a:buNone/>
            </a:pPr>
            <a:r>
              <a:rPr lang="en-US" sz="2400" dirty="0" smtClean="0"/>
              <a:t>10) Forestry – site prep and pine release</a:t>
            </a:r>
          </a:p>
          <a:p>
            <a:pPr marL="0" indent="0">
              <a:buNone/>
            </a:pPr>
            <a:r>
              <a:rPr lang="en-US" sz="2400" dirty="0" smtClean="0"/>
              <a:t>11) Aquatic weed control – emergent species, </a:t>
            </a:r>
            <a:r>
              <a:rPr lang="en-US" sz="2400" dirty="0" err="1" smtClean="0"/>
              <a:t>ditchbanks</a:t>
            </a:r>
            <a:r>
              <a:rPr lang="en-US" sz="2400" dirty="0" smtClean="0"/>
              <a:t>, etc.</a:t>
            </a:r>
          </a:p>
          <a:p>
            <a:pPr marL="0" indent="0">
              <a:buNone/>
            </a:pPr>
            <a:r>
              <a:rPr lang="en-US" sz="2400" dirty="0" smtClean="0"/>
              <a:t>12) Invasive species management</a:t>
            </a:r>
          </a:p>
          <a:p>
            <a:pPr marL="0" indent="0">
              <a:buNone/>
            </a:pPr>
            <a:r>
              <a:rPr lang="en-US" sz="2400" dirty="0" smtClean="0"/>
              <a:t>13) Homeowner weed control</a:t>
            </a:r>
            <a:endParaRPr lang="en-US" sz="24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8557"/>
            <a:ext cx="487363" cy="487363"/>
          </a:xfrm>
          <a:prstGeom prst="rect">
            <a:avLst/>
          </a:prstGeom>
        </p:spPr>
      </p:pic>
    </p:spTree>
    <p:extLst>
      <p:ext uri="{BB962C8B-B14F-4D97-AF65-F5344CB8AC3E}">
        <p14:creationId xmlns:p14="http://schemas.microsoft.com/office/powerpoint/2010/main" val="17922642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9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dirty="0" smtClean="0"/>
              <a:t>Glyphosate</a:t>
            </a:r>
            <a:endParaRPr lang="en-US" sz="7200" dirty="0"/>
          </a:p>
        </p:txBody>
      </p:sp>
      <p:sp>
        <p:nvSpPr>
          <p:cNvPr id="3" name="Content Placeholder 2"/>
          <p:cNvSpPr>
            <a:spLocks noGrp="1"/>
          </p:cNvSpPr>
          <p:nvPr>
            <p:ph idx="1"/>
          </p:nvPr>
        </p:nvSpPr>
        <p:spPr/>
        <p:txBody>
          <a:bodyPr/>
          <a:lstStyle/>
          <a:p>
            <a:r>
              <a:rPr lang="en-US" dirty="0" smtClean="0"/>
              <a:t>Non-selective</a:t>
            </a:r>
          </a:p>
          <a:p>
            <a:r>
              <a:rPr lang="en-US" dirty="0" smtClean="0"/>
              <a:t>Foliar activity only</a:t>
            </a:r>
          </a:p>
          <a:p>
            <a:pPr lvl="1"/>
            <a:r>
              <a:rPr lang="en-US" dirty="0" smtClean="0"/>
              <a:t>Leaves and green stems, limited if any, uptake from bark or woody tissues</a:t>
            </a:r>
          </a:p>
          <a:p>
            <a:r>
              <a:rPr lang="en-US" dirty="0" smtClean="0"/>
              <a:t>Extensive translocation to regions of active growth, follows sucrose movement</a:t>
            </a:r>
          </a:p>
          <a:p>
            <a:r>
              <a:rPr lang="en-US" dirty="0" smtClean="0"/>
              <a:t>Highly stable and not readily metabolized</a:t>
            </a:r>
          </a:p>
          <a:p>
            <a:r>
              <a:rPr lang="en-US" dirty="0" smtClean="0"/>
              <a:t>No activity in soil or water</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152400"/>
            <a:ext cx="487363" cy="487363"/>
          </a:xfrm>
          <a:prstGeom prst="rect">
            <a:avLst/>
          </a:prstGeom>
        </p:spPr>
      </p:pic>
    </p:spTree>
    <p:extLst>
      <p:ext uri="{BB962C8B-B14F-4D97-AF65-F5344CB8AC3E}">
        <p14:creationId xmlns:p14="http://schemas.microsoft.com/office/powerpoint/2010/main" val="37344235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78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 of EPSP synthase</a:t>
            </a:r>
            <a:endParaRPr lang="en-US" dirty="0"/>
          </a:p>
        </p:txBody>
      </p:sp>
      <p:sp>
        <p:nvSpPr>
          <p:cNvPr id="3" name="Content Placeholder 2"/>
          <p:cNvSpPr>
            <a:spLocks noGrp="1"/>
          </p:cNvSpPr>
          <p:nvPr>
            <p:ph idx="1"/>
          </p:nvPr>
        </p:nvSpPr>
        <p:spPr/>
        <p:txBody>
          <a:bodyPr/>
          <a:lstStyle/>
          <a:p>
            <a:r>
              <a:rPr lang="en-US" dirty="0" smtClean="0"/>
              <a:t>444 amino acids, 72 transit peptides = 516 total</a:t>
            </a:r>
          </a:p>
          <a:p>
            <a:r>
              <a:rPr lang="en-US" dirty="0" smtClean="0"/>
              <a:t>Nuclear encoded – transported to chloroplast</a:t>
            </a:r>
          </a:p>
          <a:p>
            <a:r>
              <a:rPr lang="en-US" dirty="0" smtClean="0"/>
              <a:t>Function of EPSP synthase</a:t>
            </a:r>
          </a:p>
          <a:p>
            <a:pPr lvl="1"/>
            <a:r>
              <a:rPr lang="en-US" dirty="0" smtClean="0"/>
              <a:t>Combines shikimate-3-phosphate with </a:t>
            </a:r>
            <a:r>
              <a:rPr lang="en-US" dirty="0" err="1" smtClean="0"/>
              <a:t>phosphoenolpyruvate</a:t>
            </a:r>
            <a:r>
              <a:rPr lang="en-US" dirty="0" smtClean="0"/>
              <a:t> (PEP) to form 5-enolpyruvylshikimate-3-phosphate (EPSP)</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29600" y="152400"/>
            <a:ext cx="487363" cy="487363"/>
          </a:xfrm>
          <a:prstGeom prst="rect">
            <a:avLst/>
          </a:prstGeom>
        </p:spPr>
      </p:pic>
    </p:spTree>
    <p:extLst>
      <p:ext uri="{BB962C8B-B14F-4D97-AF65-F5344CB8AC3E}">
        <p14:creationId xmlns:p14="http://schemas.microsoft.com/office/powerpoint/2010/main" val="21791686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2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8603" y="228599"/>
            <a:ext cx="3797807" cy="3200400"/>
          </a:xfr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9150" y="228600"/>
            <a:ext cx="4000500" cy="320040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0800" y="3124200"/>
            <a:ext cx="4389120" cy="3657600"/>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01000" y="4114800"/>
            <a:ext cx="487363" cy="487363"/>
          </a:xfrm>
          <a:prstGeom prst="rect">
            <a:avLst/>
          </a:prstGeom>
        </p:spPr>
      </p:pic>
    </p:spTree>
    <p:extLst>
      <p:ext uri="{BB962C8B-B14F-4D97-AF65-F5344CB8AC3E}">
        <p14:creationId xmlns:p14="http://schemas.microsoft.com/office/powerpoint/2010/main" val="34584684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82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3008313" cy="1162050"/>
          </a:xfrm>
        </p:spPr>
        <p:txBody>
          <a:bodyPr>
            <a:noAutofit/>
          </a:bodyPr>
          <a:lstStyle/>
          <a:p>
            <a:r>
              <a:rPr lang="en-US" sz="4000" b="0" dirty="0" err="1" smtClean="0"/>
              <a:t>Shikimic</a:t>
            </a:r>
            <a:r>
              <a:rPr lang="en-US" sz="4000" b="0" dirty="0" smtClean="0"/>
              <a:t> Acid Pathway</a:t>
            </a:r>
            <a:endParaRPr lang="en-US" sz="4000" b="0" dirty="0"/>
          </a:p>
        </p:txBody>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r="5003"/>
          <a:stretch/>
        </p:blipFill>
        <p:spPr>
          <a:xfrm>
            <a:off x="3787302" y="48736"/>
            <a:ext cx="5356698" cy="6766560"/>
          </a:xfrm>
        </p:spPr>
      </p:pic>
      <p:sp>
        <p:nvSpPr>
          <p:cNvPr id="5" name="Text Placeholder 4"/>
          <p:cNvSpPr>
            <a:spLocks noGrp="1"/>
          </p:cNvSpPr>
          <p:nvPr>
            <p:ph type="body" sz="half" idx="2"/>
          </p:nvPr>
        </p:nvSpPr>
        <p:spPr>
          <a:xfrm>
            <a:off x="228600" y="1447800"/>
            <a:ext cx="3429000" cy="5029200"/>
          </a:xfrm>
        </p:spPr>
        <p:txBody>
          <a:bodyPr>
            <a:normAutofit lnSpcReduction="10000"/>
          </a:bodyPr>
          <a:lstStyle/>
          <a:p>
            <a:pPr marL="285750" indent="-285750">
              <a:buFont typeface="Arial" pitchFamily="34" charset="0"/>
              <a:buChar char="•"/>
            </a:pPr>
            <a:r>
              <a:rPr lang="en-US" sz="2800" dirty="0" smtClean="0"/>
              <a:t>Aromatic amino acid synthesis</a:t>
            </a:r>
          </a:p>
          <a:p>
            <a:pPr marL="742950" lvl="1" indent="-285750">
              <a:buFont typeface="Arial" pitchFamily="34" charset="0"/>
              <a:buChar char="•"/>
            </a:pPr>
            <a:r>
              <a:rPr lang="en-US" sz="2600" dirty="0" smtClean="0"/>
              <a:t>Tryptophan</a:t>
            </a:r>
          </a:p>
          <a:p>
            <a:pPr marL="742950" lvl="1" indent="-285750">
              <a:buFont typeface="Arial" pitchFamily="34" charset="0"/>
              <a:buChar char="•"/>
            </a:pPr>
            <a:r>
              <a:rPr lang="en-US" sz="2600" dirty="0" smtClean="0"/>
              <a:t>Phenylalanine</a:t>
            </a:r>
          </a:p>
          <a:p>
            <a:pPr marL="742950" lvl="1" indent="-285750">
              <a:buFont typeface="Arial" pitchFamily="34" charset="0"/>
              <a:buChar char="•"/>
            </a:pPr>
            <a:r>
              <a:rPr lang="en-US" sz="2600" dirty="0" smtClean="0"/>
              <a:t>Tyrosine</a:t>
            </a:r>
          </a:p>
          <a:p>
            <a:pPr marL="285750" indent="-285750">
              <a:buFont typeface="Arial" pitchFamily="34" charset="0"/>
              <a:buChar char="•"/>
            </a:pPr>
            <a:r>
              <a:rPr lang="en-US" sz="2800" dirty="0" smtClean="0"/>
              <a:t>Alkaloids, </a:t>
            </a:r>
            <a:r>
              <a:rPr lang="en-US" sz="2800" dirty="0" err="1" smtClean="0"/>
              <a:t>flavanoids</a:t>
            </a:r>
            <a:endParaRPr lang="en-US" sz="2800" dirty="0" smtClean="0"/>
          </a:p>
          <a:p>
            <a:pPr marL="285750" indent="-285750">
              <a:buFont typeface="Arial" pitchFamily="34" charset="0"/>
              <a:buChar char="•"/>
            </a:pPr>
            <a:r>
              <a:rPr lang="en-US" sz="2800" dirty="0" smtClean="0"/>
              <a:t>Auxin regulatory compounds</a:t>
            </a:r>
          </a:p>
          <a:p>
            <a:pPr marL="285750" indent="-285750">
              <a:buFont typeface="Arial" pitchFamily="34" charset="0"/>
              <a:buChar char="•"/>
            </a:pPr>
            <a:r>
              <a:rPr lang="en-US" sz="2800" dirty="0" err="1" smtClean="0"/>
              <a:t>Phytoalexins</a:t>
            </a:r>
            <a:endParaRPr lang="en-US" sz="2800" dirty="0" smtClean="0"/>
          </a:p>
          <a:p>
            <a:pPr marL="285750" indent="-285750">
              <a:buFont typeface="Arial" pitchFamily="34" charset="0"/>
              <a:buChar char="•"/>
            </a:pPr>
            <a:r>
              <a:rPr lang="en-US" sz="2800" dirty="0" smtClean="0"/>
              <a:t>Major carbon sink – 20 to 40%</a:t>
            </a:r>
          </a:p>
          <a:p>
            <a:pPr marL="285750" indent="-285750">
              <a:buFont typeface="Arial" pitchFamily="34" charset="0"/>
              <a:buChar char="•"/>
            </a:pPr>
            <a:endParaRPr lang="en-US" sz="2800" dirty="0" smtClean="0"/>
          </a:p>
          <a:p>
            <a:endParaRPr lang="en-US"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00" y="228600"/>
            <a:ext cx="487363" cy="487363"/>
          </a:xfrm>
          <a:prstGeom prst="rect">
            <a:avLst/>
          </a:prstGeom>
        </p:spPr>
      </p:pic>
    </p:spTree>
    <p:extLst>
      <p:ext uri="{BB962C8B-B14F-4D97-AF65-F5344CB8AC3E}">
        <p14:creationId xmlns:p14="http://schemas.microsoft.com/office/powerpoint/2010/main" val="30352146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54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310</TotalTime>
  <Words>924</Words>
  <Application>Microsoft Office PowerPoint</Application>
  <PresentationFormat>On-screen Show (4:3)</PresentationFormat>
  <Paragraphs>122</Paragraphs>
  <Slides>20</Slides>
  <Notes>3</Notes>
  <HiddenSlides>0</HiddenSlides>
  <MMClips>20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Glyphosate</vt:lpstr>
      <vt:lpstr>Glyphosate</vt:lpstr>
      <vt:lpstr>Glyphosate</vt:lpstr>
      <vt:lpstr>Glyphosate</vt:lpstr>
      <vt:lpstr>Glyphosate</vt:lpstr>
      <vt:lpstr>Glyphosate</vt:lpstr>
      <vt:lpstr>Function of EPSP synthase</vt:lpstr>
      <vt:lpstr>PowerPoint Presentation</vt:lpstr>
      <vt:lpstr>Shikimic Acid Pathway</vt:lpstr>
      <vt:lpstr>Glyphosate at the Active Site</vt:lpstr>
      <vt:lpstr>Glyphosate Symptomology</vt:lpstr>
      <vt:lpstr>Glyphosate Symptomology</vt:lpstr>
      <vt:lpstr>Engineering for Resistance</vt:lpstr>
      <vt:lpstr>Genetic - Metabolism</vt:lpstr>
      <vt:lpstr>Genetic Approach</vt:lpstr>
      <vt:lpstr>PowerPoint Presentation</vt:lpstr>
      <vt:lpstr>DNA inserted into RR Soybeans via a vector plasmid</vt:lpstr>
      <vt:lpstr>Roundup Ready Crops</vt:lpstr>
      <vt:lpstr>Ok, sure…….</vt:lpstr>
      <vt:lpstr>Resistance is Growing….</vt:lpstr>
    </vt:vector>
  </TitlesOfParts>
  <Company>UF/IFAS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Glyphosate</dc:title>
  <dc:creator>Macdonald,Gregory E</dc:creator>
  <cp:lastModifiedBy>Macdonald,Gregory E</cp:lastModifiedBy>
  <cp:revision>29</cp:revision>
  <cp:lastPrinted>2013-02-11T11:36:49Z</cp:lastPrinted>
  <dcterms:created xsi:type="dcterms:W3CDTF">2013-02-06T12:37:32Z</dcterms:created>
  <dcterms:modified xsi:type="dcterms:W3CDTF">2015-04-05T20:30:33Z</dcterms:modified>
</cp:coreProperties>
</file>