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1" r:id="rId6"/>
    <p:sldId id="268" r:id="rId7"/>
    <p:sldId id="260" r:id="rId8"/>
    <p:sldId id="262" r:id="rId9"/>
    <p:sldId id="263" r:id="rId10"/>
    <p:sldId id="270" r:id="rId11"/>
    <p:sldId id="271" r:id="rId12"/>
    <p:sldId id="264" r:id="rId13"/>
    <p:sldId id="272" r:id="rId14"/>
    <p:sldId id="265" r:id="rId15"/>
    <p:sldId id="273" r:id="rId16"/>
    <p:sldId id="266" r:id="rId17"/>
    <p:sldId id="274" r:id="rId18"/>
    <p:sldId id="267" r:id="rId19"/>
    <p:sldId id="275" r:id="rId20"/>
    <p:sldId id="278"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35" autoAdjust="0"/>
  </p:normalViewPr>
  <p:slideViewPr>
    <p:cSldViewPr>
      <p:cViewPr varScale="1">
        <p:scale>
          <a:sx n="63" d="100"/>
          <a:sy n="63" d="100"/>
        </p:scale>
        <p:origin x="-629" y="-77"/>
      </p:cViewPr>
      <p:guideLst>
        <p:guide orient="horz" pos="2160"/>
        <p:guide pos="2880"/>
      </p:guideLst>
    </p:cSldViewPr>
  </p:slideViewPr>
  <p:notesTextViewPr>
    <p:cViewPr>
      <p:scale>
        <a:sx n="1" d="1"/>
        <a:sy n="1" d="1"/>
      </p:scale>
      <p:origin x="0" y="0"/>
    </p:cViewPr>
  </p:notesTextViewPr>
  <p:sorterViewPr>
    <p:cViewPr>
      <p:scale>
        <a:sx n="100" d="100"/>
        <a:sy n="100" d="100"/>
      </p:scale>
      <p:origin x="0" y="53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681D90-0E07-45CB-B29A-F7E157D72AFC}" type="datetimeFigureOut">
              <a:rPr lang="en-US" smtClean="0"/>
              <a:t>4/5/2015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3723E4-D7F8-4A41-BDD3-E8C867AA8583}" type="slidenum">
              <a:rPr lang="en-US" smtClean="0"/>
              <a:t>‹#›</a:t>
            </a:fld>
            <a:endParaRPr lang="en-US"/>
          </a:p>
        </p:txBody>
      </p:sp>
    </p:spTree>
    <p:extLst>
      <p:ext uri="{BB962C8B-B14F-4D97-AF65-F5344CB8AC3E}">
        <p14:creationId xmlns:p14="http://schemas.microsoft.com/office/powerpoint/2010/main" val="422496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bwMode="auto">
          <a:xfrm>
            <a:off x="686098" y="4343704"/>
            <a:ext cx="5485805" cy="41138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r>
              <a:rPr lang="en-US">
                <a:ea typeface="MS PGothic" charset="0"/>
              </a:rPr>
              <a:t>Comparison of 2,4-D resistant cotton to conventional cotton.</a:t>
            </a:r>
          </a:p>
        </p:txBody>
      </p:sp>
      <p:sp>
        <p:nvSpPr>
          <p:cNvPr id="109571"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lgn="r" eaLnBrk="1" hangingPunct="1"/>
            <a:fld id="{546B86EA-BA3F-F44F-AE7F-E5B62A296C25}" type="slidenum">
              <a:rPr lang="en-US" sz="1200">
                <a:solidFill>
                  <a:prstClr val="black"/>
                </a:solidFill>
                <a:latin typeface="Arial" charset="0"/>
              </a:rPr>
              <a:pPr algn="r" eaLnBrk="1" hangingPunct="1"/>
              <a:t>17</a:t>
            </a:fld>
            <a:endParaRPr lang="en-US" sz="120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6" tIns="41028" rIns="82056" bIns="41028"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buFont typeface="Wingdings" charset="0"/>
              <a:buNone/>
              <a:defRPr/>
            </a:pPr>
            <a:endParaRPr lang="en-US" smtClean="0">
              <a:solidFill>
                <a:prstClr val="black"/>
              </a:solidFill>
            </a:endParaRPr>
          </a:p>
        </p:txBody>
      </p:sp>
      <p:sp>
        <p:nvSpPr>
          <p:cNvPr id="269315" name="Text Box 2"/>
          <p:cNvSpPr>
            <a:spLocks noGrp="1" noChangeArrowheads="1"/>
          </p:cNvSpPr>
          <p:nvPr>
            <p:ph type="body"/>
          </p:nvPr>
        </p:nvSpPr>
        <p:spPr bwMode="auto">
          <a:xfrm>
            <a:off x="1046263" y="4352774"/>
            <a:ext cx="4771430" cy="3477381"/>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056" tIns="41028" rIns="82056" bIns="41028"/>
          <a:lstStyle/>
          <a:p>
            <a:pPr marL="76583" indent="-76583">
              <a:lnSpc>
                <a:spcPct val="93000"/>
              </a:lnSpc>
              <a:spcBef>
                <a:spcPct val="0"/>
              </a:spcBef>
              <a:buSzPct val="45000"/>
              <a:tabLst>
                <a:tab pos="648698" algn="l"/>
                <a:tab pos="1298899" algn="l"/>
                <a:tab pos="1947597" algn="l"/>
                <a:tab pos="2597796" algn="l"/>
                <a:tab pos="3247996" algn="l"/>
                <a:tab pos="3896695" algn="l"/>
                <a:tab pos="4546894" algn="l"/>
              </a:tabLst>
              <a:defRPr/>
            </a:pPr>
            <a:r>
              <a:rPr lang="en-GB">
                <a:ea typeface="MS PGothic" charset="0"/>
              </a:rPr>
              <a:t>Dicamba inactivation. (A) Conversion of dicamba to DCSA by DMO. (B) Genetically engineered version of the DMO gene for expression in higher plants, using the FLt36 promoter from peanut chlorotic streak virus, a translational enhancer from the tobacco etch virus (TEV), a chloroplast transit peptide–coding region from the pea Rubisco small subunit gene for chloroplast localization of DMO, and a terminator region from the pea Rubisco small subunit gene (rbcS3′).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Text Box 1"/>
          <p:cNvSpPr txBox="1">
            <a:spLocks noChangeArrowheads="1"/>
          </p:cNvSpPr>
          <p:nvPr/>
        </p:nvSpPr>
        <p:spPr bwMode="auto">
          <a:xfrm>
            <a:off x="1400474" y="914703"/>
            <a:ext cx="4055566" cy="31341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6" tIns="41028" rIns="82056" bIns="41028" anchor="ct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defRPr/>
            </a:pPr>
            <a:endParaRPr lang="en-US" smtClean="0">
              <a:solidFill>
                <a:prstClr val="black"/>
              </a:solidFill>
            </a:endParaRPr>
          </a:p>
        </p:txBody>
      </p:sp>
      <p:sp>
        <p:nvSpPr>
          <p:cNvPr id="272387" name="Text Box 2"/>
          <p:cNvSpPr txBox="1">
            <a:spLocks noGrp="1" noChangeArrowheads="1"/>
          </p:cNvSpPr>
          <p:nvPr>
            <p:ph type="body"/>
          </p:nvPr>
        </p:nvSpPr>
        <p:spPr bwMode="auto">
          <a:xfrm>
            <a:off x="1046263" y="4352774"/>
            <a:ext cx="4771430" cy="3477381"/>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chemeClr val="tx1"/>
                </a:solidFill>
                <a:latin typeface="Arial" charset="0"/>
                <a:ea typeface="MS PGothic" charset="0"/>
                <a:cs typeface="Arial" charset="0"/>
              </a:defRPr>
            </a:lvl1pPr>
            <a:lvl2pPr marL="742950" indent="-285750">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2pPr>
            <a:lvl3pPr marL="11430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3pPr>
            <a:lvl4pPr marL="16002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4pPr>
            <a:lvl5pPr marL="2057400" indent="-228600">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Arial" charset="0"/>
                <a:cs typeface="Arial" charset="0"/>
              </a:defRPr>
            </a:lvl9pPr>
          </a:lstStyle>
          <a:p>
            <a:pPr eaLnBrk="1">
              <a:lnSpc>
                <a:spcPct val="93000"/>
              </a:lnSpc>
              <a:spcBef>
                <a:spcPct val="0"/>
              </a:spcBef>
              <a:buSzPct val="45000"/>
              <a:buFont typeface="Wingdings" charset="0"/>
              <a:buNone/>
              <a:defRPr/>
            </a:pPr>
            <a:r>
              <a:rPr lang="en-GB" dirty="0">
                <a:solidFill>
                  <a:srgbClr val="000000"/>
                </a:solidFill>
                <a:cs typeface="msgothic" charset="0"/>
              </a:rPr>
              <a:t>(A) General reaction </a:t>
            </a:r>
            <a:r>
              <a:rPr lang="en-GB" dirty="0" err="1">
                <a:solidFill>
                  <a:srgbClr val="000000"/>
                </a:solidFill>
                <a:cs typeface="msgothic" charset="0"/>
              </a:rPr>
              <a:t>catalyzed</a:t>
            </a:r>
            <a:r>
              <a:rPr lang="en-GB" dirty="0">
                <a:solidFill>
                  <a:srgbClr val="000000"/>
                </a:solidFill>
                <a:cs typeface="msgothic" charset="0"/>
              </a:rPr>
              <a:t> by AAD enzyme. (B) </a:t>
            </a:r>
            <a:r>
              <a:rPr lang="en-GB" dirty="0" err="1">
                <a:solidFill>
                  <a:srgbClr val="000000"/>
                </a:solidFill>
                <a:cs typeface="msgothic" charset="0"/>
              </a:rPr>
              <a:t>Aryloxyalkanoate</a:t>
            </a:r>
            <a:r>
              <a:rPr lang="en-GB" dirty="0">
                <a:solidFill>
                  <a:srgbClr val="000000"/>
                </a:solidFill>
                <a:cs typeface="msgothic" charset="0"/>
              </a:rPr>
              <a:t> herbicidal compounds that are substrates for AADs.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32997-CC8A-4D1B-BBF2-AA09592994DA}"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312210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32997-CC8A-4D1B-BBF2-AA09592994DA}"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1749978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32997-CC8A-4D1B-BBF2-AA09592994DA}"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389838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32997-CC8A-4D1B-BBF2-AA09592994DA}"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159273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F32997-CC8A-4D1B-BBF2-AA09592994DA}" type="datetimeFigureOut">
              <a:rPr lang="en-US" smtClean="0"/>
              <a:t>4/5/2015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349962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F32997-CC8A-4D1B-BBF2-AA09592994DA}" type="datetimeFigureOut">
              <a:rPr lang="en-US" smtClean="0"/>
              <a:t>4/5/2015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166216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F32997-CC8A-4D1B-BBF2-AA09592994DA}" type="datetimeFigureOut">
              <a:rPr lang="en-US" smtClean="0"/>
              <a:t>4/5/2015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121556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F32997-CC8A-4D1B-BBF2-AA09592994DA}" type="datetimeFigureOut">
              <a:rPr lang="en-US" smtClean="0"/>
              <a:t>4/5/2015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3817553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32997-CC8A-4D1B-BBF2-AA09592994DA}" type="datetimeFigureOut">
              <a:rPr lang="en-US" smtClean="0"/>
              <a:t>4/5/2015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251765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32997-CC8A-4D1B-BBF2-AA09592994DA}" type="datetimeFigureOut">
              <a:rPr lang="en-US" smtClean="0"/>
              <a:t>4/5/2015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4048769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32997-CC8A-4D1B-BBF2-AA09592994DA}" type="datetimeFigureOut">
              <a:rPr lang="en-US" smtClean="0"/>
              <a:t>4/5/2015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3E3186-F42F-4275-90EE-CC6B87061E69}" type="slidenum">
              <a:rPr lang="en-US" smtClean="0"/>
              <a:t>‹#›</a:t>
            </a:fld>
            <a:endParaRPr lang="en-US"/>
          </a:p>
        </p:txBody>
      </p:sp>
    </p:spTree>
    <p:extLst>
      <p:ext uri="{BB962C8B-B14F-4D97-AF65-F5344CB8AC3E}">
        <p14:creationId xmlns:p14="http://schemas.microsoft.com/office/powerpoint/2010/main" val="268656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32997-CC8A-4D1B-BBF2-AA09592994DA}" type="datetimeFigureOut">
              <a:rPr lang="en-US" smtClean="0"/>
              <a:t>4/5/2015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E3186-F42F-4275-90EE-CC6B87061E69}" type="slidenum">
              <a:rPr lang="en-US" smtClean="0"/>
              <a:t>‹#›</a:t>
            </a:fld>
            <a:endParaRPr lang="en-US"/>
          </a:p>
        </p:txBody>
      </p:sp>
    </p:spTree>
    <p:extLst>
      <p:ext uri="{BB962C8B-B14F-4D97-AF65-F5344CB8AC3E}">
        <p14:creationId xmlns:p14="http://schemas.microsoft.com/office/powerpoint/2010/main" val="114011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13.png"/><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6.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6.png"/><Relationship Id="rId5" Type="http://schemas.openxmlformats.org/officeDocument/2006/relationships/image" Target="../media/image32.jpe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6.png"/><Relationship Id="rId5" Type="http://schemas.openxmlformats.org/officeDocument/2006/relationships/image" Target="../media/image33.jpe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sz="7200" dirty="0" smtClean="0"/>
              <a:t>Growth Regulators</a:t>
            </a:r>
            <a:endParaRPr lang="en-US" sz="7200" dirty="0"/>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 y="14478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5621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7813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986278"/>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1388" y="14478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2986278"/>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43815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166878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3600" y="4357116"/>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6388" y="45339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2800" y="14478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8800" y="32004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9000" y="30861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62600" y="4724400"/>
            <a:ext cx="19050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67600" y="5436870"/>
            <a:ext cx="1529811" cy="119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498016" y="228600"/>
            <a:ext cx="487363" cy="487363"/>
          </a:xfrm>
          <a:prstGeom prst="rect">
            <a:avLst/>
          </a:prstGeom>
        </p:spPr>
      </p:pic>
    </p:spTree>
    <p:extLst>
      <p:ext uri="{BB962C8B-B14F-4D97-AF65-F5344CB8AC3E}">
        <p14:creationId xmlns:p14="http://schemas.microsoft.com/office/powerpoint/2010/main" val="4240104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22102" t="27477" r="21618" b="50097"/>
          <a:stretch/>
        </p:blipFill>
        <p:spPr>
          <a:xfrm>
            <a:off x="2590800" y="3124200"/>
            <a:ext cx="6526560" cy="3733800"/>
          </a:xfrm>
        </p:spPr>
      </p:pic>
      <p:sp>
        <p:nvSpPr>
          <p:cNvPr id="2" name="Title 1"/>
          <p:cNvSpPr>
            <a:spLocks noGrp="1"/>
          </p:cNvSpPr>
          <p:nvPr>
            <p:ph type="title"/>
          </p:nvPr>
        </p:nvSpPr>
        <p:spPr>
          <a:xfrm>
            <a:off x="152400" y="274638"/>
            <a:ext cx="8763000" cy="1143000"/>
          </a:xfrm>
        </p:spPr>
        <p:txBody>
          <a:bodyPr>
            <a:noAutofit/>
          </a:bodyPr>
          <a:lstStyle/>
          <a:p>
            <a:r>
              <a:rPr lang="en-US" sz="5400" dirty="0">
                <a:solidFill>
                  <a:prstClr val="black"/>
                </a:solidFill>
              </a:rPr>
              <a:t>Mechanism of Action - Mimics</a:t>
            </a:r>
            <a:endParaRPr lang="en-US" dirty="0"/>
          </a:p>
        </p:txBody>
      </p:sp>
      <p:sp>
        <p:nvSpPr>
          <p:cNvPr id="5" name="Content Placeholder 4"/>
          <p:cNvSpPr>
            <a:spLocks noGrp="1"/>
          </p:cNvSpPr>
          <p:nvPr>
            <p:ph idx="1"/>
          </p:nvPr>
        </p:nvSpPr>
        <p:spPr>
          <a:xfrm>
            <a:off x="381000" y="1570037"/>
            <a:ext cx="8458200" cy="4525963"/>
          </a:xfrm>
        </p:spPr>
        <p:txBody>
          <a:bodyPr>
            <a:noAutofit/>
          </a:bodyPr>
          <a:lstStyle/>
          <a:p>
            <a:r>
              <a:rPr lang="en-US" sz="3600" dirty="0" smtClean="0"/>
              <a:t>Appears to be linked to influx and efflux carrier proteins in the plasma membrane</a:t>
            </a:r>
          </a:p>
          <a:p>
            <a:r>
              <a:rPr lang="en-US" sz="3600" dirty="0" smtClean="0"/>
              <a:t>2,4-D is readily taken up by influx carriers</a:t>
            </a:r>
          </a:p>
          <a:p>
            <a:r>
              <a:rPr lang="en-US" sz="3600" dirty="0" smtClean="0"/>
              <a:t>Not exported by efflux carriers</a:t>
            </a:r>
          </a:p>
          <a:p>
            <a:r>
              <a:rPr lang="en-US" sz="3600" dirty="0" smtClean="0"/>
              <a:t>More importantly, 2,4-D is not metabolized nor diffused to a great extent</a:t>
            </a:r>
          </a:p>
          <a:p>
            <a:r>
              <a:rPr lang="en-US" sz="3600" dirty="0" smtClean="0"/>
              <a:t>Stimulation of ethylene also observed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37837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600" dirty="0" err="1" smtClean="0"/>
              <a:t>Quinclorac</a:t>
            </a:r>
            <a:endParaRPr lang="en-US" sz="6600" dirty="0"/>
          </a:p>
        </p:txBody>
      </p:sp>
      <p:sp>
        <p:nvSpPr>
          <p:cNvPr id="5" name="Content Placeholder 4"/>
          <p:cNvSpPr>
            <a:spLocks noGrp="1"/>
          </p:cNvSpPr>
          <p:nvPr>
            <p:ph sz="half" idx="1"/>
          </p:nvPr>
        </p:nvSpPr>
        <p:spPr>
          <a:xfrm>
            <a:off x="152400" y="1600200"/>
            <a:ext cx="5486400" cy="4525963"/>
          </a:xfrm>
        </p:spPr>
        <p:txBody>
          <a:bodyPr>
            <a:normAutofit fontScale="92500" lnSpcReduction="10000"/>
          </a:bodyPr>
          <a:lstStyle/>
          <a:p>
            <a:r>
              <a:rPr lang="en-US" dirty="0" smtClean="0"/>
              <a:t>Although auxin mimic, appears to cause effects through ethylene</a:t>
            </a:r>
          </a:p>
          <a:p>
            <a:r>
              <a:rPr lang="en-US" dirty="0" smtClean="0"/>
              <a:t>Stimulates 1-aminocyclopropane-1-carboxylic acid synthase</a:t>
            </a:r>
          </a:p>
          <a:p>
            <a:r>
              <a:rPr lang="en-US" dirty="0" smtClean="0"/>
              <a:t>S-</a:t>
            </a:r>
            <a:r>
              <a:rPr lang="en-US" dirty="0" err="1" smtClean="0"/>
              <a:t>adenosylmethionine</a:t>
            </a:r>
            <a:r>
              <a:rPr lang="en-US" dirty="0" smtClean="0"/>
              <a:t> converted to </a:t>
            </a:r>
            <a:r>
              <a:rPr lang="en-US" dirty="0" smtClean="0">
                <a:solidFill>
                  <a:prstClr val="black"/>
                </a:solidFill>
              </a:rPr>
              <a:t>1-aminocyclopropane-1-carboxylic acid       ethylene but also hydrogen cyanide</a:t>
            </a:r>
          </a:p>
          <a:p>
            <a:r>
              <a:rPr lang="en-US" dirty="0" smtClean="0">
                <a:solidFill>
                  <a:prstClr val="black"/>
                </a:solidFill>
              </a:rPr>
              <a:t>Ethylene stimulates ABA, inducing </a:t>
            </a:r>
            <a:r>
              <a:rPr lang="en-US" dirty="0" err="1" smtClean="0">
                <a:solidFill>
                  <a:prstClr val="black"/>
                </a:solidFill>
              </a:rPr>
              <a:t>stomatal</a:t>
            </a:r>
            <a:r>
              <a:rPr lang="en-US" dirty="0" smtClean="0">
                <a:solidFill>
                  <a:prstClr val="black"/>
                </a:solidFill>
              </a:rPr>
              <a:t> closure, photosynthesis ceases, increase in oxidative stress</a:t>
            </a:r>
            <a:endParaRPr lang="en-US" dirty="0"/>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3689" t="10909" r="50049" b="50906"/>
          <a:stretch/>
        </p:blipFill>
        <p:spPr>
          <a:xfrm>
            <a:off x="5486400" y="1371600"/>
            <a:ext cx="3352800" cy="5069436"/>
          </a:xfrm>
        </p:spPr>
      </p:pic>
      <p:sp>
        <p:nvSpPr>
          <p:cNvPr id="16" name="Right Arrow 15"/>
          <p:cNvSpPr/>
          <p:nvPr/>
        </p:nvSpPr>
        <p:spPr>
          <a:xfrm>
            <a:off x="1143000" y="4114800"/>
            <a:ext cx="489204"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970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19400"/>
            <a:ext cx="6529387"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Mechanism of Action - Transport</a:t>
            </a:r>
            <a:endParaRPr lang="en-US" dirty="0"/>
          </a:p>
        </p:txBody>
      </p:sp>
      <p:sp>
        <p:nvSpPr>
          <p:cNvPr id="3" name="Content Placeholder 2"/>
          <p:cNvSpPr>
            <a:spLocks noGrp="1"/>
          </p:cNvSpPr>
          <p:nvPr>
            <p:ph idx="1"/>
          </p:nvPr>
        </p:nvSpPr>
        <p:spPr>
          <a:xfrm>
            <a:off x="457200" y="1600200"/>
            <a:ext cx="7848600" cy="4525963"/>
          </a:xfrm>
        </p:spPr>
        <p:txBody>
          <a:bodyPr>
            <a:normAutofit/>
          </a:bodyPr>
          <a:lstStyle/>
          <a:p>
            <a:r>
              <a:rPr lang="en-US" sz="3600" dirty="0" err="1" smtClean="0"/>
              <a:t>Naptalam</a:t>
            </a:r>
            <a:r>
              <a:rPr lang="en-US" sz="3600" dirty="0" smtClean="0"/>
              <a:t> and </a:t>
            </a:r>
            <a:r>
              <a:rPr lang="en-US" sz="3600" dirty="0" err="1" smtClean="0"/>
              <a:t>diflufenzopyr</a:t>
            </a:r>
            <a:r>
              <a:rPr lang="en-US" sz="3600" dirty="0" smtClean="0"/>
              <a:t> have been shown and used to inhibit efflux carriers, preventing normal auxin distribution in plant tissues</a:t>
            </a:r>
          </a:p>
          <a:p>
            <a:r>
              <a:rPr lang="en-US" sz="3600" dirty="0" err="1" smtClean="0"/>
              <a:t>Diflufenzopyr</a:t>
            </a:r>
            <a:r>
              <a:rPr lang="en-US" sz="3600" dirty="0" smtClean="0"/>
              <a:t> is used in conjunction with dicamba (auxin mimic)</a:t>
            </a:r>
            <a:endParaRPr lang="en-US" sz="3600" dirty="0"/>
          </a:p>
        </p:txBody>
      </p:sp>
    </p:spTree>
    <p:extLst>
      <p:ext uri="{BB962C8B-B14F-4D97-AF65-F5344CB8AC3E}">
        <p14:creationId xmlns:p14="http://schemas.microsoft.com/office/powerpoint/2010/main" val="304585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Time for Thoughts……..</a:t>
            </a:r>
            <a:endParaRPr lang="en-US" sz="6600" dirty="0"/>
          </a:p>
        </p:txBody>
      </p:sp>
      <p:sp>
        <p:nvSpPr>
          <p:cNvPr id="3" name="Content Placeholder 2"/>
          <p:cNvSpPr>
            <a:spLocks noGrp="1"/>
          </p:cNvSpPr>
          <p:nvPr>
            <p:ph idx="1"/>
          </p:nvPr>
        </p:nvSpPr>
        <p:spPr>
          <a:xfrm>
            <a:off x="457200" y="2027237"/>
            <a:ext cx="8534400" cy="4525963"/>
          </a:xfrm>
        </p:spPr>
        <p:txBody>
          <a:bodyPr>
            <a:normAutofit fontScale="25000" lnSpcReduction="20000"/>
          </a:bodyPr>
          <a:lstStyle/>
          <a:p>
            <a:pPr marL="0" indent="0" algn="ctr">
              <a:buNone/>
            </a:pPr>
            <a:r>
              <a:rPr lang="en-US" sz="20000" dirty="0"/>
              <a:t>So is this the complete story of how these herbicides work</a:t>
            </a:r>
          </a:p>
          <a:p>
            <a:pPr marL="0" indent="0" algn="ctr">
              <a:buNone/>
            </a:pPr>
            <a:r>
              <a:rPr lang="en-US" sz="87200" dirty="0" smtClean="0"/>
              <a:t>????</a:t>
            </a:r>
            <a:endParaRPr lang="en-US" sz="160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83427"/>
            <a:ext cx="487363" cy="487363"/>
          </a:xfrm>
          <a:prstGeom prst="rect">
            <a:avLst/>
          </a:prstGeom>
        </p:spPr>
      </p:pic>
    </p:spTree>
    <p:extLst>
      <p:ext uri="{BB962C8B-B14F-4D97-AF65-F5344CB8AC3E}">
        <p14:creationId xmlns:p14="http://schemas.microsoft.com/office/powerpoint/2010/main" val="3934356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Selectivity</a:t>
            </a:r>
            <a:endParaRPr lang="en-US" sz="7200" dirty="0"/>
          </a:p>
        </p:txBody>
      </p:sp>
      <p:sp>
        <p:nvSpPr>
          <p:cNvPr id="3" name="Content Placeholder 2"/>
          <p:cNvSpPr>
            <a:spLocks noGrp="1"/>
          </p:cNvSpPr>
          <p:nvPr>
            <p:ph idx="1"/>
          </p:nvPr>
        </p:nvSpPr>
        <p:spPr>
          <a:xfrm>
            <a:off x="76200" y="1447800"/>
            <a:ext cx="8915400" cy="3810000"/>
          </a:xfrm>
        </p:spPr>
        <p:txBody>
          <a:bodyPr>
            <a:noAutofit/>
          </a:bodyPr>
          <a:lstStyle/>
          <a:p>
            <a:r>
              <a:rPr lang="en-US" sz="2800" dirty="0" smtClean="0"/>
              <a:t>Almost exclusively metabolism for </a:t>
            </a:r>
            <a:r>
              <a:rPr lang="en-US" sz="2800" dirty="0" err="1" smtClean="0"/>
              <a:t>phenoxys</a:t>
            </a:r>
            <a:r>
              <a:rPr lang="en-US" sz="2800" dirty="0" smtClean="0"/>
              <a:t> and dicamba</a:t>
            </a:r>
          </a:p>
          <a:p>
            <a:pPr lvl="1"/>
            <a:r>
              <a:rPr lang="en-US" sz="2400" dirty="0" smtClean="0"/>
              <a:t>Decarboxylation, </a:t>
            </a:r>
            <a:r>
              <a:rPr lang="en-US" sz="2400" dirty="0" err="1" smtClean="0"/>
              <a:t>dechlorination</a:t>
            </a:r>
            <a:endParaRPr lang="en-US" sz="2400" dirty="0" smtClean="0"/>
          </a:p>
          <a:p>
            <a:pPr lvl="1"/>
            <a:r>
              <a:rPr lang="en-US" sz="2400" dirty="0" smtClean="0"/>
              <a:t>Conjugation through glucose or amino acids</a:t>
            </a:r>
          </a:p>
          <a:p>
            <a:r>
              <a:rPr lang="en-US" sz="2800" dirty="0" smtClean="0"/>
              <a:t>2,4-DB and MCPB – tolerance to legumes</a:t>
            </a:r>
          </a:p>
          <a:p>
            <a:pPr lvl="1"/>
            <a:r>
              <a:rPr lang="el-GR" sz="2400" dirty="0" smtClean="0"/>
              <a:t>β</a:t>
            </a:r>
            <a:r>
              <a:rPr lang="en-US" sz="2400" dirty="0" smtClean="0"/>
              <a:t>-oxidation of two carbon sequences from the side chain leads to formation of 2,4-D, which is the active form</a:t>
            </a:r>
          </a:p>
          <a:p>
            <a:pPr lvl="1"/>
            <a:r>
              <a:rPr lang="en-US" sz="2400" dirty="0" smtClean="0"/>
              <a:t>Low </a:t>
            </a:r>
            <a:r>
              <a:rPr lang="el-GR" sz="2400" dirty="0"/>
              <a:t>β</a:t>
            </a:r>
            <a:r>
              <a:rPr lang="en-US" sz="2400" dirty="0" smtClean="0"/>
              <a:t>-oxidase activity in legumes, some research suggests lengthening of side chain as another tolerance mechanism</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1509"/>
          <a:stretch/>
        </p:blipFill>
        <p:spPr bwMode="auto">
          <a:xfrm>
            <a:off x="152400" y="5007414"/>
            <a:ext cx="4145280" cy="139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4422"/>
          <a:stretch/>
        </p:blipFill>
        <p:spPr bwMode="auto">
          <a:xfrm>
            <a:off x="5894832" y="4985877"/>
            <a:ext cx="3020568" cy="143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261104" y="5719347"/>
            <a:ext cx="1905000" cy="293906"/>
          </a:xfrm>
          <a:prstGeom prst="rightArrow">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905000" y="5719347"/>
            <a:ext cx="990600" cy="452853"/>
          </a:xfrm>
          <a:prstGeom prst="roundRect">
            <a:avLst/>
          </a:prstGeom>
          <a:blipFill dpi="0" rotWithShape="1">
            <a:blip r:embed="rId6">
              <a:alphaModFix amt="49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00200" y="6324600"/>
            <a:ext cx="1371600" cy="461665"/>
          </a:xfrm>
          <a:prstGeom prst="rect">
            <a:avLst/>
          </a:prstGeom>
          <a:noFill/>
        </p:spPr>
        <p:txBody>
          <a:bodyPr wrap="square" rtlCol="0">
            <a:spAutoFit/>
          </a:bodyPr>
          <a:lstStyle/>
          <a:p>
            <a:r>
              <a:rPr lang="en-US" sz="2400" b="1" i="1" dirty="0" smtClean="0"/>
              <a:t>2,4-DB</a:t>
            </a:r>
            <a:endParaRPr lang="en-US" sz="2400" b="1" i="1" dirty="0"/>
          </a:p>
        </p:txBody>
      </p:sp>
      <p:sp>
        <p:nvSpPr>
          <p:cNvPr id="8" name="TextBox 7"/>
          <p:cNvSpPr txBox="1"/>
          <p:nvPr/>
        </p:nvSpPr>
        <p:spPr>
          <a:xfrm>
            <a:off x="7086600" y="6400800"/>
            <a:ext cx="1295400" cy="461665"/>
          </a:xfrm>
          <a:prstGeom prst="rect">
            <a:avLst/>
          </a:prstGeom>
          <a:noFill/>
        </p:spPr>
        <p:txBody>
          <a:bodyPr wrap="square" rtlCol="0">
            <a:spAutoFit/>
          </a:bodyPr>
          <a:lstStyle/>
          <a:p>
            <a:r>
              <a:rPr lang="en-US" sz="2400" b="1" i="1" dirty="0" smtClean="0"/>
              <a:t>2,4-D</a:t>
            </a:r>
            <a:endParaRPr lang="en-US" sz="2400" b="1" i="1" dirty="0"/>
          </a:p>
        </p:txBody>
      </p:sp>
      <p:sp>
        <p:nvSpPr>
          <p:cNvPr id="9" name="TextBox 8"/>
          <p:cNvSpPr txBox="1"/>
          <p:nvPr/>
        </p:nvSpPr>
        <p:spPr>
          <a:xfrm>
            <a:off x="4297680" y="5408414"/>
            <a:ext cx="1597152" cy="369332"/>
          </a:xfrm>
          <a:prstGeom prst="rect">
            <a:avLst/>
          </a:prstGeom>
          <a:noFill/>
        </p:spPr>
        <p:txBody>
          <a:bodyPr wrap="square" rtlCol="0">
            <a:spAutoFit/>
          </a:bodyPr>
          <a:lstStyle/>
          <a:p>
            <a:r>
              <a:rPr lang="en-US" i="1" dirty="0" smtClean="0"/>
              <a:t>activation</a:t>
            </a:r>
            <a:endParaRPr lang="en-US" i="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6256" y="55186"/>
            <a:ext cx="487363" cy="487363"/>
          </a:xfrm>
          <a:prstGeom prst="rect">
            <a:avLst/>
          </a:prstGeom>
        </p:spPr>
      </p:pic>
    </p:spTree>
    <p:extLst>
      <p:ext uri="{BB962C8B-B14F-4D97-AF65-F5344CB8AC3E}">
        <p14:creationId xmlns:p14="http://schemas.microsoft.com/office/powerpoint/2010/main" val="1919789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5867400" cy="1143000"/>
          </a:xfrm>
        </p:spPr>
        <p:txBody>
          <a:bodyPr>
            <a:noAutofit/>
          </a:bodyPr>
          <a:lstStyle/>
          <a:p>
            <a:r>
              <a:rPr lang="en-US" sz="7200" dirty="0"/>
              <a:t>Selectivity</a:t>
            </a:r>
          </a:p>
        </p:txBody>
      </p:sp>
      <p:sp>
        <p:nvSpPr>
          <p:cNvPr id="3" name="Content Placeholder 2"/>
          <p:cNvSpPr>
            <a:spLocks noGrp="1"/>
          </p:cNvSpPr>
          <p:nvPr>
            <p:ph sz="half" idx="1"/>
          </p:nvPr>
        </p:nvSpPr>
        <p:spPr>
          <a:xfrm>
            <a:off x="457200" y="1600200"/>
            <a:ext cx="4038600" cy="5029200"/>
          </a:xfrm>
        </p:spPr>
        <p:txBody>
          <a:bodyPr>
            <a:normAutofit/>
          </a:bodyPr>
          <a:lstStyle/>
          <a:p>
            <a:r>
              <a:rPr lang="en-US" dirty="0" smtClean="0"/>
              <a:t>Picolinic acids – mostly conjugated with sugars and many are sequestered in vacuole</a:t>
            </a:r>
          </a:p>
          <a:p>
            <a:r>
              <a:rPr lang="en-US" dirty="0" smtClean="0"/>
              <a:t>This can result in persistence, carryover and off </a:t>
            </a:r>
            <a:r>
              <a:rPr lang="en-US" dirty="0"/>
              <a:t>target </a:t>
            </a:r>
            <a:r>
              <a:rPr lang="en-US" dirty="0" smtClean="0"/>
              <a:t>movement</a:t>
            </a:r>
          </a:p>
          <a:p>
            <a:r>
              <a:rPr lang="en-US" dirty="0" smtClean="0"/>
              <a:t>First noticed with picloram in tobacco and a mule</a:t>
            </a:r>
            <a:endParaRPr lang="en-US" dirty="0"/>
          </a:p>
        </p:txBody>
      </p:sp>
      <p:pic>
        <p:nvPicPr>
          <p:cNvPr id="614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189" t="1135" r="2220" b="872"/>
          <a:stretch/>
        </p:blipFill>
        <p:spPr bwMode="auto">
          <a:xfrm>
            <a:off x="4800600" y="96531"/>
            <a:ext cx="4183144" cy="663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33400"/>
            <a:ext cx="487363" cy="487363"/>
          </a:xfrm>
          <a:prstGeom prst="rect">
            <a:avLst/>
          </a:prstGeom>
        </p:spPr>
      </p:pic>
    </p:spTree>
    <p:extLst>
      <p:ext uri="{BB962C8B-B14F-4D97-AF65-F5344CB8AC3E}">
        <p14:creationId xmlns:p14="http://schemas.microsoft.com/office/powerpoint/2010/main" val="224220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Resistance</a:t>
            </a:r>
            <a:endParaRPr lang="en-US" sz="7200" dirty="0"/>
          </a:p>
        </p:txBody>
      </p:sp>
      <p:sp>
        <p:nvSpPr>
          <p:cNvPr id="3" name="Content Placeholder 2"/>
          <p:cNvSpPr>
            <a:spLocks noGrp="1"/>
          </p:cNvSpPr>
          <p:nvPr>
            <p:ph idx="1"/>
          </p:nvPr>
        </p:nvSpPr>
        <p:spPr/>
        <p:txBody>
          <a:bodyPr/>
          <a:lstStyle/>
          <a:p>
            <a:r>
              <a:rPr lang="en-US" dirty="0" smtClean="0"/>
              <a:t>Relatively rare but has occurred in wild mustard, yellow </a:t>
            </a:r>
            <a:r>
              <a:rPr lang="en-US" dirty="0" err="1" smtClean="0"/>
              <a:t>starthistle</a:t>
            </a:r>
            <a:r>
              <a:rPr lang="en-US" dirty="0" smtClean="0"/>
              <a:t>, common chickweed</a:t>
            </a:r>
          </a:p>
          <a:p>
            <a:r>
              <a:rPr lang="en-US" dirty="0" smtClean="0"/>
              <a:t>Not fully understood, but appears to be altered receptor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228600"/>
            <a:ext cx="487363" cy="487363"/>
          </a:xfrm>
          <a:prstGeom prst="rect">
            <a:avLst/>
          </a:prstGeom>
        </p:spPr>
      </p:pic>
    </p:spTree>
    <p:extLst>
      <p:ext uri="{BB962C8B-B14F-4D97-AF65-F5344CB8AC3E}">
        <p14:creationId xmlns:p14="http://schemas.microsoft.com/office/powerpoint/2010/main" val="276223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3" descr="jan2009 00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4"/>
          <p:cNvSpPr txBox="1">
            <a:spLocks noChangeArrowheads="1"/>
          </p:cNvSpPr>
          <p:nvPr/>
        </p:nvSpPr>
        <p:spPr bwMode="auto">
          <a:xfrm>
            <a:off x="762000" y="5334000"/>
            <a:ext cx="37338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lgn="ctr" eaLnBrk="1" hangingPunct="1">
              <a:spcBef>
                <a:spcPct val="50000"/>
              </a:spcBef>
            </a:pPr>
            <a:r>
              <a:rPr lang="en-US" sz="3200" b="1">
                <a:solidFill>
                  <a:srgbClr val="00FFCC"/>
                </a:solidFill>
                <a:latin typeface="Arial" charset="0"/>
              </a:rPr>
              <a:t>2,4-D resistant cotton</a:t>
            </a:r>
          </a:p>
        </p:txBody>
      </p:sp>
      <p:sp>
        <p:nvSpPr>
          <p:cNvPr id="108547" name="Text Box 5"/>
          <p:cNvSpPr txBox="1">
            <a:spLocks noChangeArrowheads="1"/>
          </p:cNvSpPr>
          <p:nvPr/>
        </p:nvSpPr>
        <p:spPr bwMode="auto">
          <a:xfrm>
            <a:off x="4953000" y="5334000"/>
            <a:ext cx="37338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algn="ctr" eaLnBrk="1" hangingPunct="1">
              <a:spcBef>
                <a:spcPct val="50000"/>
              </a:spcBef>
            </a:pPr>
            <a:r>
              <a:rPr lang="en-US" sz="3200" b="1">
                <a:solidFill>
                  <a:srgbClr val="00FFCC"/>
                </a:solidFill>
                <a:latin typeface="Arial" charset="0"/>
              </a:rPr>
              <a:t>2,4-D sensitive cotton</a:t>
            </a:r>
          </a:p>
        </p:txBody>
      </p:sp>
      <p:pic>
        <p:nvPicPr>
          <p:cNvPr id="108548"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6350"/>
            <a:ext cx="330041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53000" y="228600"/>
            <a:ext cx="4191000" cy="369332"/>
          </a:xfrm>
          <a:prstGeom prst="rect">
            <a:avLst/>
          </a:prstGeom>
          <a:noFill/>
        </p:spPr>
        <p:txBody>
          <a:bodyPr wrap="square" rtlCol="0">
            <a:spAutoFit/>
          </a:bodyPr>
          <a:lstStyle/>
          <a:p>
            <a:r>
              <a:rPr lang="en-US" dirty="0" smtClean="0">
                <a:solidFill>
                  <a:prstClr val="white"/>
                </a:solidFill>
              </a:rPr>
              <a:t>Photo: W. </a:t>
            </a:r>
            <a:r>
              <a:rPr lang="en-US" dirty="0" err="1" smtClean="0">
                <a:solidFill>
                  <a:prstClr val="white"/>
                </a:solidFill>
              </a:rPr>
              <a:t>Vencill</a:t>
            </a:r>
            <a:r>
              <a:rPr lang="en-US" dirty="0" smtClean="0">
                <a:solidFill>
                  <a:prstClr val="white"/>
                </a:solidFill>
              </a:rPr>
              <a:t> – Univ. of Georgia</a:t>
            </a:r>
            <a:endParaRPr lang="en-US" dirty="0">
              <a:solidFill>
                <a:prstClr val="white"/>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98537"/>
            <a:ext cx="487363" cy="487363"/>
          </a:xfrm>
          <a:prstGeom prst="rect">
            <a:avLst/>
          </a:prstGeom>
        </p:spPr>
      </p:pic>
    </p:spTree>
    <p:extLst>
      <p:ext uri="{BB962C8B-B14F-4D97-AF65-F5344CB8AC3E}">
        <p14:creationId xmlns:p14="http://schemas.microsoft.com/office/powerpoint/2010/main" val="4151729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5400" dirty="0"/>
              <a:t>D</a:t>
            </a:r>
            <a:r>
              <a:rPr lang="en-US" sz="5400" dirty="0" smtClean="0"/>
              <a:t>icamba </a:t>
            </a:r>
            <a:r>
              <a:rPr lang="en-US" sz="5400" dirty="0"/>
              <a:t>resistant </a:t>
            </a:r>
            <a:r>
              <a:rPr lang="en-US" sz="5400" dirty="0" smtClean="0"/>
              <a:t/>
            </a:r>
            <a:br>
              <a:rPr lang="en-US" sz="5400" dirty="0" smtClean="0"/>
            </a:br>
            <a:r>
              <a:rPr lang="en-US" sz="5400" dirty="0" smtClean="0"/>
              <a:t>soybean </a:t>
            </a:r>
            <a:r>
              <a:rPr lang="en-US" sz="5400" dirty="0"/>
              <a:t>and cotton</a:t>
            </a:r>
          </a:p>
        </p:txBody>
      </p:sp>
      <p:sp>
        <p:nvSpPr>
          <p:cNvPr id="3" name="Content Placeholder 2"/>
          <p:cNvSpPr>
            <a:spLocks noGrp="1"/>
          </p:cNvSpPr>
          <p:nvPr>
            <p:ph idx="1"/>
          </p:nvPr>
        </p:nvSpPr>
        <p:spPr>
          <a:xfrm>
            <a:off x="76200" y="1447800"/>
            <a:ext cx="8991600" cy="5410200"/>
          </a:xfrm>
        </p:spPr>
        <p:txBody>
          <a:bodyPr>
            <a:noAutofit/>
          </a:bodyPr>
          <a:lstStyle/>
          <a:p>
            <a:r>
              <a:rPr lang="en-US" dirty="0" smtClean="0"/>
              <a:t>dicamba mono-</a:t>
            </a:r>
            <a:r>
              <a:rPr lang="en-US" dirty="0" err="1" smtClean="0"/>
              <a:t>oxygenase</a:t>
            </a:r>
            <a:r>
              <a:rPr lang="en-US" dirty="0" smtClean="0"/>
              <a:t> </a:t>
            </a:r>
            <a:r>
              <a:rPr lang="en-US" dirty="0"/>
              <a:t>(</a:t>
            </a:r>
            <a:r>
              <a:rPr lang="en-US" dirty="0" smtClean="0"/>
              <a:t>DMO) cloned </a:t>
            </a:r>
            <a:r>
              <a:rPr lang="en-US" dirty="0"/>
              <a:t>from a soil </a:t>
            </a:r>
            <a:r>
              <a:rPr lang="en-US" dirty="0" smtClean="0"/>
              <a:t>bacterium (</a:t>
            </a:r>
            <a:r>
              <a:rPr lang="en-US" i="1" dirty="0" err="1" smtClean="0"/>
              <a:t>Stenotrophomonas</a:t>
            </a:r>
            <a:r>
              <a:rPr lang="en-US" i="1" dirty="0" smtClean="0"/>
              <a:t> </a:t>
            </a:r>
            <a:r>
              <a:rPr lang="en-US" i="1" dirty="0" err="1" smtClean="0"/>
              <a:t>maltophilla</a:t>
            </a:r>
            <a:r>
              <a:rPr lang="en-US" dirty="0" smtClean="0"/>
              <a:t>)</a:t>
            </a:r>
          </a:p>
          <a:p>
            <a:r>
              <a:rPr lang="en-US" dirty="0" smtClean="0"/>
              <a:t>DMO </a:t>
            </a:r>
            <a:r>
              <a:rPr lang="en-US" dirty="0"/>
              <a:t>enzyme encodes a </a:t>
            </a:r>
            <a:r>
              <a:rPr lang="en-US" dirty="0" err="1" smtClean="0"/>
              <a:t>Rieske</a:t>
            </a:r>
            <a:r>
              <a:rPr lang="en-US" dirty="0" smtClean="0"/>
              <a:t> </a:t>
            </a:r>
            <a:r>
              <a:rPr lang="en-US" dirty="0" err="1" smtClean="0"/>
              <a:t>nonheme</a:t>
            </a:r>
            <a:r>
              <a:rPr lang="en-US" dirty="0" smtClean="0"/>
              <a:t> </a:t>
            </a:r>
            <a:r>
              <a:rPr lang="en-US" dirty="0" err="1"/>
              <a:t>monooxygenase</a:t>
            </a:r>
            <a:r>
              <a:rPr lang="en-US" dirty="0"/>
              <a:t> </a:t>
            </a:r>
            <a:endParaRPr lang="en-US" dirty="0" smtClean="0"/>
          </a:p>
          <a:p>
            <a:r>
              <a:rPr lang="en-US" dirty="0"/>
              <a:t>m</a:t>
            </a:r>
            <a:r>
              <a:rPr lang="en-US" dirty="0" smtClean="0"/>
              <a:t>etabolizes </a:t>
            </a:r>
            <a:r>
              <a:rPr lang="en-US" dirty="0"/>
              <a:t>dicamba to </a:t>
            </a:r>
            <a:r>
              <a:rPr lang="en-US" dirty="0" smtClean="0"/>
              <a:t>3,6-dichlorosalicylic </a:t>
            </a:r>
            <a:r>
              <a:rPr lang="en-US" dirty="0"/>
              <a:t>acid (DCSA</a:t>
            </a:r>
            <a:r>
              <a:rPr lang="en-US" dirty="0" smtClean="0"/>
              <a:t>)</a:t>
            </a:r>
          </a:p>
          <a:p>
            <a:r>
              <a:rPr lang="en-US" dirty="0" smtClean="0"/>
              <a:t>dicamba O-</a:t>
            </a:r>
            <a:r>
              <a:rPr lang="en-US" dirty="0" err="1" smtClean="0"/>
              <a:t>demethylase</a:t>
            </a:r>
            <a:r>
              <a:rPr lang="en-US" dirty="0" smtClean="0"/>
              <a:t> complex (</a:t>
            </a:r>
            <a:r>
              <a:rPr lang="en-US" dirty="0" err="1" smtClean="0"/>
              <a:t>monooxygenase</a:t>
            </a:r>
            <a:r>
              <a:rPr lang="en-US" dirty="0" smtClean="0"/>
              <a:t>, </a:t>
            </a:r>
            <a:r>
              <a:rPr lang="en-US" dirty="0" err="1" smtClean="0"/>
              <a:t>reductase</a:t>
            </a:r>
            <a:r>
              <a:rPr lang="en-US" dirty="0" smtClean="0"/>
              <a:t>, </a:t>
            </a:r>
            <a:r>
              <a:rPr lang="en-US" dirty="0" err="1" smtClean="0"/>
              <a:t>ferredoxin</a:t>
            </a:r>
            <a:r>
              <a:rPr lang="en-US" dirty="0" smtClean="0"/>
              <a:t>)</a:t>
            </a:r>
          </a:p>
          <a:p>
            <a:r>
              <a:rPr lang="en-US" dirty="0"/>
              <a:t>e</a:t>
            </a:r>
            <a:r>
              <a:rPr lang="en-US" dirty="0" smtClean="0"/>
              <a:t>xpressed in cell nucleus &amp; chloroplasts where </a:t>
            </a:r>
            <a:r>
              <a:rPr lang="en-US" dirty="0"/>
              <a:t>the monooxygenase would have a source of </a:t>
            </a:r>
            <a:r>
              <a:rPr lang="en-US" dirty="0" smtClean="0"/>
              <a:t>electrons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228600"/>
            <a:ext cx="487363" cy="487363"/>
          </a:xfrm>
          <a:prstGeom prst="rect">
            <a:avLst/>
          </a:prstGeom>
        </p:spPr>
      </p:pic>
    </p:spTree>
    <p:extLst>
      <p:ext uri="{BB962C8B-B14F-4D97-AF65-F5344CB8AC3E}">
        <p14:creationId xmlns:p14="http://schemas.microsoft.com/office/powerpoint/2010/main" val="762944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buFont typeface="Wingdings" charset="0"/>
              <a:buNone/>
              <a:defRPr/>
            </a:pPr>
            <a:r>
              <a:rPr lang="en-GB" sz="1500" b="1">
                <a:solidFill>
                  <a:srgbClr val="000000"/>
                </a:solidFill>
                <a:latin typeface="Arial" charset="0"/>
              </a:rPr>
              <a:t>Fig. 1. Dicamba inactivation.</a:t>
            </a:r>
          </a:p>
        </p:txBody>
      </p:sp>
      <p:pic>
        <p:nvPicPr>
          <p:cNvPr id="4813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70583"/>
            <a:ext cx="8919952" cy="60540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48133" name="Text Box 4"/>
          <p:cNvSpPr txBox="1">
            <a:spLocks noChangeArrowheads="1"/>
          </p:cNvSpPr>
          <p:nvPr/>
        </p:nvSpPr>
        <p:spPr bwMode="auto">
          <a:xfrm>
            <a:off x="59135" y="6395524"/>
            <a:ext cx="5811837" cy="401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buFont typeface="Wingdings" charset="0"/>
              <a:buNone/>
              <a:defRPr/>
            </a:pPr>
            <a:r>
              <a:rPr lang="en-GB" sz="1800" b="1" dirty="0">
                <a:solidFill>
                  <a:srgbClr val="000000"/>
                </a:solidFill>
                <a:latin typeface="Arial" charset="0"/>
              </a:rPr>
              <a:t>M R Behrens et al. Science 2007;316:1185-1188</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270583"/>
            <a:ext cx="487363" cy="487363"/>
          </a:xfrm>
          <a:prstGeom prst="rect">
            <a:avLst/>
          </a:prstGeom>
        </p:spPr>
      </p:pic>
    </p:spTree>
    <p:extLst>
      <p:ext uri="{BB962C8B-B14F-4D97-AF65-F5344CB8AC3E}">
        <p14:creationId xmlns:p14="http://schemas.microsoft.com/office/powerpoint/2010/main" val="3596912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4699"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a:solidFill>
                  <a:prstClr val="black"/>
                </a:solidFill>
              </a:rPr>
              <a:t>Growth Regulators</a:t>
            </a:r>
            <a:endParaRPr lang="en-US" dirty="0"/>
          </a:p>
        </p:txBody>
      </p:sp>
      <p:sp>
        <p:nvSpPr>
          <p:cNvPr id="3" name="Content Placeholder 2"/>
          <p:cNvSpPr>
            <a:spLocks noGrp="1"/>
          </p:cNvSpPr>
          <p:nvPr>
            <p:ph idx="1"/>
          </p:nvPr>
        </p:nvSpPr>
        <p:spPr/>
        <p:txBody>
          <a:bodyPr/>
          <a:lstStyle/>
          <a:p>
            <a:r>
              <a:rPr lang="en-US" u="sng" dirty="0" smtClean="0"/>
              <a:t>Two primary groupings</a:t>
            </a:r>
            <a:r>
              <a:rPr lang="en-US" dirty="0" smtClean="0"/>
              <a:t> - auxin mimics and auxin transport disruptors</a:t>
            </a:r>
          </a:p>
          <a:p>
            <a:r>
              <a:rPr lang="en-US" dirty="0" smtClean="0"/>
              <a:t>Mimics – </a:t>
            </a:r>
            <a:r>
              <a:rPr lang="en-US" dirty="0" err="1" smtClean="0"/>
              <a:t>phenoxys</a:t>
            </a:r>
            <a:r>
              <a:rPr lang="en-US" dirty="0" smtClean="0"/>
              <a:t>, picolinic acids, benzoic </a:t>
            </a:r>
            <a:r>
              <a:rPr lang="en-US" dirty="0"/>
              <a:t>acids, pyrimidine </a:t>
            </a:r>
            <a:r>
              <a:rPr lang="en-US" dirty="0" smtClean="0"/>
              <a:t>carboxylic acid</a:t>
            </a:r>
          </a:p>
          <a:p>
            <a:r>
              <a:rPr lang="en-US" dirty="0" smtClean="0"/>
              <a:t>Transport disruptors - </a:t>
            </a:r>
            <a:r>
              <a:rPr lang="en-US" dirty="0" err="1" smtClean="0"/>
              <a:t>quinclorac</a:t>
            </a:r>
            <a:r>
              <a:rPr lang="en-US" dirty="0" smtClean="0"/>
              <a:t>, </a:t>
            </a:r>
            <a:r>
              <a:rPr lang="en-US" dirty="0" err="1" smtClean="0"/>
              <a:t>naptalam</a:t>
            </a:r>
            <a:r>
              <a:rPr lang="en-US" dirty="0" smtClean="0"/>
              <a:t>, and </a:t>
            </a:r>
            <a:r>
              <a:rPr lang="en-US" dirty="0" err="1" smtClean="0"/>
              <a:t>diflufenzopyr</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487363" cy="487363"/>
          </a:xfrm>
          <a:prstGeom prst="rect">
            <a:avLst/>
          </a:prstGeom>
        </p:spPr>
      </p:pic>
    </p:spTree>
    <p:extLst>
      <p:ext uri="{BB962C8B-B14F-4D97-AF65-F5344CB8AC3E}">
        <p14:creationId xmlns:p14="http://schemas.microsoft.com/office/powerpoint/2010/main" val="4199065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2,4-D Tolerant Cotton and Soybeans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t>aryloxyalkanoate</a:t>
            </a:r>
            <a:r>
              <a:rPr lang="en-US" dirty="0"/>
              <a:t> dioxygenase provides resistance to certain auxins</a:t>
            </a:r>
          </a:p>
          <a:p>
            <a:r>
              <a:rPr lang="en-US" dirty="0"/>
              <a:t>gene was isolated from </a:t>
            </a:r>
            <a:r>
              <a:rPr lang="en-US" dirty="0" err="1"/>
              <a:t>Delftia</a:t>
            </a:r>
            <a:r>
              <a:rPr lang="en-US" dirty="0"/>
              <a:t> </a:t>
            </a:r>
            <a:r>
              <a:rPr lang="en-US" dirty="0" err="1"/>
              <a:t>acidovorans</a:t>
            </a:r>
            <a:r>
              <a:rPr lang="en-US" dirty="0"/>
              <a:t> (trait, DHT2)</a:t>
            </a:r>
          </a:p>
          <a:p>
            <a:r>
              <a:rPr lang="en-US" dirty="0"/>
              <a:t>codes for a 2-ketoglutarate dependent dioxygenase that inactivates </a:t>
            </a:r>
            <a:r>
              <a:rPr lang="en-US" dirty="0" err="1"/>
              <a:t>phenoxyacetate</a:t>
            </a:r>
            <a:r>
              <a:rPr lang="en-US" dirty="0"/>
              <a:t> auxins</a:t>
            </a:r>
          </a:p>
          <a:p>
            <a:r>
              <a:rPr lang="en-US" dirty="0"/>
              <a:t>second gene (aad-1) isolated from </a:t>
            </a:r>
            <a:r>
              <a:rPr lang="en-US" dirty="0" err="1"/>
              <a:t>Sphingomonas</a:t>
            </a:r>
            <a:r>
              <a:rPr lang="en-US" dirty="0"/>
              <a:t> </a:t>
            </a:r>
            <a:r>
              <a:rPr lang="en-US" dirty="0" err="1"/>
              <a:t>herbicideovarans</a:t>
            </a:r>
            <a:endParaRPr lang="en-US" dirty="0"/>
          </a:p>
          <a:p>
            <a:r>
              <a:rPr lang="en-US" dirty="0"/>
              <a:t>inactivates auxins and </a:t>
            </a:r>
            <a:r>
              <a:rPr lang="en-US" dirty="0" err="1"/>
              <a:t>ACCase</a:t>
            </a:r>
            <a:r>
              <a:rPr lang="en-US" dirty="0"/>
              <a:t>-inhibiting herbicides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487363" cy="487363"/>
          </a:xfrm>
          <a:prstGeom prst="rect">
            <a:avLst/>
          </a:prstGeom>
        </p:spPr>
      </p:pic>
    </p:spTree>
    <p:extLst>
      <p:ext uri="{BB962C8B-B14F-4D97-AF65-F5344CB8AC3E}">
        <p14:creationId xmlns:p14="http://schemas.microsoft.com/office/powerpoint/2010/main" val="3435028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118326"/>
            <a:ext cx="8991600" cy="6282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41" name="Text Box 4"/>
          <p:cNvSpPr txBox="1">
            <a:spLocks noChangeArrowheads="1"/>
          </p:cNvSpPr>
          <p:nvPr/>
        </p:nvSpPr>
        <p:spPr bwMode="auto">
          <a:xfrm>
            <a:off x="152400" y="6505575"/>
            <a:ext cx="703738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hangingPunct="0">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1pPr>
            <a:lvl2pPr marL="742950" indent="-285750" eaLnBrk="0" hangingPunct="0">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2pPr>
            <a:lvl3pPr marL="1143000" indent="-228600" eaLnBrk="0" hangingPunct="0">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3pPr>
            <a:lvl4pPr marL="1600200" indent="-228600" eaLnBrk="0" hangingPunct="0">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4pPr>
            <a:lvl5pPr marL="2057400" indent="-228600" eaLnBrk="0" hangingPunct="0">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000">
                <a:solidFill>
                  <a:schemeClr val="tx1"/>
                </a:solidFill>
                <a:latin typeface="Times New Roman" charset="0"/>
                <a:ea typeface="MS PGothic" charset="0"/>
                <a:cs typeface="MS PGothic" charset="0"/>
              </a:defRPr>
            </a:lvl9pPr>
          </a:lstStyle>
          <a:p>
            <a:pPr eaLnBrk="1" hangingPunct="1">
              <a:defRPr/>
            </a:pPr>
            <a:r>
              <a:rPr lang="en-GB" sz="1800" b="1" dirty="0" smtClean="0">
                <a:solidFill>
                  <a:srgbClr val="000000"/>
                </a:solidFill>
                <a:latin typeface="Arial" charset="0"/>
                <a:cs typeface="msgothic" charset="0"/>
              </a:rPr>
              <a:t>Wright T R et al. PNAS 2010;107:20240-20245</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6105" y="1524000"/>
            <a:ext cx="487363" cy="487363"/>
          </a:xfrm>
          <a:prstGeom prst="rect">
            <a:avLst/>
          </a:prstGeom>
        </p:spPr>
      </p:pic>
    </p:spTree>
    <p:extLst>
      <p:ext uri="{BB962C8B-B14F-4D97-AF65-F5344CB8AC3E}">
        <p14:creationId xmlns:p14="http://schemas.microsoft.com/office/powerpoint/2010/main" val="9647187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8809"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Mechanisms are quite different</a:t>
            </a:r>
            <a:endParaRPr lang="en-US" dirty="0"/>
          </a:p>
        </p:txBody>
      </p:sp>
      <p:sp>
        <p:nvSpPr>
          <p:cNvPr id="3" name="Content Placeholder 2"/>
          <p:cNvSpPr>
            <a:spLocks noGrp="1"/>
          </p:cNvSpPr>
          <p:nvPr>
            <p:ph idx="1"/>
          </p:nvPr>
        </p:nvSpPr>
        <p:spPr/>
        <p:txBody>
          <a:bodyPr>
            <a:noAutofit/>
          </a:bodyPr>
          <a:lstStyle/>
          <a:p>
            <a:r>
              <a:rPr lang="en-US" sz="4000" dirty="0" smtClean="0"/>
              <a:t>DMO only provides resistance to </a:t>
            </a:r>
            <a:r>
              <a:rPr lang="en-US" sz="4000" dirty="0" err="1" smtClean="0"/>
              <a:t>dicamba</a:t>
            </a:r>
            <a:endParaRPr lang="en-US" sz="4000" dirty="0" smtClean="0"/>
          </a:p>
          <a:p>
            <a:r>
              <a:rPr lang="en-US" sz="4000" dirty="0" smtClean="0"/>
              <a:t>AAD-12 – resistance to anything with a </a:t>
            </a:r>
            <a:r>
              <a:rPr lang="en-US" sz="4000" u="sng" dirty="0" smtClean="0"/>
              <a:t>O-C-COOH</a:t>
            </a:r>
            <a:r>
              <a:rPr lang="en-US" sz="4000" dirty="0" smtClean="0"/>
              <a:t> group on the end.</a:t>
            </a:r>
          </a:p>
          <a:p>
            <a:r>
              <a:rPr lang="en-US" sz="4000" dirty="0"/>
              <a:t>T</a:t>
            </a:r>
            <a:r>
              <a:rPr lang="en-US" sz="4000" dirty="0" smtClean="0"/>
              <a:t>hese technologies will be stacked with other technologies.</a:t>
            </a:r>
          </a:p>
          <a:p>
            <a:pPr lvl="1"/>
            <a:r>
              <a:rPr lang="en-US" sz="3600" dirty="0" smtClean="0"/>
              <a:t>Roundup Ready + Liberty Link + 2 or 3 </a:t>
            </a:r>
            <a:r>
              <a:rPr lang="en-US" sz="3600" dirty="0" err="1" smtClean="0"/>
              <a:t>Bt’s</a:t>
            </a:r>
            <a:r>
              <a:rPr lang="en-US" sz="3600" dirty="0" smtClean="0"/>
              <a: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487363" cy="487363"/>
          </a:xfrm>
          <a:prstGeom prst="rect">
            <a:avLst/>
          </a:prstGeom>
        </p:spPr>
      </p:pic>
    </p:spTree>
    <p:extLst>
      <p:ext uri="{BB962C8B-B14F-4D97-AF65-F5344CB8AC3E}">
        <p14:creationId xmlns:p14="http://schemas.microsoft.com/office/powerpoint/2010/main" val="3226758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History</a:t>
            </a:r>
            <a:endParaRPr lang="en-US" sz="7200" dirty="0"/>
          </a:p>
        </p:txBody>
      </p:sp>
      <p:sp>
        <p:nvSpPr>
          <p:cNvPr id="3" name="Content Placeholder 2"/>
          <p:cNvSpPr>
            <a:spLocks noGrp="1"/>
          </p:cNvSpPr>
          <p:nvPr>
            <p:ph idx="1"/>
          </p:nvPr>
        </p:nvSpPr>
        <p:spPr/>
        <p:txBody>
          <a:bodyPr>
            <a:normAutofit lnSpcReduction="10000"/>
          </a:bodyPr>
          <a:lstStyle/>
          <a:p>
            <a:r>
              <a:rPr lang="en-US" dirty="0" smtClean="0"/>
              <a:t>Simultaneous discoveries by plant physiologists in U.S. in 1942</a:t>
            </a:r>
            <a:endParaRPr lang="en-US" dirty="0"/>
          </a:p>
          <a:p>
            <a:r>
              <a:rPr lang="en-US" dirty="0" smtClean="0"/>
              <a:t>Trying to study ways to increase crop yield through hormone manipulation</a:t>
            </a:r>
          </a:p>
          <a:p>
            <a:r>
              <a:rPr lang="en-US" dirty="0" smtClean="0"/>
              <a:t>After World War II, several companies began manufacture and marketing</a:t>
            </a:r>
          </a:p>
          <a:p>
            <a:pPr lvl="1"/>
            <a:r>
              <a:rPr lang="en-US" dirty="0" smtClean="0"/>
              <a:t>DuPont, Dow, Monsanto, Union Carbide</a:t>
            </a:r>
          </a:p>
          <a:p>
            <a:r>
              <a:rPr lang="en-US" dirty="0" smtClean="0"/>
              <a:t>Beginning of herbicides and weed science as a discipline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228600"/>
            <a:ext cx="487363" cy="487363"/>
          </a:xfrm>
          <a:prstGeom prst="rect">
            <a:avLst/>
          </a:prstGeom>
        </p:spPr>
      </p:pic>
    </p:spTree>
    <p:extLst>
      <p:ext uri="{BB962C8B-B14F-4D97-AF65-F5344CB8AC3E}">
        <p14:creationId xmlns:p14="http://schemas.microsoft.com/office/powerpoint/2010/main" val="1694842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Formulations of 2,4-D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28 different formulations since discovery</a:t>
            </a:r>
          </a:p>
          <a:p>
            <a:pPr lvl="1"/>
            <a:r>
              <a:rPr lang="en-US" dirty="0" smtClean="0"/>
              <a:t>Ester formulations have greater activity than salts</a:t>
            </a:r>
          </a:p>
          <a:p>
            <a:pPr lvl="1"/>
            <a:r>
              <a:rPr lang="en-US" dirty="0" smtClean="0"/>
              <a:t>Short chain esters highly prone to volatilization and no longer registered</a:t>
            </a:r>
          </a:p>
          <a:p>
            <a:r>
              <a:rPr lang="en-US" dirty="0" smtClean="0"/>
              <a:t>Currently 9 supported by EPA</a:t>
            </a:r>
          </a:p>
          <a:p>
            <a:pPr lvl="1"/>
            <a:r>
              <a:rPr lang="en-US" dirty="0"/>
              <a:t>p</a:t>
            </a:r>
            <a:r>
              <a:rPr lang="en-US" dirty="0" smtClean="0"/>
              <a:t>arent acid </a:t>
            </a:r>
          </a:p>
          <a:p>
            <a:pPr lvl="1"/>
            <a:r>
              <a:rPr lang="en-US" dirty="0" smtClean="0"/>
              <a:t>sodium, </a:t>
            </a:r>
            <a:r>
              <a:rPr lang="en-US" dirty="0" err="1" smtClean="0"/>
              <a:t>diethanolamine</a:t>
            </a:r>
            <a:r>
              <a:rPr lang="en-US" dirty="0" smtClean="0"/>
              <a:t>, </a:t>
            </a:r>
            <a:r>
              <a:rPr lang="en-US" dirty="0" err="1" smtClean="0"/>
              <a:t>dimethylamine</a:t>
            </a:r>
            <a:r>
              <a:rPr lang="en-US" dirty="0" smtClean="0"/>
              <a:t>, </a:t>
            </a:r>
            <a:r>
              <a:rPr lang="en-US" dirty="0" err="1" smtClean="0"/>
              <a:t>isopropylamine</a:t>
            </a:r>
            <a:r>
              <a:rPr lang="en-US" dirty="0" smtClean="0"/>
              <a:t>, and tri-</a:t>
            </a:r>
            <a:r>
              <a:rPr lang="en-US" dirty="0" err="1" smtClean="0"/>
              <a:t>isopropanolamine</a:t>
            </a:r>
            <a:r>
              <a:rPr lang="en-US" dirty="0" smtClean="0"/>
              <a:t> salts</a:t>
            </a:r>
          </a:p>
          <a:p>
            <a:pPr lvl="1"/>
            <a:r>
              <a:rPr lang="en-US" dirty="0" smtClean="0"/>
              <a:t>2-butoxyethyl, 2-ethylhexyl, and isopropyl esters</a:t>
            </a:r>
          </a:p>
          <a:p>
            <a:r>
              <a:rPr lang="en-US" dirty="0" smtClean="0"/>
              <a:t>Dicamba only a salt, picolinic acids both salts and esters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228600"/>
            <a:ext cx="487363" cy="487363"/>
          </a:xfrm>
          <a:prstGeom prst="rect">
            <a:avLst/>
          </a:prstGeom>
        </p:spPr>
      </p:pic>
    </p:spTree>
    <p:extLst>
      <p:ext uri="{BB962C8B-B14F-4D97-AF65-F5344CB8AC3E}">
        <p14:creationId xmlns:p14="http://schemas.microsoft.com/office/powerpoint/2010/main" val="2216993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monocot vs. dicot issue??</a:t>
            </a:r>
            <a:endParaRPr lang="en-US" dirty="0"/>
          </a:p>
        </p:txBody>
      </p:sp>
      <p:sp>
        <p:nvSpPr>
          <p:cNvPr id="3" name="Content Placeholder 2"/>
          <p:cNvSpPr>
            <a:spLocks noGrp="1"/>
          </p:cNvSpPr>
          <p:nvPr>
            <p:ph idx="1"/>
          </p:nvPr>
        </p:nvSpPr>
        <p:spPr/>
        <p:txBody>
          <a:bodyPr/>
          <a:lstStyle/>
          <a:p>
            <a:r>
              <a:rPr lang="en-US" dirty="0" smtClean="0"/>
              <a:t>For many years </a:t>
            </a:r>
            <a:r>
              <a:rPr lang="en-US" dirty="0" err="1" smtClean="0"/>
              <a:t>phenoxys</a:t>
            </a:r>
            <a:r>
              <a:rPr lang="en-US" dirty="0" smtClean="0"/>
              <a:t> were thought to be active on dicots and not monocots</a:t>
            </a:r>
          </a:p>
          <a:p>
            <a:pPr lvl="1"/>
            <a:r>
              <a:rPr lang="en-US" dirty="0" smtClean="0"/>
              <a:t>Labeled for use in grass crops such as wheat, corn, sorghum, rice, pastures</a:t>
            </a:r>
          </a:p>
          <a:p>
            <a:r>
              <a:rPr lang="en-US" dirty="0" smtClean="0"/>
              <a:t>Active only on broadleaves, which were mostly dicots</a:t>
            </a:r>
          </a:p>
          <a:p>
            <a:r>
              <a:rPr lang="en-US" dirty="0" smtClean="0"/>
              <a:t>Separation still exists today</a:t>
            </a:r>
          </a:p>
          <a:p>
            <a:pPr lvl="1"/>
            <a:r>
              <a:rPr lang="en-US" dirty="0" smtClean="0"/>
              <a:t>Broadleaves vs. grasses, or even weeds vs. grasses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228600"/>
            <a:ext cx="487363" cy="487363"/>
          </a:xfrm>
          <a:prstGeom prst="rect">
            <a:avLst/>
          </a:prstGeom>
        </p:spPr>
      </p:pic>
    </p:spTree>
    <p:extLst>
      <p:ext uri="{BB962C8B-B14F-4D97-AF65-F5344CB8AC3E}">
        <p14:creationId xmlns:p14="http://schemas.microsoft.com/office/powerpoint/2010/main" val="3846225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2,4,5-T Story</a:t>
            </a:r>
            <a:endParaRPr lang="en-US" dirty="0"/>
          </a:p>
        </p:txBody>
      </p:sp>
      <p:sp>
        <p:nvSpPr>
          <p:cNvPr id="3" name="Content Placeholder 2"/>
          <p:cNvSpPr>
            <a:spLocks noGrp="1"/>
          </p:cNvSpPr>
          <p:nvPr>
            <p:ph idx="1"/>
          </p:nvPr>
        </p:nvSpPr>
        <p:spPr>
          <a:xfrm>
            <a:off x="457200" y="1600200"/>
            <a:ext cx="8077200" cy="4525963"/>
          </a:xfrm>
        </p:spPr>
        <p:txBody>
          <a:bodyPr>
            <a:normAutofit fontScale="92500" lnSpcReduction="20000"/>
          </a:bodyPr>
          <a:lstStyle/>
          <a:p>
            <a:r>
              <a:rPr lang="en-US" dirty="0" smtClean="0"/>
              <a:t>2,4,5-T developed in late 1950’s, early 60’s</a:t>
            </a:r>
          </a:p>
          <a:p>
            <a:r>
              <a:rPr lang="en-US" dirty="0" smtClean="0"/>
              <a:t>Tremendous soil and foliar activity, considered the standard for woody brush control</a:t>
            </a:r>
            <a:r>
              <a:rPr lang="en-US" dirty="0"/>
              <a:t> </a:t>
            </a:r>
            <a:r>
              <a:rPr lang="en-US" dirty="0" smtClean="0"/>
              <a:t>(</a:t>
            </a:r>
            <a:r>
              <a:rPr lang="en-US" dirty="0" err="1" smtClean="0"/>
              <a:t>Silvex</a:t>
            </a:r>
            <a:r>
              <a:rPr lang="en-US" dirty="0" smtClean="0"/>
              <a:t>)</a:t>
            </a:r>
          </a:p>
          <a:p>
            <a:r>
              <a:rPr lang="en-US" dirty="0" smtClean="0"/>
              <a:t>Also principle active in Agent Orange</a:t>
            </a:r>
          </a:p>
          <a:p>
            <a:r>
              <a:rPr lang="en-US" dirty="0" smtClean="0"/>
              <a:t>Agent Orange used for wide-spread jungle defoliation in Vietnam war </a:t>
            </a:r>
          </a:p>
          <a:p>
            <a:r>
              <a:rPr lang="en-US" dirty="0" smtClean="0"/>
              <a:t>Actually combination of 2,4-D and 2,4,5-T</a:t>
            </a:r>
          </a:p>
          <a:p>
            <a:r>
              <a:rPr lang="en-US" dirty="0" smtClean="0"/>
              <a:t>High levels of dioxin as a contaminant in Agent Orange </a:t>
            </a:r>
          </a:p>
          <a:p>
            <a:r>
              <a:rPr lang="en-US" dirty="0" smtClean="0"/>
              <a:t>EPA cancelled registration in early 1980’s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228600"/>
            <a:ext cx="487363" cy="487363"/>
          </a:xfrm>
          <a:prstGeom prst="rect">
            <a:avLst/>
          </a:prstGeom>
        </p:spPr>
      </p:pic>
    </p:spTree>
    <p:extLst>
      <p:ext uri="{BB962C8B-B14F-4D97-AF65-F5344CB8AC3E}">
        <p14:creationId xmlns:p14="http://schemas.microsoft.com/office/powerpoint/2010/main" val="1241198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 of Action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Foliar and root uptake, extensive translocation in phloem to meristems (weak acids)</a:t>
            </a:r>
          </a:p>
          <a:p>
            <a:r>
              <a:rPr lang="en-US" dirty="0" smtClean="0"/>
              <a:t>Rapid twisting, stem elongation, leaf malformation that includes cupping, strapping, curling</a:t>
            </a:r>
          </a:p>
          <a:p>
            <a:r>
              <a:rPr lang="en-US" dirty="0" smtClean="0"/>
              <a:t>Floral abortion, </a:t>
            </a:r>
            <a:r>
              <a:rPr lang="en-US" dirty="0" err="1" smtClean="0"/>
              <a:t>mis-shapenned</a:t>
            </a:r>
            <a:r>
              <a:rPr lang="en-US" dirty="0" smtClean="0"/>
              <a:t> fruit, puckering</a:t>
            </a:r>
          </a:p>
          <a:p>
            <a:r>
              <a:rPr lang="en-US" dirty="0" smtClean="0"/>
              <a:t>Stem bending in grasses, brace root malformation</a:t>
            </a:r>
          </a:p>
          <a:p>
            <a:r>
              <a:rPr lang="en-US" dirty="0" smtClean="0"/>
              <a:t>Eventual meristem necrosis followed by plant death</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487363" cy="487363"/>
          </a:xfrm>
          <a:prstGeom prst="rect">
            <a:avLst/>
          </a:prstGeom>
        </p:spPr>
      </p:pic>
    </p:spTree>
    <p:extLst>
      <p:ext uri="{BB962C8B-B14F-4D97-AF65-F5344CB8AC3E}">
        <p14:creationId xmlns:p14="http://schemas.microsoft.com/office/powerpoint/2010/main" val="200508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
            <a:ext cx="5158581" cy="1143000"/>
          </a:xfrm>
        </p:spPr>
        <p:txBody>
          <a:bodyPr>
            <a:noAutofit/>
          </a:bodyPr>
          <a:lstStyle/>
          <a:p>
            <a:r>
              <a:rPr lang="en-US" sz="6000" dirty="0" smtClean="0"/>
              <a:t>Symptomology</a:t>
            </a:r>
            <a:endParaRPr lang="en-US" sz="6000" dirty="0"/>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2314" t="28763" r="17765"/>
          <a:stretch/>
        </p:blipFill>
        <p:spPr>
          <a:xfrm>
            <a:off x="152400" y="1219200"/>
            <a:ext cx="3005302" cy="2438400"/>
          </a:xfr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491" t="5847" r="9166" b="5375"/>
          <a:stretch/>
        </p:blipFill>
        <p:spPr>
          <a:xfrm>
            <a:off x="304800" y="3838501"/>
            <a:ext cx="4038600" cy="2867099"/>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206832"/>
            <a:ext cx="3103622" cy="214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47970"/>
            <a:ext cx="25146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038600"/>
            <a:ext cx="4105942" cy="273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15000" y="228600"/>
            <a:ext cx="487363" cy="487363"/>
          </a:xfrm>
          <a:prstGeom prst="rect">
            <a:avLst/>
          </a:prstGeom>
        </p:spPr>
      </p:pic>
    </p:spTree>
    <p:extLst>
      <p:ext uri="{BB962C8B-B14F-4D97-AF65-F5344CB8AC3E}">
        <p14:creationId xmlns:p14="http://schemas.microsoft.com/office/powerpoint/2010/main" val="680763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5400" dirty="0" smtClean="0"/>
              <a:t>Mechanism of Action - Mimics</a:t>
            </a:r>
            <a:endParaRPr lang="en-US" sz="5400" dirty="0"/>
          </a:p>
        </p:txBody>
      </p:sp>
      <p:sp>
        <p:nvSpPr>
          <p:cNvPr id="4" name="Content Placeholder 3"/>
          <p:cNvSpPr>
            <a:spLocks noGrp="1"/>
          </p:cNvSpPr>
          <p:nvPr>
            <p:ph sz="half" idx="1"/>
          </p:nvPr>
        </p:nvSpPr>
        <p:spPr>
          <a:xfrm>
            <a:off x="76200" y="1600200"/>
            <a:ext cx="5181600" cy="4876800"/>
          </a:xfrm>
        </p:spPr>
        <p:txBody>
          <a:bodyPr>
            <a:noAutofit/>
          </a:bodyPr>
          <a:lstStyle/>
          <a:p>
            <a:r>
              <a:rPr lang="en-US" sz="3200" dirty="0" smtClean="0"/>
              <a:t>Perceived by plant as auxin?</a:t>
            </a:r>
          </a:p>
          <a:p>
            <a:r>
              <a:rPr lang="en-US" sz="3200" dirty="0" smtClean="0"/>
              <a:t>Activate membrane –bound ATPase pump, acidified cell walls and caused elongation</a:t>
            </a:r>
          </a:p>
          <a:p>
            <a:r>
              <a:rPr lang="en-US" sz="3200" dirty="0" smtClean="0"/>
              <a:t>Increase in RNA polymerase – increased cell division at uncontrolled rate</a:t>
            </a:r>
          </a:p>
          <a:p>
            <a:r>
              <a:rPr lang="en-US" sz="3200" dirty="0" smtClean="0"/>
              <a:t>Increased ethylene generation</a:t>
            </a:r>
            <a:endParaRPr lang="en-US" sz="3200" dirty="0"/>
          </a:p>
        </p:txBody>
      </p:sp>
      <p:sp>
        <p:nvSpPr>
          <p:cNvPr id="5" name="Content Placeholder 4"/>
          <p:cNvSpPr>
            <a:spLocks noGrp="1"/>
          </p:cNvSpPr>
          <p:nvPr>
            <p:ph sz="half" idx="2"/>
          </p:nvPr>
        </p:nvSpPr>
        <p:spPr>
          <a:xfrm>
            <a:off x="5867400" y="1600200"/>
            <a:ext cx="2819400" cy="4525963"/>
          </a:xfrm>
        </p:spPr>
        <p:txBody>
          <a:bodyPr>
            <a:normAutofit/>
          </a:bodyPr>
          <a:lstStyle/>
          <a:p>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842"/>
          <a:stretch/>
        </p:blipFill>
        <p:spPr bwMode="auto">
          <a:xfrm>
            <a:off x="5334000" y="1608799"/>
            <a:ext cx="3657600" cy="334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7332"/>
            <a:ext cx="487363" cy="487363"/>
          </a:xfrm>
          <a:prstGeom prst="rect">
            <a:avLst/>
          </a:prstGeom>
        </p:spPr>
      </p:pic>
    </p:spTree>
    <p:extLst>
      <p:ext uri="{BB962C8B-B14F-4D97-AF65-F5344CB8AC3E}">
        <p14:creationId xmlns:p14="http://schemas.microsoft.com/office/powerpoint/2010/main" val="2593263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936</Words>
  <Application>Microsoft Office PowerPoint</Application>
  <PresentationFormat>On-screen Show (4:3)</PresentationFormat>
  <Paragraphs>107</Paragraphs>
  <Slides>22</Slides>
  <Notes>3</Notes>
  <HiddenSlides>0</HiddenSlides>
  <MMClips>20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Growth Regulators</vt:lpstr>
      <vt:lpstr>Growth Regulators</vt:lpstr>
      <vt:lpstr>History</vt:lpstr>
      <vt:lpstr>Formulations of 2,4-D</vt:lpstr>
      <vt:lpstr>The monocot vs. dicot issue??</vt:lpstr>
      <vt:lpstr>The 2,4,5-T Story</vt:lpstr>
      <vt:lpstr>Mode of Action</vt:lpstr>
      <vt:lpstr>Symptomology</vt:lpstr>
      <vt:lpstr>Mechanism of Action - Mimics</vt:lpstr>
      <vt:lpstr>Mechanism of Action - Mimics</vt:lpstr>
      <vt:lpstr>Quinclorac</vt:lpstr>
      <vt:lpstr>Mechanism of Action - Transport</vt:lpstr>
      <vt:lpstr>Time for Thoughts……..</vt:lpstr>
      <vt:lpstr>Selectivity</vt:lpstr>
      <vt:lpstr>Selectivity</vt:lpstr>
      <vt:lpstr>Resistance</vt:lpstr>
      <vt:lpstr>PowerPoint Presentation</vt:lpstr>
      <vt:lpstr>Dicamba resistant  soybean and cotton</vt:lpstr>
      <vt:lpstr>PowerPoint Presentation</vt:lpstr>
      <vt:lpstr>2,4-D Tolerant Cotton and Soybeans</vt:lpstr>
      <vt:lpstr>PowerPoint Presentation</vt:lpstr>
      <vt:lpstr>Mechanisms are quite different</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Regulators</dc:title>
  <dc:creator>Macdonald,Gregory E</dc:creator>
  <cp:lastModifiedBy>Macdonald,Gregory E</cp:lastModifiedBy>
  <cp:revision>32</cp:revision>
  <dcterms:created xsi:type="dcterms:W3CDTF">2013-03-25T11:06:14Z</dcterms:created>
  <dcterms:modified xsi:type="dcterms:W3CDTF">2015-04-05T21:25:39Z</dcterms:modified>
</cp:coreProperties>
</file>