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11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0E77-46ED-4851-85E1-2DC7C2292357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2B35-6301-4604-8090-99E135546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812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0E77-46ED-4851-85E1-2DC7C2292357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2B35-6301-4604-8090-99E135546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42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0E77-46ED-4851-85E1-2DC7C2292357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2B35-6301-4604-8090-99E135546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302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0E77-46ED-4851-85E1-2DC7C2292357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2B35-6301-4604-8090-99E135546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29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0E77-46ED-4851-85E1-2DC7C2292357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2B35-6301-4604-8090-99E135546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995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0E77-46ED-4851-85E1-2DC7C2292357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2B35-6301-4604-8090-99E135546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045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0E77-46ED-4851-85E1-2DC7C2292357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2B35-6301-4604-8090-99E135546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02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0E77-46ED-4851-85E1-2DC7C2292357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2B35-6301-4604-8090-99E135546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455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0E77-46ED-4851-85E1-2DC7C2292357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2B35-6301-4604-8090-99E135546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84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0E77-46ED-4851-85E1-2DC7C2292357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2B35-6301-4604-8090-99E135546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507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0E77-46ED-4851-85E1-2DC7C2292357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2B35-6301-4604-8090-99E135546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06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50E77-46ED-4851-85E1-2DC7C2292357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22B35-6301-4604-8090-99E135546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98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5.pn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5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5.png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5.pn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5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996" y="152400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6000" dirty="0" smtClean="0"/>
              <a:t>Reaching the Target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1" y="1371600"/>
            <a:ext cx="4245009" cy="2806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886200"/>
            <a:ext cx="3733800" cy="2736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597" y="1295400"/>
            <a:ext cx="3213100" cy="24617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37" y="4254500"/>
            <a:ext cx="3886200" cy="2434273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77200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Herbicide soil uptake by </a:t>
            </a:r>
            <a:r>
              <a:rPr lang="en-US" dirty="0" smtClean="0"/>
              <a:t>plants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5105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tissue </a:t>
            </a:r>
            <a:r>
              <a:rPr lang="en-US" dirty="0"/>
              <a:t>types - any tissue in the soil that is contacted by the herbicide (water sol.)  generally roots but can be shoots or seed directly </a:t>
            </a:r>
          </a:p>
          <a:p>
            <a:r>
              <a:rPr lang="en-US" dirty="0" smtClean="0"/>
              <a:t>potential </a:t>
            </a:r>
            <a:r>
              <a:rPr lang="en-US" dirty="0"/>
              <a:t>for continuous uptake under adequate moisture regimes (unlike foliar)</a:t>
            </a:r>
          </a:p>
          <a:p>
            <a:r>
              <a:rPr lang="en-US" dirty="0" smtClean="0"/>
              <a:t>most </a:t>
            </a:r>
            <a:r>
              <a:rPr lang="en-US" dirty="0"/>
              <a:t>uptake occurs in the apical region - before </a:t>
            </a:r>
            <a:r>
              <a:rPr lang="en-US" dirty="0" err="1"/>
              <a:t>Casparian</a:t>
            </a:r>
            <a:r>
              <a:rPr lang="en-US" dirty="0"/>
              <a:t> strip, water uptake</a:t>
            </a:r>
          </a:p>
          <a:p>
            <a:r>
              <a:rPr lang="en-US" dirty="0" smtClean="0"/>
              <a:t>however</a:t>
            </a:r>
            <a:r>
              <a:rPr lang="en-US" dirty="0"/>
              <a:t>, flow through endodermal cells not limiting factor to uptake</a:t>
            </a:r>
          </a:p>
          <a:p>
            <a:r>
              <a:rPr lang="en-US" dirty="0" smtClean="0"/>
              <a:t>driven </a:t>
            </a:r>
            <a:r>
              <a:rPr lang="en-US" dirty="0"/>
              <a:t>by chemistry – </a:t>
            </a:r>
            <a:endParaRPr lang="en-US" dirty="0" smtClean="0"/>
          </a:p>
          <a:p>
            <a:pPr lvl="1"/>
            <a:r>
              <a:rPr lang="en-US" dirty="0" err="1" smtClean="0"/>
              <a:t>symplastic</a:t>
            </a:r>
            <a:r>
              <a:rPr lang="en-US" dirty="0" smtClean="0"/>
              <a:t> </a:t>
            </a:r>
            <a:r>
              <a:rPr lang="en-US" dirty="0"/>
              <a:t>herbicides go through cells using </a:t>
            </a:r>
            <a:r>
              <a:rPr lang="en-US" dirty="0" err="1" smtClean="0"/>
              <a:t>plasmodesmata</a:t>
            </a:r>
            <a:endParaRPr lang="en-US" dirty="0" smtClean="0"/>
          </a:p>
          <a:p>
            <a:pPr lvl="1"/>
            <a:r>
              <a:rPr lang="en-US" dirty="0" err="1" smtClean="0"/>
              <a:t>apoplastic</a:t>
            </a:r>
            <a:r>
              <a:rPr lang="en-US" dirty="0" smtClean="0"/>
              <a:t> </a:t>
            </a:r>
            <a:r>
              <a:rPr lang="en-US" dirty="0"/>
              <a:t>herbicides go through cell wall and intercellular </a:t>
            </a:r>
            <a:r>
              <a:rPr lang="en-US" dirty="0" smtClean="0"/>
              <a:t>spaces</a:t>
            </a:r>
          </a:p>
          <a:p>
            <a:pPr lvl="1"/>
            <a:r>
              <a:rPr lang="en-US" dirty="0" smtClean="0"/>
              <a:t>transmembrane </a:t>
            </a:r>
            <a:r>
              <a:rPr lang="en-US" dirty="0"/>
              <a:t>goes right across each </a:t>
            </a:r>
            <a:r>
              <a:rPr lang="en-US" dirty="0" smtClean="0"/>
              <a:t>cell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4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5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4572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Root Concentration Factor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1199" y="304800"/>
            <a:ext cx="4382801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1371600"/>
            <a:ext cx="4953000" cy="5410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u="sng" dirty="0"/>
              <a:t>Herbicide </a:t>
            </a:r>
            <a:r>
              <a:rPr lang="en-US" u="sng" dirty="0" err="1"/>
              <a:t>conc</a:t>
            </a:r>
            <a:r>
              <a:rPr lang="en-US" u="sng" dirty="0"/>
              <a:t> in root tissue         </a:t>
            </a:r>
            <a:r>
              <a:rPr lang="en-US" dirty="0" smtClean="0"/>
              <a:t>Herbicide </a:t>
            </a:r>
            <a:r>
              <a:rPr lang="en-US" dirty="0" err="1"/>
              <a:t>conc</a:t>
            </a:r>
            <a:r>
              <a:rPr lang="en-US" dirty="0"/>
              <a:t> in </a:t>
            </a:r>
            <a:r>
              <a:rPr lang="en-US" dirty="0" smtClean="0"/>
              <a:t>solution</a:t>
            </a:r>
          </a:p>
          <a:p>
            <a:pPr marL="0" indent="0">
              <a:buNone/>
            </a:pPr>
            <a:r>
              <a:rPr lang="en-US" dirty="0" smtClean="0"/>
              <a:t>EXAMPLES - </a:t>
            </a:r>
          </a:p>
          <a:p>
            <a:r>
              <a:rPr lang="en-US" dirty="0" smtClean="0"/>
              <a:t>1.0 </a:t>
            </a:r>
            <a:r>
              <a:rPr lang="en-US" dirty="0"/>
              <a:t>= herb in tissue is equal to </a:t>
            </a:r>
            <a:r>
              <a:rPr lang="en-US" dirty="0" smtClean="0"/>
              <a:t>solution conc. ~ </a:t>
            </a:r>
            <a:r>
              <a:rPr lang="en-US" dirty="0"/>
              <a:t>equilibrium</a:t>
            </a:r>
          </a:p>
          <a:p>
            <a:r>
              <a:rPr lang="en-US" dirty="0" smtClean="0"/>
              <a:t>&lt; </a:t>
            </a:r>
            <a:r>
              <a:rPr lang="en-US" dirty="0"/>
              <a:t>1.0 = incomplete permeation of tissue</a:t>
            </a:r>
          </a:p>
          <a:p>
            <a:r>
              <a:rPr lang="en-US" dirty="0" smtClean="0"/>
              <a:t>initial </a:t>
            </a:r>
            <a:r>
              <a:rPr lang="en-US" dirty="0"/>
              <a:t>absorption and RCF correlated with </a:t>
            </a:r>
            <a:r>
              <a:rPr lang="en-US" dirty="0" err="1"/>
              <a:t>lipophilicity</a:t>
            </a:r>
            <a:endParaRPr lang="en-US" dirty="0"/>
          </a:p>
          <a:p>
            <a:r>
              <a:rPr lang="en-US" dirty="0" smtClean="0"/>
              <a:t>polar </a:t>
            </a:r>
            <a:r>
              <a:rPr lang="en-US" dirty="0"/>
              <a:t>compounds RCF ~ 0.6 - 1.0</a:t>
            </a:r>
          </a:p>
          <a:p>
            <a:r>
              <a:rPr lang="en-US" dirty="0" smtClean="0"/>
              <a:t>lipophilic </a:t>
            </a:r>
            <a:r>
              <a:rPr lang="en-US" dirty="0"/>
              <a:t>compounds RCF ~ &gt;1.0</a:t>
            </a:r>
          </a:p>
          <a:p>
            <a:r>
              <a:rPr lang="en-US" dirty="0" smtClean="0"/>
              <a:t>weak </a:t>
            </a:r>
            <a:r>
              <a:rPr lang="en-US" dirty="0"/>
              <a:t>acids, RCF increases as pH decreases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9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Transpiration Effect</a:t>
            </a:r>
            <a:endParaRPr lang="en-US" sz="6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28600" y="1417637"/>
            <a:ext cx="3962400" cy="5135563"/>
          </a:xfrm>
        </p:spPr>
        <p:txBody>
          <a:bodyPr>
            <a:normAutofit fontScale="92500"/>
          </a:bodyPr>
          <a:lstStyle/>
          <a:p>
            <a:r>
              <a:rPr lang="en-US" sz="3600" dirty="0"/>
              <a:t>root herbicide absorption independent of </a:t>
            </a:r>
            <a:r>
              <a:rPr lang="en-US" sz="3600" dirty="0" smtClean="0"/>
              <a:t>transpiration</a:t>
            </a:r>
          </a:p>
          <a:p>
            <a:r>
              <a:rPr lang="en-US" sz="3600" dirty="0" smtClean="0"/>
              <a:t>more </a:t>
            </a:r>
            <a:r>
              <a:rPr lang="en-US" sz="3600" dirty="0"/>
              <a:t>dependent on factors influencing herbicide partitioning into root tissue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821277"/>
            <a:ext cx="4859164" cy="412232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68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Foliar Herbicide Uptake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41763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3600" u="sng" dirty="0" smtClean="0"/>
              <a:t>Influenced by:</a:t>
            </a:r>
          </a:p>
          <a:p>
            <a:r>
              <a:rPr lang="en-US" dirty="0" smtClean="0"/>
              <a:t>chemical </a:t>
            </a:r>
            <a:r>
              <a:rPr lang="en-US" dirty="0"/>
              <a:t>and physical nature of the cuticle</a:t>
            </a:r>
          </a:p>
          <a:p>
            <a:r>
              <a:rPr lang="en-US" dirty="0" smtClean="0"/>
              <a:t>properties </a:t>
            </a:r>
            <a:r>
              <a:rPr lang="en-US" dirty="0"/>
              <a:t>of the herbicide and formulation and/or surfactants</a:t>
            </a:r>
          </a:p>
          <a:p>
            <a:r>
              <a:rPr lang="en-US" dirty="0" smtClean="0"/>
              <a:t>environment </a:t>
            </a:r>
            <a:r>
              <a:rPr lang="en-US" dirty="0"/>
              <a:t>of leaf cuticle development</a:t>
            </a:r>
          </a:p>
          <a:p>
            <a:r>
              <a:rPr lang="en-US" dirty="0" smtClean="0"/>
              <a:t>environment </a:t>
            </a:r>
            <a:r>
              <a:rPr lang="en-US" dirty="0"/>
              <a:t>at time of absorption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04800"/>
            <a:ext cx="3200400" cy="1792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463" y="4796319"/>
            <a:ext cx="3101537" cy="2061681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5400" dirty="0" smtClean="0"/>
              <a:t>Cuticle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610600" cy="51054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thin, multi-component layer covering leaf surfaces</a:t>
            </a:r>
          </a:p>
          <a:p>
            <a:r>
              <a:rPr lang="en-US" dirty="0" smtClean="0"/>
              <a:t>prevents </a:t>
            </a:r>
            <a:r>
              <a:rPr lang="en-US" dirty="0"/>
              <a:t>water loss;  barrier to diseases, insects; shield UV-light</a:t>
            </a:r>
          </a:p>
          <a:p>
            <a:r>
              <a:rPr lang="en-US" dirty="0" smtClean="0"/>
              <a:t>components </a:t>
            </a:r>
            <a:r>
              <a:rPr lang="en-US" dirty="0"/>
              <a:t>of the </a:t>
            </a:r>
            <a:r>
              <a:rPr lang="en-US" dirty="0" smtClean="0"/>
              <a:t>cuticle</a:t>
            </a:r>
          </a:p>
          <a:p>
            <a:pPr lvl="1"/>
            <a:r>
              <a:rPr lang="en-US" dirty="0" err="1" smtClean="0"/>
              <a:t>epicuticular</a:t>
            </a:r>
            <a:r>
              <a:rPr lang="en-US" dirty="0" smtClean="0"/>
              <a:t> </a:t>
            </a:r>
            <a:r>
              <a:rPr lang="en-US" dirty="0"/>
              <a:t>waxes - varying, long-chain aliphatic hydrocarbons (C</a:t>
            </a:r>
            <a:r>
              <a:rPr lang="en-US" baseline="-25000" dirty="0"/>
              <a:t>20</a:t>
            </a:r>
            <a:r>
              <a:rPr lang="en-US" dirty="0"/>
              <a:t> to </a:t>
            </a:r>
            <a:r>
              <a:rPr lang="en-US" dirty="0" smtClean="0"/>
              <a:t>C</a:t>
            </a:r>
            <a:r>
              <a:rPr lang="en-US" baseline="-25000" dirty="0" smtClean="0"/>
              <a:t>37</a:t>
            </a:r>
            <a:r>
              <a:rPr lang="en-US" dirty="0" smtClean="0"/>
              <a:t>); extruded </a:t>
            </a:r>
            <a:r>
              <a:rPr lang="en-US" dirty="0"/>
              <a:t>in various ways to form plates, crystals, </a:t>
            </a:r>
            <a:r>
              <a:rPr lang="en-US" dirty="0" smtClean="0"/>
              <a:t>etc.</a:t>
            </a:r>
          </a:p>
          <a:p>
            <a:pPr lvl="1"/>
            <a:r>
              <a:rPr lang="en-US" dirty="0" err="1" smtClean="0"/>
              <a:t>cutin</a:t>
            </a:r>
            <a:r>
              <a:rPr lang="en-US" dirty="0" smtClean="0"/>
              <a:t> </a:t>
            </a:r>
            <a:r>
              <a:rPr lang="en-US" dirty="0"/>
              <a:t>framework - C</a:t>
            </a:r>
            <a:r>
              <a:rPr lang="en-US" baseline="-25000" dirty="0"/>
              <a:t>16</a:t>
            </a:r>
            <a:r>
              <a:rPr lang="en-US" dirty="0"/>
              <a:t> to C</a:t>
            </a:r>
            <a:r>
              <a:rPr lang="en-US" baseline="-25000" dirty="0"/>
              <a:t>18</a:t>
            </a:r>
            <a:r>
              <a:rPr lang="en-US" dirty="0"/>
              <a:t> </a:t>
            </a:r>
            <a:r>
              <a:rPr lang="en-US" dirty="0" err="1"/>
              <a:t>hydroxycarboxylic</a:t>
            </a:r>
            <a:r>
              <a:rPr lang="en-US" dirty="0"/>
              <a:t> acids (single, cross-linked</a:t>
            </a:r>
            <a:r>
              <a:rPr lang="en-US" dirty="0" smtClean="0"/>
              <a:t>);  </a:t>
            </a:r>
            <a:r>
              <a:rPr lang="en-US" dirty="0"/>
              <a:t>some frameworks also contain </a:t>
            </a:r>
            <a:r>
              <a:rPr lang="en-US" dirty="0" err="1" smtClean="0"/>
              <a:t>suberin</a:t>
            </a:r>
            <a:endParaRPr lang="en-US" dirty="0" smtClean="0"/>
          </a:p>
          <a:p>
            <a:pPr lvl="1"/>
            <a:r>
              <a:rPr lang="en-US" dirty="0" err="1" smtClean="0"/>
              <a:t>cuticular</a:t>
            </a:r>
            <a:r>
              <a:rPr lang="en-US" dirty="0" smtClean="0"/>
              <a:t> </a:t>
            </a:r>
            <a:r>
              <a:rPr lang="en-US" dirty="0"/>
              <a:t>waxes - embedded C</a:t>
            </a:r>
            <a:r>
              <a:rPr lang="en-US" baseline="-25000" dirty="0"/>
              <a:t>16</a:t>
            </a:r>
            <a:r>
              <a:rPr lang="en-US" dirty="0"/>
              <a:t> to C</a:t>
            </a:r>
            <a:r>
              <a:rPr lang="en-US" baseline="-25000" dirty="0"/>
              <a:t>18</a:t>
            </a:r>
            <a:r>
              <a:rPr lang="en-US" dirty="0"/>
              <a:t> fatty </a:t>
            </a:r>
            <a:r>
              <a:rPr lang="en-US" dirty="0" smtClean="0"/>
              <a:t>acids</a:t>
            </a:r>
          </a:p>
          <a:p>
            <a:pPr lvl="1"/>
            <a:r>
              <a:rPr lang="en-US" dirty="0" smtClean="0"/>
              <a:t>pectin </a:t>
            </a:r>
            <a:r>
              <a:rPr lang="en-US" dirty="0"/>
              <a:t>and cellulose carbohydrate polymers - </a:t>
            </a:r>
            <a:r>
              <a:rPr lang="en-US" dirty="0" err="1"/>
              <a:t>fibrillae</a:t>
            </a:r>
            <a:r>
              <a:rPr lang="en-US" dirty="0"/>
              <a:t> that extend from cell </a:t>
            </a:r>
          </a:p>
          <a:p>
            <a:r>
              <a:rPr lang="en-US" dirty="0" smtClean="0"/>
              <a:t>outer </a:t>
            </a:r>
            <a:r>
              <a:rPr lang="en-US" dirty="0"/>
              <a:t>surface highly </a:t>
            </a:r>
            <a:r>
              <a:rPr lang="en-US" dirty="0" err="1"/>
              <a:t>lipophillic</a:t>
            </a:r>
            <a:r>
              <a:rPr lang="en-US" dirty="0"/>
              <a:t> and inner </a:t>
            </a:r>
            <a:r>
              <a:rPr lang="en-US" dirty="0" err="1"/>
              <a:t>hydrophillic</a:t>
            </a:r>
            <a:endParaRPr lang="en-US" dirty="0"/>
          </a:p>
          <a:p>
            <a:r>
              <a:rPr lang="en-US" dirty="0" smtClean="0"/>
              <a:t>some </a:t>
            </a:r>
            <a:r>
              <a:rPr lang="en-US" dirty="0"/>
              <a:t>evidence indicates polar, </a:t>
            </a:r>
            <a:r>
              <a:rPr lang="en-US" dirty="0" err="1"/>
              <a:t>lipophillic</a:t>
            </a:r>
            <a:r>
              <a:rPr lang="en-US" dirty="0"/>
              <a:t> channels thru the cuticle</a:t>
            </a:r>
          </a:p>
          <a:p>
            <a:r>
              <a:rPr lang="en-US" dirty="0" smtClean="0"/>
              <a:t>at </a:t>
            </a:r>
            <a:r>
              <a:rPr lang="en-US" dirty="0"/>
              <a:t>physiological pH - cuticle is negatively charged with exchanges sites Ca++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76200"/>
            <a:ext cx="2514600" cy="188595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15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4676"/>
            <a:ext cx="8229600" cy="6707124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9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Movement across the </a:t>
            </a:r>
            <a:r>
              <a:rPr lang="en-US" dirty="0" smtClean="0"/>
              <a:t>cuticle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9067800" cy="5791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dependent </a:t>
            </a:r>
            <a:r>
              <a:rPr lang="en-US" dirty="0"/>
              <a:t>on three </a:t>
            </a:r>
            <a:r>
              <a:rPr lang="en-US" dirty="0" smtClean="0"/>
              <a:t>factors</a:t>
            </a:r>
          </a:p>
          <a:p>
            <a:pPr lvl="1"/>
            <a:r>
              <a:rPr lang="en-US" dirty="0" smtClean="0"/>
              <a:t>partitioning </a:t>
            </a:r>
            <a:r>
              <a:rPr lang="en-US" dirty="0"/>
              <a:t>into the </a:t>
            </a:r>
            <a:r>
              <a:rPr lang="en-US" dirty="0" err="1"/>
              <a:t>cuticular</a:t>
            </a:r>
            <a:r>
              <a:rPr lang="en-US" dirty="0"/>
              <a:t> </a:t>
            </a:r>
            <a:r>
              <a:rPr lang="en-US" dirty="0" smtClean="0"/>
              <a:t>membrane</a:t>
            </a:r>
          </a:p>
          <a:p>
            <a:pPr lvl="1"/>
            <a:r>
              <a:rPr lang="en-US" dirty="0" smtClean="0"/>
              <a:t>diffusion </a:t>
            </a:r>
            <a:r>
              <a:rPr lang="en-US" dirty="0"/>
              <a:t>across the </a:t>
            </a:r>
            <a:r>
              <a:rPr lang="en-US" dirty="0" err="1"/>
              <a:t>cuticular</a:t>
            </a:r>
            <a:r>
              <a:rPr lang="en-US" dirty="0"/>
              <a:t> </a:t>
            </a:r>
            <a:r>
              <a:rPr lang="en-US" dirty="0" smtClean="0"/>
              <a:t>membrane</a:t>
            </a:r>
          </a:p>
          <a:p>
            <a:pPr lvl="1"/>
            <a:r>
              <a:rPr lang="en-US" dirty="0" smtClean="0"/>
              <a:t>partitioning </a:t>
            </a:r>
            <a:r>
              <a:rPr lang="en-US" dirty="0"/>
              <a:t>into </a:t>
            </a:r>
            <a:r>
              <a:rPr lang="en-US" dirty="0" err="1"/>
              <a:t>apoplasm</a:t>
            </a:r>
            <a:endParaRPr lang="en-US" dirty="0"/>
          </a:p>
          <a:p>
            <a:r>
              <a:rPr lang="en-US" dirty="0" smtClean="0"/>
              <a:t>passive </a:t>
            </a:r>
            <a:r>
              <a:rPr lang="en-US" dirty="0"/>
              <a:t>diffusion process - concentration gradient</a:t>
            </a:r>
          </a:p>
          <a:p>
            <a:r>
              <a:rPr lang="en-US" dirty="0" smtClean="0"/>
              <a:t>uptake </a:t>
            </a:r>
            <a:r>
              <a:rPr lang="en-US" dirty="0"/>
              <a:t>thru </a:t>
            </a:r>
            <a:r>
              <a:rPr lang="en-US" dirty="0" err="1"/>
              <a:t>stomates</a:t>
            </a:r>
            <a:r>
              <a:rPr lang="en-US" dirty="0"/>
              <a:t> - possibly under some conditions, not a major contributor</a:t>
            </a:r>
          </a:p>
          <a:p>
            <a:r>
              <a:rPr lang="en-US" dirty="0" smtClean="0"/>
              <a:t>factors </a:t>
            </a:r>
            <a:r>
              <a:rPr lang="en-US" dirty="0"/>
              <a:t>influencing </a:t>
            </a:r>
            <a:r>
              <a:rPr lang="en-US" dirty="0" smtClean="0"/>
              <a:t>absorption/movement</a:t>
            </a:r>
          </a:p>
          <a:p>
            <a:pPr lvl="1"/>
            <a:r>
              <a:rPr lang="en-US" dirty="0" smtClean="0"/>
              <a:t>high </a:t>
            </a:r>
            <a:r>
              <a:rPr lang="en-US" dirty="0"/>
              <a:t>temperature - less consistent than relative humidity </a:t>
            </a:r>
            <a:r>
              <a:rPr lang="en-US" dirty="0" smtClean="0"/>
              <a:t>effects</a:t>
            </a:r>
          </a:p>
          <a:p>
            <a:pPr lvl="2"/>
            <a:r>
              <a:rPr lang="en-US" dirty="0" smtClean="0"/>
              <a:t>sometimes </a:t>
            </a:r>
            <a:r>
              <a:rPr lang="en-US" dirty="0"/>
              <a:t>no </a:t>
            </a:r>
            <a:r>
              <a:rPr lang="en-US" dirty="0" smtClean="0"/>
              <a:t>effect, increase </a:t>
            </a:r>
            <a:r>
              <a:rPr lang="en-US" dirty="0"/>
              <a:t>membrane </a:t>
            </a:r>
            <a:r>
              <a:rPr lang="en-US" dirty="0" smtClean="0"/>
              <a:t>fluidity, increased </a:t>
            </a:r>
            <a:r>
              <a:rPr lang="en-US" dirty="0"/>
              <a:t>metabolic activity, more removal</a:t>
            </a:r>
          </a:p>
          <a:p>
            <a:pPr lvl="1"/>
            <a:r>
              <a:rPr lang="en-US" dirty="0" smtClean="0"/>
              <a:t>high </a:t>
            </a:r>
            <a:r>
              <a:rPr lang="en-US" dirty="0"/>
              <a:t>relative </a:t>
            </a:r>
            <a:r>
              <a:rPr lang="en-US" dirty="0" smtClean="0"/>
              <a:t>humidity</a:t>
            </a:r>
          </a:p>
          <a:p>
            <a:pPr lvl="2"/>
            <a:r>
              <a:rPr lang="en-US" dirty="0" smtClean="0"/>
              <a:t>herbicide </a:t>
            </a:r>
            <a:r>
              <a:rPr lang="en-US" dirty="0"/>
              <a:t>droplet retains more water, less likely to </a:t>
            </a:r>
            <a:r>
              <a:rPr lang="en-US" dirty="0" smtClean="0"/>
              <a:t>crystalize, </a:t>
            </a:r>
            <a:r>
              <a:rPr lang="en-US" dirty="0" err="1" smtClean="0"/>
              <a:t>hydrophillic</a:t>
            </a:r>
            <a:r>
              <a:rPr lang="en-US" dirty="0" smtClean="0"/>
              <a:t> </a:t>
            </a:r>
            <a:r>
              <a:rPr lang="en-US" dirty="0"/>
              <a:t>pores </a:t>
            </a:r>
            <a:r>
              <a:rPr lang="en-US" dirty="0" smtClean="0"/>
              <a:t>swell, stomatal </a:t>
            </a:r>
            <a:r>
              <a:rPr lang="en-US" dirty="0"/>
              <a:t>uptake?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0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Predicting Foliar Uptake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problems with using models to predict herbicide movement across cuticle</a:t>
            </a:r>
          </a:p>
          <a:p>
            <a:pPr lvl="1"/>
            <a:r>
              <a:rPr lang="en-US" dirty="0"/>
              <a:t>2 partitioning coefficients involved (into and out of cuticle)</a:t>
            </a:r>
          </a:p>
          <a:p>
            <a:pPr lvl="1"/>
            <a:r>
              <a:rPr lang="en-US" dirty="0"/>
              <a:t>hydration status of the cuticle</a:t>
            </a:r>
          </a:p>
          <a:p>
            <a:pPr lvl="1"/>
            <a:r>
              <a:rPr lang="en-US" dirty="0"/>
              <a:t>herbicide absorption a function of the contact area (highly variable)</a:t>
            </a:r>
          </a:p>
          <a:p>
            <a:pPr lvl="1"/>
            <a:r>
              <a:rPr lang="en-US" dirty="0"/>
              <a:t>studies indicate not correlated with wax removal or cuticle thickness</a:t>
            </a:r>
          </a:p>
          <a:p>
            <a:pPr lvl="1"/>
            <a:r>
              <a:rPr lang="en-US" dirty="0"/>
              <a:t>more correlated with soluble lipids, herbicide properties, overall cuticle membrane composition</a:t>
            </a:r>
          </a:p>
          <a:p>
            <a:pPr lvl="1"/>
            <a:r>
              <a:rPr lang="en-US" dirty="0"/>
              <a:t>some herbicide may be tied (bound) in cuticle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61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Herbicide Uptake into Plant Cells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953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cell </a:t>
            </a:r>
            <a:r>
              <a:rPr lang="en-US" dirty="0"/>
              <a:t>wall - essentially a non-limiting factor</a:t>
            </a:r>
          </a:p>
          <a:p>
            <a:r>
              <a:rPr lang="en-US" dirty="0" err="1" smtClean="0"/>
              <a:t>plasmalemma</a:t>
            </a:r>
            <a:r>
              <a:rPr lang="en-US" dirty="0" smtClean="0"/>
              <a:t> – cell membrane</a:t>
            </a:r>
          </a:p>
          <a:p>
            <a:pPr lvl="1"/>
            <a:r>
              <a:rPr lang="en-US" dirty="0" err="1" smtClean="0"/>
              <a:t>lipophillic</a:t>
            </a:r>
            <a:r>
              <a:rPr lang="en-US" dirty="0" smtClean="0"/>
              <a:t> </a:t>
            </a:r>
            <a:r>
              <a:rPr lang="en-US" dirty="0"/>
              <a:t>molecules, neutral </a:t>
            </a:r>
            <a:r>
              <a:rPr lang="en-US" dirty="0" smtClean="0"/>
              <a:t>in charge, penetrate </a:t>
            </a:r>
            <a:r>
              <a:rPr lang="en-US" dirty="0"/>
              <a:t>more quickly and likely to be retained in membrane fraction, pH independent uptake </a:t>
            </a:r>
            <a:endParaRPr lang="en-US" dirty="0" smtClean="0"/>
          </a:p>
          <a:p>
            <a:pPr lvl="1"/>
            <a:r>
              <a:rPr lang="en-US" dirty="0" smtClean="0"/>
              <a:t>weak </a:t>
            </a:r>
            <a:r>
              <a:rPr lang="en-US" dirty="0"/>
              <a:t>acids - solution of pH dependent, 10</a:t>
            </a:r>
            <a:r>
              <a:rPr lang="en-US" baseline="30000" dirty="0"/>
              <a:t>4</a:t>
            </a:r>
            <a:r>
              <a:rPr lang="en-US" dirty="0"/>
              <a:t> times more permeable in </a:t>
            </a:r>
            <a:r>
              <a:rPr lang="en-US" dirty="0" err="1"/>
              <a:t>undissociated</a:t>
            </a:r>
            <a:r>
              <a:rPr lang="en-US" dirty="0"/>
              <a:t> form, </a:t>
            </a:r>
            <a:r>
              <a:rPr lang="en-US" dirty="0" err="1"/>
              <a:t>pKa</a:t>
            </a:r>
            <a:r>
              <a:rPr lang="en-US" dirty="0"/>
              <a:t> a major factor in uptake, </a:t>
            </a:r>
            <a:r>
              <a:rPr lang="en-US" dirty="0" smtClean="0"/>
              <a:t>tendency </a:t>
            </a:r>
            <a:r>
              <a:rPr lang="en-US" dirty="0"/>
              <a:t>to </a:t>
            </a:r>
            <a:r>
              <a:rPr lang="en-US" dirty="0" smtClean="0"/>
              <a:t>accumulate</a:t>
            </a:r>
          </a:p>
          <a:p>
            <a:pPr lvl="1"/>
            <a:r>
              <a:rPr lang="en-US" dirty="0" smtClean="0"/>
              <a:t>active </a:t>
            </a:r>
            <a:r>
              <a:rPr lang="en-US" dirty="0"/>
              <a:t>(carrier mediated transport) evidence points to 2,4-D (auxin </a:t>
            </a:r>
            <a:r>
              <a:rPr lang="en-US" dirty="0" smtClean="0"/>
              <a:t>mimic)</a:t>
            </a:r>
          </a:p>
          <a:p>
            <a:pPr lvl="1"/>
            <a:r>
              <a:rPr lang="en-US" dirty="0" smtClean="0"/>
              <a:t>some </a:t>
            </a:r>
            <a:r>
              <a:rPr lang="en-US" dirty="0"/>
              <a:t>herbicides may accumulate due to metabolism to polar products (glycosylation), or polar active compound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4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2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Herbicide Translocation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953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Short </a:t>
            </a:r>
            <a:r>
              <a:rPr lang="en-US" dirty="0"/>
              <a:t>distance - cell to cell diffusion through </a:t>
            </a:r>
            <a:r>
              <a:rPr lang="en-US" dirty="0" err="1"/>
              <a:t>plasmodesmata</a:t>
            </a:r>
            <a:r>
              <a:rPr lang="en-US" dirty="0"/>
              <a:t> or free space; influenced by the ability to cross the </a:t>
            </a:r>
            <a:r>
              <a:rPr lang="en-US" dirty="0" err="1"/>
              <a:t>plasmalemma</a:t>
            </a:r>
            <a:r>
              <a:rPr lang="en-US" dirty="0"/>
              <a:t> - directly associated with physiochemical properties of the </a:t>
            </a:r>
            <a:r>
              <a:rPr lang="en-US" dirty="0" smtClean="0"/>
              <a:t>molecule</a:t>
            </a:r>
          </a:p>
          <a:p>
            <a:r>
              <a:rPr lang="en-US" dirty="0"/>
              <a:t>Xylem </a:t>
            </a:r>
            <a:r>
              <a:rPr lang="en-US" dirty="0" smtClean="0"/>
              <a:t>translocation</a:t>
            </a:r>
          </a:p>
          <a:p>
            <a:pPr lvl="1"/>
            <a:r>
              <a:rPr lang="en-US" dirty="0" smtClean="0"/>
              <a:t>process </a:t>
            </a:r>
            <a:r>
              <a:rPr lang="en-US" dirty="0"/>
              <a:t>- high water potential in soil, low in </a:t>
            </a:r>
            <a:r>
              <a:rPr lang="en-US" dirty="0" smtClean="0"/>
              <a:t>atmosphere</a:t>
            </a:r>
          </a:p>
          <a:p>
            <a:pPr lvl="1"/>
            <a:r>
              <a:rPr lang="en-US" dirty="0" smtClean="0"/>
              <a:t>transpiration </a:t>
            </a:r>
            <a:r>
              <a:rPr lang="en-US" dirty="0"/>
              <a:t>- influenced by stomatal </a:t>
            </a:r>
            <a:r>
              <a:rPr lang="en-US" dirty="0" smtClean="0"/>
              <a:t>aperture</a:t>
            </a:r>
          </a:p>
          <a:p>
            <a:pPr lvl="1"/>
            <a:r>
              <a:rPr lang="en-US" dirty="0" smtClean="0"/>
              <a:t>herbicide </a:t>
            </a:r>
            <a:r>
              <a:rPr lang="en-US" dirty="0"/>
              <a:t>xylem translocation correlates with transpiration </a:t>
            </a:r>
            <a:r>
              <a:rPr lang="en-US" dirty="0" smtClean="0"/>
              <a:t>rate</a:t>
            </a:r>
          </a:p>
          <a:p>
            <a:pPr lvl="1"/>
            <a:r>
              <a:rPr lang="en-US" dirty="0" smtClean="0"/>
              <a:t>herbicides </a:t>
            </a:r>
            <a:r>
              <a:rPr lang="en-US" dirty="0"/>
              <a:t>moves with water and accumulate in leaf tips, margins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8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Droplet Size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Droplet sizes range from 50-400 um, physical characteristics (strive ~ 200 </a:t>
            </a:r>
            <a:r>
              <a:rPr lang="en-US" dirty="0" err="1" smtClean="0"/>
              <a:t>uM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larger droplets fall due to gravity, more likely to stick to upper leaves</a:t>
            </a:r>
          </a:p>
          <a:p>
            <a:pPr lvl="1"/>
            <a:r>
              <a:rPr lang="en-US" dirty="0" smtClean="0"/>
              <a:t>smaller droplets influenced by air currents and more likely to penetrate canopy and be retained on vertical surfaces</a:t>
            </a:r>
          </a:p>
          <a:p>
            <a:pPr lvl="1"/>
            <a:r>
              <a:rPr lang="en-US" dirty="0" smtClean="0"/>
              <a:t>controlled droplet applicators – minimize fine particles, optimize size for particular targets</a:t>
            </a:r>
          </a:p>
          <a:p>
            <a:pPr lvl="1"/>
            <a:r>
              <a:rPr lang="en-US" dirty="0" smtClean="0"/>
              <a:t>ion charge droplets – place positive charge</a:t>
            </a:r>
          </a:p>
          <a:p>
            <a:pPr marL="457200" lvl="1" indent="0">
              <a:buNone/>
            </a:pPr>
            <a:r>
              <a:rPr lang="en-US" dirty="0" smtClean="0"/>
              <a:t>on droplet, attract to plant or soil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91" y="4853940"/>
            <a:ext cx="1715409" cy="200406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8586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2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7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Herbicide Translocation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763000" cy="51816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Phloem translocation - sugars, amino acids, inorganic </a:t>
            </a:r>
            <a:r>
              <a:rPr lang="en-US" dirty="0" smtClean="0"/>
              <a:t>ions</a:t>
            </a:r>
          </a:p>
          <a:p>
            <a:pPr lvl="1"/>
            <a:r>
              <a:rPr lang="en-US" dirty="0" smtClean="0"/>
              <a:t>osmotic </a:t>
            </a:r>
            <a:r>
              <a:rPr lang="en-US" dirty="0"/>
              <a:t>pressure gradient (</a:t>
            </a:r>
            <a:r>
              <a:rPr lang="en-US" dirty="0" err="1"/>
              <a:t>source:sink</a:t>
            </a:r>
            <a:r>
              <a:rPr lang="en-US" dirty="0"/>
              <a:t>) </a:t>
            </a:r>
            <a:r>
              <a:rPr lang="en-US" dirty="0" smtClean="0"/>
              <a:t>tissues</a:t>
            </a:r>
          </a:p>
          <a:p>
            <a:pPr lvl="1"/>
            <a:r>
              <a:rPr lang="en-US" dirty="0" smtClean="0"/>
              <a:t>direction </a:t>
            </a:r>
            <a:r>
              <a:rPr lang="en-US" dirty="0"/>
              <a:t>of the flow dependent on carbohydrate </a:t>
            </a:r>
            <a:r>
              <a:rPr lang="en-US" dirty="0" smtClean="0"/>
              <a:t>pools</a:t>
            </a:r>
          </a:p>
          <a:p>
            <a:pPr lvl="1"/>
            <a:r>
              <a:rPr lang="en-US" dirty="0" smtClean="0"/>
              <a:t>sucrose </a:t>
            </a:r>
            <a:r>
              <a:rPr lang="en-US" dirty="0"/>
              <a:t>flows into </a:t>
            </a:r>
            <a:r>
              <a:rPr lang="en-US" dirty="0" err="1"/>
              <a:t>apoplasm</a:t>
            </a:r>
            <a:r>
              <a:rPr lang="en-US" dirty="0"/>
              <a:t> then into phloem cells or sucrose flows directly into phloem cells via </a:t>
            </a:r>
            <a:r>
              <a:rPr lang="en-US" dirty="0" err="1"/>
              <a:t>plasmodesmata</a:t>
            </a:r>
            <a:r>
              <a:rPr lang="en-US" dirty="0"/>
              <a:t> (carrier mediated </a:t>
            </a:r>
            <a:r>
              <a:rPr lang="en-US" dirty="0" smtClean="0"/>
              <a:t>process)</a:t>
            </a:r>
          </a:p>
          <a:p>
            <a:pPr lvl="1"/>
            <a:r>
              <a:rPr lang="en-US" dirty="0" smtClean="0"/>
              <a:t>three </a:t>
            </a:r>
            <a:r>
              <a:rPr lang="en-US" dirty="0"/>
              <a:t>active (energy) sites - loading, unloading, maintaining </a:t>
            </a:r>
            <a:r>
              <a:rPr lang="en-US" dirty="0" smtClean="0"/>
              <a:t>gradient</a:t>
            </a:r>
          </a:p>
          <a:p>
            <a:pPr marL="0" indent="0">
              <a:buNone/>
            </a:pPr>
            <a:r>
              <a:rPr lang="en-US" dirty="0" smtClean="0"/>
              <a:t>Herbicide-phloem movement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herbicide </a:t>
            </a:r>
            <a:r>
              <a:rPr lang="en-US" dirty="0"/>
              <a:t>flow is never a complete match with </a:t>
            </a:r>
            <a:r>
              <a:rPr lang="en-US" dirty="0" smtClean="0"/>
              <a:t>sucrose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appears </a:t>
            </a:r>
            <a:r>
              <a:rPr lang="en-US" dirty="0"/>
              <a:t>to be random diffusion with some in phloem, some in </a:t>
            </a:r>
            <a:r>
              <a:rPr lang="en-US" dirty="0" smtClean="0"/>
              <a:t>xylem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actually desirable </a:t>
            </a:r>
            <a:r>
              <a:rPr lang="en-US" dirty="0"/>
              <a:t>because direct flow with sugar may actually </a:t>
            </a:r>
            <a:r>
              <a:rPr lang="en-US" dirty="0" smtClean="0"/>
              <a:t>miss </a:t>
            </a:r>
            <a:r>
              <a:rPr lang="en-US" dirty="0"/>
              <a:t>some sites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32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" t="40468" r="29766" b="32291"/>
          <a:stretch/>
        </p:blipFill>
        <p:spPr>
          <a:xfrm rot="10800000">
            <a:off x="-1" y="1142999"/>
            <a:ext cx="9143999" cy="5715000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04800" y="1447800"/>
            <a:ext cx="4038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8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Studying Translocation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extensive use of </a:t>
            </a:r>
            <a:r>
              <a:rPr lang="en-US" baseline="30000" dirty="0"/>
              <a:t>14</a:t>
            </a:r>
            <a:r>
              <a:rPr lang="en-US" dirty="0"/>
              <a:t>C</a:t>
            </a:r>
          </a:p>
          <a:p>
            <a:r>
              <a:rPr lang="en-US" dirty="0" smtClean="0"/>
              <a:t>advantage </a:t>
            </a:r>
            <a:r>
              <a:rPr lang="en-US" dirty="0"/>
              <a:t>- no cleanup, extraction, separation (more samples at once)</a:t>
            </a:r>
          </a:p>
          <a:p>
            <a:r>
              <a:rPr lang="en-US" dirty="0" smtClean="0"/>
              <a:t>disadvantage </a:t>
            </a:r>
            <a:r>
              <a:rPr lang="en-US" dirty="0"/>
              <a:t>- cannot discern between parent molecule and metabolites</a:t>
            </a:r>
          </a:p>
          <a:p>
            <a:r>
              <a:rPr lang="en-US" dirty="0" smtClean="0"/>
              <a:t>considerations </a:t>
            </a:r>
            <a:r>
              <a:rPr lang="en-US" dirty="0"/>
              <a:t>- what do you want to study?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250302"/>
            <a:ext cx="3962400" cy="5455298"/>
          </a:xfr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6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Herbicide </a:t>
            </a:r>
            <a:r>
              <a:rPr lang="en-US" sz="5400" dirty="0" smtClean="0"/>
              <a:t>metabolism</a:t>
            </a:r>
            <a:endParaRPr lang="en-US" sz="5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71600"/>
            <a:ext cx="8610600" cy="51054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u="sng" dirty="0" smtClean="0"/>
              <a:t>Conversion</a:t>
            </a:r>
            <a:endParaRPr lang="en-US" u="sng" dirty="0"/>
          </a:p>
          <a:p>
            <a:r>
              <a:rPr lang="en-US" dirty="0" smtClean="0"/>
              <a:t>Hydrolysis</a:t>
            </a:r>
          </a:p>
          <a:p>
            <a:pPr lvl="1"/>
            <a:r>
              <a:rPr lang="en-US" dirty="0" smtClean="0"/>
              <a:t>carboxylic </a:t>
            </a:r>
            <a:r>
              <a:rPr lang="en-US" dirty="0"/>
              <a:t>acid </a:t>
            </a:r>
            <a:r>
              <a:rPr lang="en-US" dirty="0" smtClean="0"/>
              <a:t>ester</a:t>
            </a:r>
          </a:p>
          <a:p>
            <a:pPr lvl="1"/>
            <a:r>
              <a:rPr lang="en-US" dirty="0" smtClean="0"/>
              <a:t>phosphate ester</a:t>
            </a:r>
          </a:p>
          <a:p>
            <a:pPr lvl="1"/>
            <a:r>
              <a:rPr lang="en-US" dirty="0" smtClean="0"/>
              <a:t>amide</a:t>
            </a:r>
            <a:endParaRPr lang="en-US" dirty="0"/>
          </a:p>
          <a:p>
            <a:r>
              <a:rPr lang="en-US" dirty="0" smtClean="0"/>
              <a:t>oxidation</a:t>
            </a:r>
            <a:endParaRPr lang="en-US" dirty="0"/>
          </a:p>
          <a:p>
            <a:r>
              <a:rPr lang="en-US" dirty="0" smtClean="0"/>
              <a:t>oxygenation</a:t>
            </a:r>
            <a:endParaRPr lang="en-US" dirty="0"/>
          </a:p>
          <a:p>
            <a:r>
              <a:rPr lang="en-US" dirty="0" smtClean="0"/>
              <a:t>hydroxylation </a:t>
            </a:r>
            <a:r>
              <a:rPr lang="en-US" dirty="0"/>
              <a:t>- mixed function oxidases  -S- + ½ O</a:t>
            </a:r>
            <a:r>
              <a:rPr lang="en-US" baseline="-25000" dirty="0"/>
              <a:t>2</a:t>
            </a:r>
            <a:r>
              <a:rPr lang="en-US" dirty="0"/>
              <a:t> –&gt;  -S(O)-</a:t>
            </a:r>
          </a:p>
          <a:p>
            <a:r>
              <a:rPr lang="en-US" dirty="0" smtClean="0"/>
              <a:t>reduction </a:t>
            </a:r>
            <a:r>
              <a:rPr lang="en-US" dirty="0"/>
              <a:t>- rare in plants</a:t>
            </a:r>
          </a:p>
          <a:p>
            <a:pPr marL="0" indent="0">
              <a:buNone/>
            </a:pPr>
            <a:r>
              <a:rPr lang="en-US" u="sng" dirty="0" smtClean="0"/>
              <a:t>Conjugation</a:t>
            </a:r>
            <a:endParaRPr lang="en-US" u="sng" dirty="0"/>
          </a:p>
          <a:p>
            <a:r>
              <a:rPr lang="en-US" dirty="0" smtClean="0"/>
              <a:t>Glutathione - </a:t>
            </a:r>
            <a:r>
              <a:rPr lang="en-US" dirty="0"/>
              <a:t>sulfur bonds to herbicide - transports to vacuole</a:t>
            </a:r>
          </a:p>
          <a:p>
            <a:r>
              <a:rPr lang="en-US" dirty="0" smtClean="0"/>
              <a:t>Sugars </a:t>
            </a:r>
            <a:r>
              <a:rPr lang="en-US" dirty="0"/>
              <a:t>- glucosides, N or O</a:t>
            </a:r>
          </a:p>
          <a:p>
            <a:r>
              <a:rPr lang="en-US" dirty="0" smtClean="0"/>
              <a:t>Amino acids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4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6000" dirty="0" smtClean="0"/>
              <a:t>Fate of the Droplet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b="1" dirty="0" smtClean="0"/>
              <a:t>Does it stay or does it bounce?</a:t>
            </a:r>
          </a:p>
          <a:p>
            <a:r>
              <a:rPr lang="en-US" dirty="0"/>
              <a:t>surface tension of droplet - high tension, high tendency to recoil</a:t>
            </a:r>
          </a:p>
          <a:p>
            <a:r>
              <a:rPr lang="en-US" dirty="0" smtClean="0"/>
              <a:t>nature </a:t>
            </a:r>
            <a:r>
              <a:rPr lang="en-US" dirty="0"/>
              <a:t>of the leaf surface - irregular retains more spray droplets</a:t>
            </a:r>
          </a:p>
          <a:p>
            <a:r>
              <a:rPr lang="en-US" dirty="0" smtClean="0"/>
              <a:t>larger </a:t>
            </a:r>
            <a:r>
              <a:rPr lang="en-US" dirty="0"/>
              <a:t>droplets may shatter, producing fines</a:t>
            </a:r>
          </a:p>
          <a:p>
            <a:pPr marL="0" indent="0">
              <a:buNone/>
            </a:pPr>
            <a:r>
              <a:rPr lang="en-US" i="1" dirty="0"/>
              <a:t>*</a:t>
            </a:r>
            <a:r>
              <a:rPr lang="en-US" i="1" dirty="0" smtClean="0"/>
              <a:t>Surfactants </a:t>
            </a:r>
            <a:r>
              <a:rPr lang="en-US" i="1" dirty="0"/>
              <a:t>act to reduce surface tension, increase spread of droplet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52"/>
          <a:stretch/>
        </p:blipFill>
        <p:spPr>
          <a:xfrm>
            <a:off x="6619353" y="182880"/>
            <a:ext cx="2372247" cy="126492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562600"/>
            <a:ext cx="2371725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7200" y="13854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9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Chemical Characteristics of the Droplet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Concentration of herbicide per droplet may influence activity</a:t>
            </a:r>
          </a:p>
          <a:p>
            <a:r>
              <a:rPr lang="en-US" dirty="0"/>
              <a:t>	</a:t>
            </a:r>
            <a:r>
              <a:rPr lang="en-US" dirty="0" smtClean="0"/>
              <a:t>increased uptake due to higher 		concentration gradient</a:t>
            </a:r>
          </a:p>
          <a:p>
            <a:r>
              <a:rPr lang="en-US" dirty="0"/>
              <a:t>	</a:t>
            </a:r>
            <a:r>
              <a:rPr lang="en-US" dirty="0" smtClean="0"/>
              <a:t>decreased uptake due to higher localized 	</a:t>
            </a:r>
            <a:r>
              <a:rPr lang="en-US" dirty="0" err="1" smtClean="0"/>
              <a:t>phytotoxicity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114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5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6000" dirty="0" smtClean="0"/>
              <a:t>DRIFT!!!!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057400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1.  droplet drift</a:t>
            </a:r>
          </a:p>
          <a:p>
            <a:pPr marL="0" indent="0">
              <a:buNone/>
            </a:pPr>
            <a:r>
              <a:rPr lang="en-US" dirty="0" smtClean="0"/>
              <a:t>	a) sprayer considerations - nozzle type, size, pressure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b) evaporation of droplet, transit time (nozzle height)</a:t>
            </a:r>
          </a:p>
          <a:p>
            <a:pPr marL="0" indent="0">
              <a:buNone/>
            </a:pPr>
            <a:r>
              <a:rPr lang="en-US" dirty="0" smtClean="0"/>
              <a:t>	c) wind speed, </a:t>
            </a:r>
            <a:r>
              <a:rPr lang="en-US" dirty="0" err="1" smtClean="0"/>
              <a:t>turbulance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d) canopy characteristics - boundary layer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2.  vapor drift</a:t>
            </a:r>
          </a:p>
          <a:p>
            <a:pPr marL="0" indent="0">
              <a:buNone/>
            </a:pPr>
            <a:r>
              <a:rPr lang="en-US" dirty="0" smtClean="0"/>
              <a:t>	a) volatility (vapor pressure, solubility)</a:t>
            </a:r>
          </a:p>
          <a:p>
            <a:pPr marL="0" indent="0">
              <a:buNone/>
            </a:pPr>
            <a:r>
              <a:rPr lang="en-US" dirty="0" smtClean="0"/>
              <a:t>	b) soil - adsorption, moisture status (more volatility </a:t>
            </a:r>
            <a:r>
              <a:rPr lang="en-US" dirty="0"/>
              <a:t>	</a:t>
            </a:r>
            <a:r>
              <a:rPr lang="en-US" dirty="0" smtClean="0"/>
              <a:t>from moist soils)</a:t>
            </a:r>
          </a:p>
          <a:p>
            <a:pPr marL="0" indent="0">
              <a:buNone/>
            </a:pPr>
            <a:r>
              <a:rPr lang="en-US" dirty="0" smtClean="0"/>
              <a:t>	c) air movement</a:t>
            </a:r>
          </a:p>
          <a:p>
            <a:pPr marL="0" indent="0">
              <a:buNone/>
            </a:pPr>
            <a:r>
              <a:rPr lang="en-US" dirty="0" smtClean="0"/>
              <a:t>	d) surface temperature - irradiant energy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52400"/>
            <a:ext cx="5105400" cy="210237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9400" y="12035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Herbicide Soil/Plant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5562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u="sng" dirty="0" smtClean="0"/>
              <a:t>Herbicide Availability in Soil</a:t>
            </a:r>
          </a:p>
          <a:p>
            <a:pPr marL="0" indent="0">
              <a:buNone/>
            </a:pPr>
            <a:r>
              <a:rPr lang="en-US" sz="1600" dirty="0" smtClean="0"/>
              <a:t>	1.  influenced by adsorption to soil particles (this is a reversible process); </a:t>
            </a:r>
          </a:p>
          <a:p>
            <a:pPr marL="0" indent="0">
              <a:buNone/>
            </a:pPr>
            <a:r>
              <a:rPr lang="en-US" sz="1600" dirty="0" smtClean="0"/>
              <a:t>	these include organic matter, clay, mineral surfaces, oxides</a:t>
            </a:r>
          </a:p>
          <a:p>
            <a:pPr marL="0" indent="0">
              <a:buNone/>
            </a:pPr>
            <a:r>
              <a:rPr lang="en-US" sz="1600" dirty="0" smtClean="0"/>
              <a:t>	2.  in general, the more soil surface areas, the greater the adsorption</a:t>
            </a:r>
          </a:p>
          <a:p>
            <a:pPr marL="0" indent="0">
              <a:buNone/>
            </a:pPr>
            <a:r>
              <a:rPr lang="en-US" sz="1600" dirty="0" smtClean="0"/>
              <a:t>	3.  adsorption is generally weak bonding (hydrogen/van der Waals forces)</a:t>
            </a:r>
          </a:p>
          <a:p>
            <a:pPr marL="0" indent="0">
              <a:buNone/>
            </a:pPr>
            <a:r>
              <a:rPr lang="en-US" sz="1600" dirty="0" smtClean="0"/>
              <a:t>		a) between herbicide and soil particle</a:t>
            </a:r>
          </a:p>
          <a:p>
            <a:pPr marL="0" indent="0">
              <a:buNone/>
            </a:pPr>
            <a:r>
              <a:rPr lang="en-US" sz="1600" dirty="0" smtClean="0"/>
              <a:t>		b) between herbicide and water adsorbed on soil particles</a:t>
            </a:r>
          </a:p>
          <a:p>
            <a:pPr marL="0" indent="0">
              <a:buNone/>
            </a:pPr>
            <a:r>
              <a:rPr lang="en-US" sz="1600" dirty="0" smtClean="0"/>
              <a:t>	4.  ionic bonding can occur (ionic herbicides or weak acids or bases)</a:t>
            </a:r>
          </a:p>
          <a:p>
            <a:pPr marL="0" indent="0">
              <a:buNone/>
            </a:pPr>
            <a:endParaRPr lang="en-US" sz="1600" i="1" dirty="0" smtClean="0"/>
          </a:p>
          <a:p>
            <a:pPr marL="0" indent="0">
              <a:buNone/>
            </a:pPr>
            <a:r>
              <a:rPr lang="en-US" sz="1600" i="1" dirty="0" smtClean="0"/>
              <a:t>Herbicide Adsorption - </a:t>
            </a:r>
            <a:r>
              <a:rPr lang="en-US" sz="1600" i="1" dirty="0" err="1" smtClean="0"/>
              <a:t>Freundlich</a:t>
            </a:r>
            <a:r>
              <a:rPr lang="en-US" sz="1600" i="1" dirty="0" smtClean="0"/>
              <a:t> Equation     x = </a:t>
            </a:r>
            <a:r>
              <a:rPr lang="en-US" sz="1600" i="1" dirty="0" err="1" smtClean="0"/>
              <a:t>KCn</a:t>
            </a:r>
            <a:endParaRPr lang="en-US" sz="1600" i="1" dirty="0" smtClean="0"/>
          </a:p>
          <a:p>
            <a:pPr marL="0" indent="0">
              <a:buNone/>
            </a:pPr>
            <a:r>
              <a:rPr lang="en-US" sz="1600" i="1" dirty="0" smtClean="0"/>
              <a:t>  	x = amount of herbicide adsorbed</a:t>
            </a:r>
          </a:p>
          <a:p>
            <a:pPr marL="0" indent="0">
              <a:buNone/>
            </a:pPr>
            <a:r>
              <a:rPr lang="en-US" sz="1600" i="1" dirty="0" smtClean="0"/>
              <a:t>	C = equilibrium conc. herbicide in solution (</a:t>
            </a:r>
            <a:r>
              <a:rPr lang="en-US" sz="1600" i="1" dirty="0" err="1" smtClean="0"/>
              <a:t>ug</a:t>
            </a:r>
            <a:r>
              <a:rPr lang="en-US" sz="1600" i="1" dirty="0" smtClean="0"/>
              <a:t>/ml)</a:t>
            </a:r>
          </a:p>
          <a:p>
            <a:pPr marL="0" indent="0">
              <a:buNone/>
            </a:pPr>
            <a:r>
              <a:rPr lang="en-US" sz="1600" i="1" dirty="0" smtClean="0"/>
              <a:t>	K, n = constants for a particular soil</a:t>
            </a:r>
          </a:p>
          <a:p>
            <a:pPr marL="0" indent="0">
              <a:buNone/>
            </a:pPr>
            <a:r>
              <a:rPr lang="en-US" sz="1600" i="1" dirty="0" err="1" smtClean="0"/>
              <a:t>Kd</a:t>
            </a:r>
            <a:r>
              <a:rPr lang="en-US" sz="1600" i="1" dirty="0" smtClean="0"/>
              <a:t> = x/C - distribution coefficient of herbicide adsorbed to herbicide in soil water </a:t>
            </a:r>
          </a:p>
          <a:p>
            <a:pPr marL="0" indent="0">
              <a:buNone/>
            </a:pPr>
            <a:r>
              <a:rPr lang="en-US" sz="1600" i="1" dirty="0" err="1"/>
              <a:t>K</a:t>
            </a:r>
            <a:r>
              <a:rPr lang="en-US" sz="1600" i="1" baseline="-25000" dirty="0" err="1"/>
              <a:t>f</a:t>
            </a:r>
            <a:r>
              <a:rPr lang="en-US" sz="1600" i="1" dirty="0"/>
              <a:t> </a:t>
            </a:r>
            <a:r>
              <a:rPr lang="en-US" sz="1600" i="1" dirty="0" smtClean="0"/>
              <a:t>= distribution </a:t>
            </a:r>
            <a:r>
              <a:rPr lang="en-US" sz="1600" i="1" dirty="0"/>
              <a:t>coefficient if the adsorption is not linear</a:t>
            </a:r>
          </a:p>
          <a:p>
            <a:pPr marL="0" indent="0">
              <a:buNone/>
            </a:pPr>
            <a:r>
              <a:rPr lang="en-US" sz="1600" dirty="0" smtClean="0"/>
              <a:t>	5</a:t>
            </a:r>
            <a:r>
              <a:rPr lang="en-US" sz="1600" dirty="0"/>
              <a:t>.  amount of herbicide adsorbed influenced by:</a:t>
            </a:r>
          </a:p>
          <a:p>
            <a:pPr marL="0" indent="0">
              <a:buNone/>
            </a:pPr>
            <a:r>
              <a:rPr lang="en-US" sz="1600" dirty="0" smtClean="0"/>
              <a:t>		a</a:t>
            </a:r>
            <a:r>
              <a:rPr lang="en-US" sz="1600" dirty="0"/>
              <a:t>) nature of soil and mineral components (pH is a critical factor)</a:t>
            </a:r>
          </a:p>
          <a:p>
            <a:pPr marL="0" indent="0">
              <a:buNone/>
            </a:pPr>
            <a:r>
              <a:rPr lang="en-US" sz="1600" dirty="0" smtClean="0"/>
              <a:t>		b</a:t>
            </a:r>
            <a:r>
              <a:rPr lang="en-US" sz="1600" dirty="0"/>
              <a:t>) nature of the herbicide</a:t>
            </a:r>
          </a:p>
          <a:p>
            <a:pPr marL="0" indent="0">
              <a:buNone/>
            </a:pPr>
            <a:r>
              <a:rPr lang="en-US" sz="1600" dirty="0" smtClean="0"/>
              <a:t>		c</a:t>
            </a:r>
            <a:r>
              <a:rPr lang="en-US" sz="1600" dirty="0"/>
              <a:t>) soil water status</a:t>
            </a:r>
          </a:p>
          <a:p>
            <a:pPr marL="0" indent="0">
              <a:buNone/>
            </a:pPr>
            <a:endParaRPr lang="en-US" sz="14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5800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Fate </a:t>
            </a:r>
            <a:r>
              <a:rPr lang="en-US" sz="5400" dirty="0"/>
              <a:t>of herbicides in the </a:t>
            </a:r>
            <a:r>
              <a:rPr lang="en-US" sz="5400" dirty="0" smtClean="0"/>
              <a:t>soil 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Leach – high rainfall, porous soils</a:t>
            </a:r>
          </a:p>
          <a:p>
            <a:r>
              <a:rPr lang="en-US" dirty="0" smtClean="0"/>
              <a:t>Surface runoff – clay soils with crusting characteristics</a:t>
            </a:r>
          </a:p>
          <a:p>
            <a:r>
              <a:rPr lang="en-US" dirty="0" smtClean="0"/>
              <a:t>Lateral movement – depends on soil layering, hardpan or clay subsoil</a:t>
            </a:r>
          </a:p>
          <a:p>
            <a:r>
              <a:rPr lang="en-US" dirty="0" smtClean="0"/>
              <a:t>Capillary action – upward movement, rare and hard to document (similar to salt)</a:t>
            </a:r>
          </a:p>
          <a:p>
            <a:r>
              <a:rPr lang="en-US" dirty="0" smtClean="0"/>
              <a:t>Adsorption/Desorption</a:t>
            </a:r>
          </a:p>
          <a:p>
            <a:r>
              <a:rPr lang="en-US" dirty="0" smtClean="0"/>
              <a:t>Degradation – various ways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5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</a:t>
            </a:r>
            <a:r>
              <a:rPr lang="en-US" dirty="0" smtClean="0"/>
              <a:t>oil Water and Herbicide Availability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781800" y="2879065"/>
            <a:ext cx="2362200" cy="1447801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Herbicide translocation &amp; </a:t>
            </a:r>
            <a:r>
              <a:rPr lang="en-US" sz="2400" dirty="0" err="1" smtClean="0">
                <a:solidFill>
                  <a:schemeClr val="tx1"/>
                </a:solidFill>
              </a:rPr>
              <a:t>phytotoxicity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-6850" y="2895600"/>
            <a:ext cx="1302250" cy="1676400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Soil Water Content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Content Placeholder 6"/>
          <p:cNvSpPr txBox="1">
            <a:spLocks/>
          </p:cNvSpPr>
          <p:nvPr/>
        </p:nvSpPr>
        <p:spPr>
          <a:xfrm>
            <a:off x="1752600" y="2057400"/>
            <a:ext cx="1638300" cy="990600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Rate of water movement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Content Placeholder 6"/>
          <p:cNvSpPr txBox="1">
            <a:spLocks/>
          </p:cNvSpPr>
          <p:nvPr/>
        </p:nvSpPr>
        <p:spPr>
          <a:xfrm>
            <a:off x="1761804" y="3429000"/>
            <a:ext cx="1629738" cy="1115600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Herbicide conc. in soil water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5" name="Content Placeholder 6"/>
          <p:cNvSpPr txBox="1">
            <a:spLocks/>
          </p:cNvSpPr>
          <p:nvPr/>
        </p:nvSpPr>
        <p:spPr>
          <a:xfrm>
            <a:off x="1769296" y="4876801"/>
            <a:ext cx="1659704" cy="990600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Soil water tension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6" name="Content Placeholder 6"/>
          <p:cNvSpPr txBox="1">
            <a:spLocks/>
          </p:cNvSpPr>
          <p:nvPr/>
        </p:nvSpPr>
        <p:spPr>
          <a:xfrm>
            <a:off x="3657600" y="2590800"/>
            <a:ext cx="1828800" cy="1032127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Mass flow in soil water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7" name="Content Placeholder 6"/>
          <p:cNvSpPr txBox="1">
            <a:spLocks/>
          </p:cNvSpPr>
          <p:nvPr/>
        </p:nvSpPr>
        <p:spPr>
          <a:xfrm>
            <a:off x="3657600" y="3810000"/>
            <a:ext cx="1828800" cy="876300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Molecular Diffusion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Content Placeholder 6"/>
          <p:cNvSpPr txBox="1">
            <a:spLocks/>
          </p:cNvSpPr>
          <p:nvPr/>
        </p:nvSpPr>
        <p:spPr>
          <a:xfrm>
            <a:off x="5638800" y="4762500"/>
            <a:ext cx="1964076" cy="1104901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Plant Transpiration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Content Placeholder 6"/>
          <p:cNvSpPr txBox="1">
            <a:spLocks/>
          </p:cNvSpPr>
          <p:nvPr/>
        </p:nvSpPr>
        <p:spPr>
          <a:xfrm>
            <a:off x="5486400" y="1676400"/>
            <a:ext cx="1676400" cy="990707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Herbicide absorption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Snip Diagonal Corner Rectangle 7"/>
          <p:cNvSpPr/>
          <p:nvPr/>
        </p:nvSpPr>
        <p:spPr>
          <a:xfrm>
            <a:off x="1219200" y="994881"/>
            <a:ext cx="2133600" cy="914400"/>
          </a:xfrm>
          <a:prstGeom prst="snip2Diag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Properties of Soil Water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" name="Snip Diagonal Corner Rectangle 20"/>
          <p:cNvSpPr/>
          <p:nvPr/>
        </p:nvSpPr>
        <p:spPr>
          <a:xfrm>
            <a:off x="3581400" y="1022279"/>
            <a:ext cx="1828800" cy="1149474"/>
          </a:xfrm>
          <a:prstGeom prst="snip2Diag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Herbicide Transport in Soil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2" name="Snip Diagonal Corner Rectangle 21"/>
          <p:cNvSpPr/>
          <p:nvPr/>
        </p:nvSpPr>
        <p:spPr>
          <a:xfrm>
            <a:off x="5486400" y="910119"/>
            <a:ext cx="1676400" cy="690081"/>
          </a:xfrm>
          <a:prstGeom prst="snip2Diag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Plant Processes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>
            <a:stCxn id="15" idx="3"/>
          </p:cNvCxnSpPr>
          <p:nvPr/>
        </p:nvCxnSpPr>
        <p:spPr>
          <a:xfrm>
            <a:off x="3429000" y="5372101"/>
            <a:ext cx="22098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19" idx="2"/>
          </p:cNvCxnSpPr>
          <p:nvPr/>
        </p:nvCxnSpPr>
        <p:spPr>
          <a:xfrm flipV="1">
            <a:off x="5486400" y="2667107"/>
            <a:ext cx="838200" cy="144769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5483831" y="2667107"/>
            <a:ext cx="421669" cy="30469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3391542" y="3505200"/>
            <a:ext cx="266058" cy="27098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391542" y="4114800"/>
            <a:ext cx="266058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390900" y="2362200"/>
            <a:ext cx="342900" cy="228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Bent Arrow 27"/>
          <p:cNvSpPr/>
          <p:nvPr/>
        </p:nvSpPr>
        <p:spPr>
          <a:xfrm rot="5400000">
            <a:off x="7260011" y="2057399"/>
            <a:ext cx="526140" cy="720561"/>
          </a:xfrm>
          <a:prstGeom prst="ben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Bent-Up Arrow 29"/>
          <p:cNvSpPr/>
          <p:nvPr/>
        </p:nvSpPr>
        <p:spPr>
          <a:xfrm>
            <a:off x="7620000" y="4343400"/>
            <a:ext cx="850392" cy="731520"/>
          </a:xfrm>
          <a:prstGeom prst="bent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1524000" y="2362200"/>
            <a:ext cx="0" cy="30099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1524000" y="2362200"/>
            <a:ext cx="245296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1524000" y="3815566"/>
            <a:ext cx="245296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endCxn id="15" idx="1"/>
          </p:cNvCxnSpPr>
          <p:nvPr/>
        </p:nvCxnSpPr>
        <p:spPr>
          <a:xfrm flipV="1">
            <a:off x="1524000" y="5372101"/>
            <a:ext cx="245296" cy="385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1295400" y="3522753"/>
            <a:ext cx="2286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313148" y="6135469"/>
            <a:ext cx="8373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*high concentration of herbicide in the soil water solution does not correlate directly with increased plant uptake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9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</a:t>
            </a:r>
            <a:r>
              <a:rPr lang="en-US" dirty="0" smtClean="0"/>
              <a:t>egradation </a:t>
            </a:r>
            <a:r>
              <a:rPr lang="en-US" dirty="0"/>
              <a:t>of </a:t>
            </a:r>
            <a:r>
              <a:rPr lang="en-US" dirty="0" smtClean="0"/>
              <a:t>Herbicides </a:t>
            </a:r>
            <a:r>
              <a:rPr lang="en-US" dirty="0"/>
              <a:t>in </a:t>
            </a:r>
            <a:r>
              <a:rPr lang="en-US" dirty="0" smtClean="0"/>
              <a:t>Soil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chemical </a:t>
            </a:r>
            <a:r>
              <a:rPr lang="en-US" dirty="0"/>
              <a:t>decomposition - highly dependent on soil pH</a:t>
            </a:r>
          </a:p>
          <a:p>
            <a:r>
              <a:rPr lang="en-US" dirty="0" smtClean="0"/>
              <a:t>microbial </a:t>
            </a:r>
            <a:r>
              <a:rPr lang="en-US" dirty="0"/>
              <a:t>decomposition - those conditions that favor microbial growth favor herbicide breakdown (high moisture, high temperatures)</a:t>
            </a:r>
          </a:p>
          <a:p>
            <a:r>
              <a:rPr lang="en-US" dirty="0" smtClean="0"/>
              <a:t>more </a:t>
            </a:r>
            <a:r>
              <a:rPr lang="en-US" dirty="0"/>
              <a:t>times herbicide is used, shorter the lag phase of microbial </a:t>
            </a:r>
            <a:r>
              <a:rPr lang="en-US" dirty="0" smtClean="0"/>
              <a:t>breakdown</a:t>
            </a:r>
          </a:p>
          <a:p>
            <a:pPr lvl="1"/>
            <a:r>
              <a:rPr lang="en-US" dirty="0" smtClean="0"/>
              <a:t>observed </a:t>
            </a:r>
            <a:r>
              <a:rPr lang="en-US" dirty="0"/>
              <a:t>for </a:t>
            </a:r>
            <a:r>
              <a:rPr lang="en-US" dirty="0" err="1"/>
              <a:t>phenoxys</a:t>
            </a:r>
            <a:r>
              <a:rPr lang="en-US" dirty="0"/>
              <a:t> and </a:t>
            </a:r>
            <a:r>
              <a:rPr lang="en-US" dirty="0" err="1"/>
              <a:t>thiocarbamates</a:t>
            </a:r>
            <a:endParaRPr lang="en-US" dirty="0"/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3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1163</Words>
  <Application>Microsoft Office PowerPoint</Application>
  <PresentationFormat>On-screen Show (4:3)</PresentationFormat>
  <Paragraphs>178</Paragraphs>
  <Slides>23</Slides>
  <Notes>0</Notes>
  <HiddenSlides>0</HiddenSlides>
  <MMClips>23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Reaching the Target</vt:lpstr>
      <vt:lpstr>Droplet Size</vt:lpstr>
      <vt:lpstr>Fate of the Droplet</vt:lpstr>
      <vt:lpstr>Chemical Characteristics of the Droplet</vt:lpstr>
      <vt:lpstr>DRIFT!!!!</vt:lpstr>
      <vt:lpstr>Herbicide Soil/Plant Interactions</vt:lpstr>
      <vt:lpstr>Fate of herbicides in the soil </vt:lpstr>
      <vt:lpstr>Soil Water and Herbicide Availability </vt:lpstr>
      <vt:lpstr>Degradation of Herbicides in Soil</vt:lpstr>
      <vt:lpstr>Herbicide soil uptake by plants</vt:lpstr>
      <vt:lpstr>Root Concentration Factor</vt:lpstr>
      <vt:lpstr>Transpiration Effect</vt:lpstr>
      <vt:lpstr>Foliar Herbicide Uptake</vt:lpstr>
      <vt:lpstr>Cuticle</vt:lpstr>
      <vt:lpstr>PowerPoint Presentation</vt:lpstr>
      <vt:lpstr>Movement across the cuticle</vt:lpstr>
      <vt:lpstr>Predicting Foliar Uptake</vt:lpstr>
      <vt:lpstr>Herbicide Uptake into Plant Cells </vt:lpstr>
      <vt:lpstr>Herbicide Translocation</vt:lpstr>
      <vt:lpstr>Herbicide Translocation</vt:lpstr>
      <vt:lpstr>PowerPoint Presentation</vt:lpstr>
      <vt:lpstr>Studying Translocation</vt:lpstr>
      <vt:lpstr>Herbicide metabolism</vt:lpstr>
    </vt:vector>
  </TitlesOfParts>
  <Company>UF/IFAS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Reaching the Target</dc:title>
  <dc:creator>Macdonald,Gregory E</dc:creator>
  <cp:lastModifiedBy>Greg</cp:lastModifiedBy>
  <cp:revision>20</cp:revision>
  <dcterms:created xsi:type="dcterms:W3CDTF">2015-03-30T11:56:24Z</dcterms:created>
  <dcterms:modified xsi:type="dcterms:W3CDTF">2015-04-08T11:19:57Z</dcterms:modified>
</cp:coreProperties>
</file>