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70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FEA-4ADA-4A2D-84D7-31C3095C553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8DE1-3275-4118-AB07-028611D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FEA-4ADA-4A2D-84D7-31C3095C553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8DE1-3275-4118-AB07-028611D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4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FEA-4ADA-4A2D-84D7-31C3095C553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8DE1-3275-4118-AB07-028611D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FEA-4ADA-4A2D-84D7-31C3095C553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8DE1-3275-4118-AB07-028611D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9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FEA-4ADA-4A2D-84D7-31C3095C553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8DE1-3275-4118-AB07-028611D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FEA-4ADA-4A2D-84D7-31C3095C553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8DE1-3275-4118-AB07-028611D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1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FEA-4ADA-4A2D-84D7-31C3095C553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8DE1-3275-4118-AB07-028611D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2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FEA-4ADA-4A2D-84D7-31C3095C553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8DE1-3275-4118-AB07-028611D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4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FEA-4ADA-4A2D-84D7-31C3095C553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8DE1-3275-4118-AB07-028611D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0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FEA-4ADA-4A2D-84D7-31C3095C553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8DE1-3275-4118-AB07-028611D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FEA-4ADA-4A2D-84D7-31C3095C553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8DE1-3275-4118-AB07-028611D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4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BDFEA-4ADA-4A2D-84D7-31C3095C553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38DE1-3275-4118-AB07-028611D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Miscellaneous Herbicides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“Unclassified </a:t>
            </a:r>
          </a:p>
          <a:p>
            <a:r>
              <a:rPr lang="en-US" sz="4000" dirty="0" smtClean="0"/>
              <a:t>or </a:t>
            </a:r>
          </a:p>
          <a:p>
            <a:r>
              <a:rPr lang="en-US" sz="4000" dirty="0" smtClean="0"/>
              <a:t>Unknown Mechanisms”</a:t>
            </a:r>
            <a:endParaRPr lang="en-US" sz="4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228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 Ammonium </a:t>
            </a:r>
            <a:r>
              <a:rPr lang="en-US" sz="5400" dirty="0" err="1" smtClean="0"/>
              <a:t>Sulphamate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2999"/>
          </a:xfrm>
        </p:spPr>
        <p:txBody>
          <a:bodyPr>
            <a:noAutofit/>
          </a:bodyPr>
          <a:lstStyle/>
          <a:p>
            <a:r>
              <a:rPr lang="en-US" sz="3600" dirty="0" smtClean="0"/>
              <a:t>Been used since 1950’s in forestry</a:t>
            </a:r>
          </a:p>
          <a:p>
            <a:r>
              <a:rPr lang="en-US" sz="3600" dirty="0" smtClean="0"/>
              <a:t>Hardwood, pines and brush control </a:t>
            </a:r>
          </a:p>
          <a:p>
            <a:r>
              <a:rPr lang="en-US" sz="3600" dirty="0" smtClean="0"/>
              <a:t>Rates of 64 kg-</a:t>
            </a:r>
            <a:r>
              <a:rPr lang="en-US" sz="3600" dirty="0" err="1" smtClean="0"/>
              <a:t>ai</a:t>
            </a:r>
            <a:r>
              <a:rPr lang="en-US" sz="3600" dirty="0" smtClean="0"/>
              <a:t>/ha in 935 L water/ha</a:t>
            </a:r>
            <a:endParaRPr lang="en-US" sz="3600" dirty="0"/>
          </a:p>
          <a:p>
            <a:r>
              <a:rPr lang="en-US" sz="3600" dirty="0" smtClean="0"/>
              <a:t>Good for cut stump treatments also</a:t>
            </a:r>
          </a:p>
          <a:p>
            <a:r>
              <a:rPr lang="en-US" sz="3600" dirty="0" smtClean="0"/>
              <a:t>Not clear on mechanism of action</a:t>
            </a:r>
          </a:p>
          <a:p>
            <a:r>
              <a:rPr lang="en-US" sz="3600" dirty="0" smtClean="0"/>
              <a:t>Corrosive, mixed as an </a:t>
            </a:r>
            <a:r>
              <a:rPr lang="en-US" sz="3600" dirty="0" err="1" smtClean="0"/>
              <a:t>oil:water</a:t>
            </a:r>
            <a:r>
              <a:rPr lang="en-US" sz="3600" dirty="0" smtClean="0"/>
              <a:t> emulsion</a:t>
            </a:r>
          </a:p>
          <a:p>
            <a:r>
              <a:rPr lang="en-US" sz="3600" dirty="0" err="1" smtClean="0"/>
              <a:t>Ammate</a:t>
            </a:r>
            <a:r>
              <a:rPr lang="en-US" sz="3600" dirty="0" smtClean="0"/>
              <a:t>, </a:t>
            </a:r>
            <a:r>
              <a:rPr lang="en-US" sz="3600" dirty="0" err="1" smtClean="0"/>
              <a:t>Amicide</a:t>
            </a:r>
            <a:r>
              <a:rPr lang="en-US" sz="3600" dirty="0" smtClean="0"/>
              <a:t> – not sure how much still used, couldn’t find label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2578" y="2057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7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Copper (Chelates and SO4)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many years as herbicide but also a fungicide – primarily for algae control</a:t>
            </a:r>
          </a:p>
          <a:p>
            <a:r>
              <a:rPr lang="en-US" dirty="0" smtClean="0"/>
              <a:t>Chelated forms are complexes, while sulfate is copper and sulfate salt</a:t>
            </a:r>
          </a:p>
          <a:p>
            <a:r>
              <a:rPr lang="en-US" dirty="0" smtClean="0"/>
              <a:t>Sulfate more toxic to fish and aquatic fauna</a:t>
            </a:r>
          </a:p>
          <a:p>
            <a:r>
              <a:rPr lang="en-US" dirty="0" smtClean="0"/>
              <a:t>Mechanism of action unclear – inactivate enzymes, interfere with photosystem II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0"/>
          <a:stretch/>
        </p:blipFill>
        <p:spPr bwMode="auto">
          <a:xfrm>
            <a:off x="6964052" y="66675"/>
            <a:ext cx="210374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3415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" y="304800"/>
            <a:ext cx="67818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Dimethipin</a:t>
            </a:r>
            <a:r>
              <a:rPr lang="en-US" sz="5400" dirty="0" smtClean="0"/>
              <a:t> - </a:t>
            </a:r>
            <a:r>
              <a:rPr lang="en-US" sz="5400" dirty="0" err="1" smtClean="0"/>
              <a:t>Harvade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953000"/>
          </a:xfrm>
        </p:spPr>
        <p:txBody>
          <a:bodyPr/>
          <a:lstStyle/>
          <a:p>
            <a:r>
              <a:rPr lang="en-US" dirty="0" smtClean="0"/>
              <a:t>Used for years as a leaf desiccant for cotton, also directed weed control in cotton – non-selective</a:t>
            </a:r>
          </a:p>
          <a:p>
            <a:r>
              <a:rPr lang="en-US" dirty="0" smtClean="0"/>
              <a:t>Rapidly absorbed by leaf and green stem tissue, not translocated</a:t>
            </a:r>
          </a:p>
          <a:p>
            <a:r>
              <a:rPr lang="en-US" dirty="0" smtClean="0"/>
              <a:t>Immediate leaf necrosis</a:t>
            </a:r>
          </a:p>
          <a:p>
            <a:pPr lvl="1"/>
            <a:r>
              <a:rPr lang="en-US" dirty="0" smtClean="0"/>
              <a:t>through </a:t>
            </a:r>
            <a:r>
              <a:rPr lang="en-US" dirty="0" err="1" smtClean="0"/>
              <a:t>stomatal</a:t>
            </a:r>
            <a:r>
              <a:rPr lang="en-US" dirty="0" smtClean="0"/>
              <a:t> stress</a:t>
            </a:r>
          </a:p>
          <a:p>
            <a:pPr lvl="1"/>
            <a:r>
              <a:rPr lang="en-US" dirty="0" smtClean="0"/>
              <a:t>disintegration of epidermal cell walls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76200"/>
            <a:ext cx="17621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243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" y="259080"/>
            <a:ext cx="8229600" cy="1302132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Metaborate</a:t>
            </a:r>
            <a:r>
              <a:rPr lang="en-US" sz="4800" dirty="0" smtClean="0"/>
              <a:t> &amp;</a:t>
            </a:r>
            <a:br>
              <a:rPr lang="en-US" sz="4800" dirty="0" smtClean="0"/>
            </a:br>
            <a:r>
              <a:rPr lang="en-US" sz="4800" dirty="0" smtClean="0"/>
              <a:t>Sodium Chlorate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Both formulated as sodium salts and have foliar and soil activity</a:t>
            </a:r>
          </a:p>
          <a:p>
            <a:r>
              <a:rPr lang="en-US" dirty="0" smtClean="0"/>
              <a:t>Sodium chlorate more active (~7 kg-</a:t>
            </a:r>
            <a:r>
              <a:rPr lang="en-US" dirty="0" err="1" smtClean="0"/>
              <a:t>ai</a:t>
            </a:r>
            <a:r>
              <a:rPr lang="en-US" dirty="0" smtClean="0"/>
              <a:t>/ha) while </a:t>
            </a:r>
            <a:r>
              <a:rPr lang="en-US" dirty="0" err="1" smtClean="0"/>
              <a:t>metaborate</a:t>
            </a:r>
            <a:r>
              <a:rPr lang="en-US" dirty="0" smtClean="0"/>
              <a:t> rates are 85-224 kg-</a:t>
            </a:r>
            <a:r>
              <a:rPr lang="en-US" dirty="0" err="1" smtClean="0"/>
              <a:t>ai</a:t>
            </a:r>
            <a:r>
              <a:rPr lang="en-US" dirty="0" smtClean="0"/>
              <a:t>/ha</a:t>
            </a:r>
          </a:p>
          <a:p>
            <a:r>
              <a:rPr lang="en-US" dirty="0" smtClean="0"/>
              <a:t>Contact as a foliar, </a:t>
            </a:r>
            <a:r>
              <a:rPr lang="en-US" dirty="0" err="1" smtClean="0"/>
              <a:t>apoplastic</a:t>
            </a:r>
            <a:r>
              <a:rPr lang="en-US" dirty="0" smtClean="0"/>
              <a:t> movement from soil applications – rapid necrosis, desiccation</a:t>
            </a:r>
          </a:p>
          <a:p>
            <a:r>
              <a:rPr lang="en-US" dirty="0" smtClean="0"/>
              <a:t>Unclear mechanism of action – interfere with calcium levels, enzyme activity, </a:t>
            </a:r>
            <a:r>
              <a:rPr lang="en-US" dirty="0" err="1" smtClean="0"/>
              <a:t>sulfonyl</a:t>
            </a:r>
            <a:r>
              <a:rPr lang="en-US" dirty="0" smtClean="0"/>
              <a:t> groups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619250" cy="148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67" y="100012"/>
            <a:ext cx="266623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77348" y="13073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Organic Arsenicals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MSMA, DSMA (mono-sodium, disodium methyl arsenate); </a:t>
            </a:r>
            <a:r>
              <a:rPr lang="en-US" dirty="0" err="1" smtClean="0"/>
              <a:t>cacodylic</a:t>
            </a:r>
            <a:r>
              <a:rPr lang="en-US" dirty="0" smtClean="0"/>
              <a:t> acid</a:t>
            </a:r>
          </a:p>
          <a:p>
            <a:pPr lvl="1"/>
            <a:r>
              <a:rPr lang="en-US" dirty="0" smtClean="0"/>
              <a:t>Uses are extremely limited, </a:t>
            </a:r>
            <a:r>
              <a:rPr lang="en-US" dirty="0" err="1" smtClean="0"/>
              <a:t>turfgrass</a:t>
            </a:r>
            <a:r>
              <a:rPr lang="en-US" dirty="0" smtClean="0"/>
              <a:t>, sod </a:t>
            </a:r>
            <a:r>
              <a:rPr lang="en-US" dirty="0" smtClean="0"/>
              <a:t>farm and highway registrations </a:t>
            </a:r>
            <a:r>
              <a:rPr lang="en-US" dirty="0" smtClean="0"/>
              <a:t>ended </a:t>
            </a:r>
            <a:r>
              <a:rPr lang="en-US" dirty="0" smtClean="0"/>
              <a:t>on December 31, 2013</a:t>
            </a:r>
          </a:p>
          <a:p>
            <a:pPr lvl="1"/>
            <a:r>
              <a:rPr lang="en-US" dirty="0" smtClean="0"/>
              <a:t>However uses on cotton still pending</a:t>
            </a:r>
          </a:p>
          <a:p>
            <a:r>
              <a:rPr lang="en-US" dirty="0" smtClean="0"/>
              <a:t>Post-emergence only, irreversible soil binding</a:t>
            </a:r>
          </a:p>
          <a:p>
            <a:r>
              <a:rPr lang="en-US" dirty="0" smtClean="0"/>
              <a:t>Rapid foliar absorption, translocation in </a:t>
            </a:r>
            <a:r>
              <a:rPr lang="en-US" dirty="0" err="1" smtClean="0"/>
              <a:t>symplast</a:t>
            </a:r>
            <a:endParaRPr lang="en-US" dirty="0" smtClean="0"/>
          </a:p>
          <a:p>
            <a:r>
              <a:rPr lang="en-US" dirty="0" smtClean="0"/>
              <a:t>Not completely understood, appears to interfere with ATP production in TCA cycle, enzyme activity</a:t>
            </a:r>
          </a:p>
          <a:p>
            <a:r>
              <a:rPr lang="en-US" dirty="0" smtClean="0"/>
              <a:t>Tolerance through conjugation to sugars, A-acids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09" y="0"/>
            <a:ext cx="1727791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1676400" cy="14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5200" y="758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Dazomet</a:t>
            </a:r>
            <a:r>
              <a:rPr lang="en-US" sz="5400" dirty="0" smtClean="0"/>
              <a:t>, </a:t>
            </a:r>
            <a:r>
              <a:rPr lang="en-US" sz="5400" dirty="0" err="1" smtClean="0"/>
              <a:t>Metham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Both products used for soil fumigation</a:t>
            </a:r>
          </a:p>
          <a:p>
            <a:pPr lvl="1"/>
            <a:r>
              <a:rPr lang="en-US" dirty="0" smtClean="0"/>
              <a:t>Activity on most biological organisms, uptake of a lethal concentration determines selectivity</a:t>
            </a:r>
          </a:p>
          <a:p>
            <a:r>
              <a:rPr lang="en-US" dirty="0" smtClean="0"/>
              <a:t>Converted to several products upon activation with soil moisture– </a:t>
            </a:r>
            <a:r>
              <a:rPr lang="en-US" dirty="0" err="1" smtClean="0"/>
              <a:t>methylisothiocyanate</a:t>
            </a:r>
            <a:r>
              <a:rPr lang="en-US" dirty="0" smtClean="0"/>
              <a:t> (MITC)</a:t>
            </a:r>
          </a:p>
          <a:p>
            <a:r>
              <a:rPr lang="en-US" dirty="0" smtClean="0"/>
              <a:t>Interfere with several basic cellular activities, metal co-factors, </a:t>
            </a:r>
            <a:r>
              <a:rPr lang="en-US" dirty="0" err="1" smtClean="0"/>
              <a:t>thio</a:t>
            </a:r>
            <a:r>
              <a:rPr lang="en-US" dirty="0" smtClean="0"/>
              <a:t> groups, enzyme activity</a:t>
            </a:r>
          </a:p>
          <a:p>
            <a:r>
              <a:rPr lang="en-US" dirty="0" smtClean="0"/>
              <a:t>Degrades rapidly – crop planting after dissipation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"/>
            <a:ext cx="1752600" cy="150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1752600" cy="150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1838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>
            <a:endCxn id="2053" idx="1"/>
          </p:cNvCxnSpPr>
          <p:nvPr/>
        </p:nvCxnSpPr>
        <p:spPr>
          <a:xfrm>
            <a:off x="1371600" y="636270"/>
            <a:ext cx="2438400" cy="659130"/>
          </a:xfrm>
          <a:prstGeom prst="bentConnector3">
            <a:avLst>
              <a:gd name="adj1" fmla="val 1212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 flipV="1">
            <a:off x="5334000" y="685801"/>
            <a:ext cx="2133600" cy="596265"/>
          </a:xfrm>
          <a:prstGeom prst="bentConnector3">
            <a:avLst>
              <a:gd name="adj1" fmla="val 1614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3400" y="14327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Difenzoquat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used </a:t>
            </a:r>
            <a:r>
              <a:rPr lang="en-US" dirty="0" err="1"/>
              <a:t>postemergence</a:t>
            </a:r>
            <a:r>
              <a:rPr lang="en-US" dirty="0"/>
              <a:t> for wild oat control in wheat and barley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reported to possess fungicidal activity against powdery </a:t>
            </a:r>
            <a:r>
              <a:rPr lang="en-US" dirty="0" smtClean="0"/>
              <a:t>mildew</a:t>
            </a:r>
          </a:p>
          <a:p>
            <a:r>
              <a:rPr lang="en-US" dirty="0" smtClean="0"/>
              <a:t>No soil activity, rapid degradation</a:t>
            </a:r>
            <a:endParaRPr lang="en-US" dirty="0"/>
          </a:p>
          <a:p>
            <a:r>
              <a:rPr lang="en-US" dirty="0" smtClean="0"/>
              <a:t>rapidly </a:t>
            </a:r>
            <a:r>
              <a:rPr lang="en-US" dirty="0"/>
              <a:t>absorbed by </a:t>
            </a:r>
            <a:r>
              <a:rPr lang="en-US" dirty="0" smtClean="0"/>
              <a:t>foliage </a:t>
            </a:r>
            <a:r>
              <a:rPr lang="en-US" dirty="0"/>
              <a:t>and translocated to </a:t>
            </a:r>
            <a:r>
              <a:rPr lang="en-US" dirty="0" err="1"/>
              <a:t>meristematic</a:t>
            </a:r>
            <a:r>
              <a:rPr lang="en-US" dirty="0"/>
              <a:t> regions</a:t>
            </a:r>
          </a:p>
          <a:p>
            <a:r>
              <a:rPr lang="en-US" dirty="0" smtClean="0"/>
              <a:t>exact </a:t>
            </a:r>
            <a:r>
              <a:rPr lang="en-US" dirty="0"/>
              <a:t>mode of action not well </a:t>
            </a:r>
            <a:r>
              <a:rPr lang="en-US" dirty="0" smtClean="0"/>
              <a:t>understood</a:t>
            </a:r>
          </a:p>
          <a:p>
            <a:pPr lvl="1"/>
            <a:r>
              <a:rPr lang="en-US" dirty="0" smtClean="0"/>
              <a:t>inhibits </a:t>
            </a:r>
            <a:r>
              <a:rPr lang="en-US" dirty="0"/>
              <a:t>nucleic acid biosynthesis, photosynthesis, and ATP </a:t>
            </a:r>
            <a:r>
              <a:rPr lang="en-US" dirty="0" smtClean="0"/>
              <a:t>production </a:t>
            </a:r>
            <a:endParaRPr lang="en-US" dirty="0"/>
          </a:p>
          <a:p>
            <a:r>
              <a:rPr lang="en-US" dirty="0"/>
              <a:t>tolerance </a:t>
            </a:r>
            <a:r>
              <a:rPr lang="en-US" dirty="0" smtClean="0"/>
              <a:t>in cereals achieved </a:t>
            </a:r>
            <a:r>
              <a:rPr lang="en-US" dirty="0"/>
              <a:t>through an altered site of </a:t>
            </a:r>
            <a:r>
              <a:rPr lang="en-US" dirty="0" smtClean="0"/>
              <a:t>action??</a:t>
            </a:r>
            <a:endParaRPr lang="en-US" dirty="0"/>
          </a:p>
          <a:p>
            <a:r>
              <a:rPr lang="en-US" dirty="0" smtClean="0"/>
              <a:t>several </a:t>
            </a:r>
            <a:r>
              <a:rPr lang="en-US" dirty="0"/>
              <a:t>resistant wild oat </a:t>
            </a:r>
            <a:r>
              <a:rPr lang="en-US" dirty="0" smtClean="0"/>
              <a:t>biotypes, mechanism unknown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12" y="76200"/>
            <a:ext cx="16834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3127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          </a:t>
            </a:r>
            <a:r>
              <a:rPr lang="en-US" sz="5400" dirty="0" err="1" smtClean="0"/>
              <a:t>Endothall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1"/>
          </a:xfrm>
        </p:spPr>
        <p:txBody>
          <a:bodyPr>
            <a:normAutofit/>
          </a:bodyPr>
          <a:lstStyle/>
          <a:p>
            <a:r>
              <a:rPr lang="en-US" dirty="0" smtClean="0"/>
              <a:t>General usage in aquatics for submersed weed control, some algae control</a:t>
            </a:r>
          </a:p>
          <a:p>
            <a:r>
              <a:rPr lang="en-US" dirty="0" smtClean="0"/>
              <a:t>Rapid uptake and immediate activity on cell function – photosynthesis, respiration</a:t>
            </a:r>
          </a:p>
          <a:p>
            <a:r>
              <a:rPr lang="en-US" dirty="0" smtClean="0"/>
              <a:t>Differential uptake is selectivity mechanism</a:t>
            </a:r>
          </a:p>
          <a:p>
            <a:r>
              <a:rPr lang="en-US" dirty="0" smtClean="0"/>
              <a:t>One of the oldest herbicides and derived from natural product (</a:t>
            </a:r>
            <a:r>
              <a:rPr lang="en-US" dirty="0" err="1" smtClean="0"/>
              <a:t>cantharidin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Highly toxic</a:t>
            </a:r>
          </a:p>
          <a:p>
            <a:r>
              <a:rPr lang="en-US" dirty="0" smtClean="0"/>
              <a:t>Rapid degradation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1942"/>
            <a:ext cx="13811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76200"/>
            <a:ext cx="15906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1240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5359"/>
            <a:ext cx="19050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11887" y="5032513"/>
            <a:ext cx="1828801" cy="166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26287" y="198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Fosamine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Labeled for use in non-crop areas, mainly conifer site preparation, but also powerline rights of way</a:t>
            </a:r>
          </a:p>
          <a:p>
            <a:r>
              <a:rPr lang="en-US" dirty="0" smtClean="0"/>
              <a:t>Slowly absorbed by leaf tissue, translocation in </a:t>
            </a:r>
            <a:r>
              <a:rPr lang="en-US" dirty="0" err="1" smtClean="0"/>
              <a:t>apoplast</a:t>
            </a:r>
            <a:r>
              <a:rPr lang="en-US" dirty="0" smtClean="0"/>
              <a:t> and </a:t>
            </a:r>
            <a:r>
              <a:rPr lang="en-US" dirty="0" err="1" smtClean="0"/>
              <a:t>symplast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ymptoms not observed until following years growth</a:t>
            </a:r>
          </a:p>
          <a:p>
            <a:r>
              <a:rPr lang="en-US" dirty="0" smtClean="0"/>
              <a:t>Differential uptake and translocation appears to be selectivity mechanisms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22" y="76200"/>
            <a:ext cx="186069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28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err="1" smtClean="0"/>
              <a:t>Pelargonic</a:t>
            </a:r>
            <a:r>
              <a:rPr lang="en-US" sz="5400" dirty="0" smtClean="0"/>
              <a:t> Acid (Scythe)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Labeled in wide range of areas, including homeowner market as organic herbicide</a:t>
            </a:r>
          </a:p>
          <a:p>
            <a:r>
              <a:rPr lang="en-US" dirty="0" smtClean="0"/>
              <a:t>Contact activity, any green tissue is susceptible</a:t>
            </a:r>
            <a:endParaRPr lang="en-US" dirty="0"/>
          </a:p>
          <a:p>
            <a:r>
              <a:rPr lang="en-US" dirty="0" smtClean="0"/>
              <a:t>No translocation, no soil activity</a:t>
            </a:r>
          </a:p>
          <a:p>
            <a:r>
              <a:rPr lang="en-US" dirty="0" smtClean="0"/>
              <a:t>Interacts with cell membrane and leaf cuticle, essentially acts like a surfactant or soap to solubilize lipids and waxes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828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Sulfcarbamide</a:t>
            </a:r>
            <a:r>
              <a:rPr lang="en-US" sz="5400" dirty="0" smtClean="0"/>
              <a:t> (</a:t>
            </a:r>
            <a:r>
              <a:rPr lang="en-US" sz="5400" dirty="0" err="1" smtClean="0"/>
              <a:t>Enquik</a:t>
            </a:r>
            <a:r>
              <a:rPr lang="en-US" sz="5400" dirty="0" smtClean="0"/>
              <a:t>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63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Alabama</a:t>
            </a:r>
            <a:r>
              <a:rPr lang="en-US" sz="2400" dirty="0"/>
              <a:t>, Georgia, Idaho, Michigan, Oregon, and </a:t>
            </a:r>
            <a:r>
              <a:rPr lang="en-US" sz="2400" dirty="0" smtClean="0"/>
              <a:t>Washington</a:t>
            </a:r>
          </a:p>
          <a:p>
            <a:pPr lvl="1"/>
            <a:r>
              <a:rPr lang="en-US" sz="2400" dirty="0" smtClean="0"/>
              <a:t>Certain vegetables, row-middles, wheat, fruits and grass seed</a:t>
            </a:r>
          </a:p>
          <a:p>
            <a:pPr lvl="1"/>
            <a:r>
              <a:rPr lang="en-US" sz="2400" dirty="0" smtClean="0"/>
              <a:t>desiccant </a:t>
            </a:r>
            <a:r>
              <a:rPr lang="en-US" sz="2400" dirty="0"/>
              <a:t>for dry beans, peas, lentils, peppermint, and </a:t>
            </a:r>
            <a:r>
              <a:rPr lang="en-US" sz="2400" dirty="0" smtClean="0"/>
              <a:t>potato</a:t>
            </a:r>
          </a:p>
          <a:p>
            <a:pPr lvl="1"/>
            <a:r>
              <a:rPr lang="en-US" sz="2400" dirty="0" smtClean="0"/>
              <a:t>grape sucker control, peach flower </a:t>
            </a:r>
            <a:r>
              <a:rPr lang="en-US" sz="2400" dirty="0" err="1" smtClean="0"/>
              <a:t>thiner</a:t>
            </a:r>
            <a:r>
              <a:rPr lang="en-US" sz="2400" dirty="0" smtClean="0"/>
              <a:t> (Georgia – </a:t>
            </a:r>
            <a:r>
              <a:rPr lang="en-US" sz="2400" dirty="0" err="1" smtClean="0"/>
              <a:t>Wilthin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non-selective, </a:t>
            </a:r>
            <a:r>
              <a:rPr lang="en-US" sz="2400" dirty="0" smtClean="0"/>
              <a:t>contact, rapidly </a:t>
            </a:r>
            <a:r>
              <a:rPr lang="en-US" sz="2400" dirty="0"/>
              <a:t>absorbed by </a:t>
            </a:r>
            <a:r>
              <a:rPr lang="en-US" sz="2400" dirty="0" smtClean="0"/>
              <a:t>tissue, no translocation</a:t>
            </a:r>
          </a:p>
          <a:p>
            <a:r>
              <a:rPr lang="en-US" sz="2400" dirty="0" smtClean="0"/>
              <a:t>rapidly </a:t>
            </a:r>
            <a:r>
              <a:rPr lang="en-US" sz="2400" dirty="0"/>
              <a:t>broken down by plant enzymes into urea and sulfuric </a:t>
            </a:r>
            <a:r>
              <a:rPr lang="en-US" sz="2400" dirty="0" smtClean="0"/>
              <a:t>acid, in </a:t>
            </a:r>
            <a:r>
              <a:rPr lang="en-US" sz="2400" dirty="0"/>
              <a:t>or near cell walls; sulfuric acid dissolves cell </a:t>
            </a:r>
            <a:r>
              <a:rPr lang="en-US" sz="2400" dirty="0" smtClean="0"/>
              <a:t>wall, breach </a:t>
            </a:r>
            <a:r>
              <a:rPr lang="en-US" sz="2400" dirty="0"/>
              <a:t>of membrane integrity and the plant cell is destroyed</a:t>
            </a:r>
          </a:p>
          <a:p>
            <a:r>
              <a:rPr lang="en-US" sz="2400" dirty="0" smtClean="0"/>
              <a:t>differential </a:t>
            </a:r>
            <a:r>
              <a:rPr lang="en-US" sz="2400" dirty="0"/>
              <a:t>contact of spray (away from meristems) </a:t>
            </a:r>
            <a:endParaRPr lang="en-US" sz="2400" dirty="0" smtClean="0"/>
          </a:p>
          <a:p>
            <a:r>
              <a:rPr lang="en-US" sz="2400" dirty="0" smtClean="0"/>
              <a:t>immediately </a:t>
            </a:r>
            <a:r>
              <a:rPr lang="en-US" sz="2400" dirty="0"/>
              <a:t>broken down in the soil into urea and sulfuric </a:t>
            </a:r>
            <a:r>
              <a:rPr lang="en-US" sz="2400" dirty="0" smtClean="0"/>
              <a:t>acid</a:t>
            </a:r>
          </a:p>
          <a:p>
            <a:r>
              <a:rPr lang="en-US" sz="2400" b="1" i="1" u="sng" dirty="0" smtClean="0"/>
              <a:t>bummer</a:t>
            </a:r>
            <a:r>
              <a:rPr lang="en-US" sz="2400" i="1" dirty="0" smtClean="0"/>
              <a:t> – registration cancelled August 2009, </a:t>
            </a:r>
            <a:r>
              <a:rPr lang="en-US" sz="2400" i="1" dirty="0"/>
              <a:t>registrant did not file an acceptable declaration under Section 8.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228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Acrolein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Registered since early 1950’s for total vegetation control in irrigation canals and ditches</a:t>
            </a:r>
          </a:p>
          <a:p>
            <a:r>
              <a:rPr lang="en-US" dirty="0" smtClean="0"/>
              <a:t>Complete biocide at rates used (1-15 mg/L) injected into flowing water systems</a:t>
            </a:r>
          </a:p>
          <a:p>
            <a:r>
              <a:rPr lang="en-US" dirty="0" smtClean="0"/>
              <a:t>Reacts with sulfhydryl groups, disrupts most if not all cellular functions</a:t>
            </a:r>
          </a:p>
          <a:p>
            <a:r>
              <a:rPr lang="en-US" dirty="0" smtClean="0"/>
              <a:t>Highly toxic, corrosive, polymerize and expand</a:t>
            </a:r>
          </a:p>
          <a:p>
            <a:r>
              <a:rPr lang="en-US" dirty="0" smtClean="0"/>
              <a:t>Human deaths and major fish kills reported</a:t>
            </a:r>
          </a:p>
          <a:p>
            <a:r>
              <a:rPr lang="en-US" dirty="0" smtClean="0"/>
              <a:t>Rapidly degraded, within hours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762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1036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761</Words>
  <Application>Microsoft Office PowerPoint</Application>
  <PresentationFormat>On-screen Show (4:3)</PresentationFormat>
  <Paragraphs>85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Miscellaneous Herbicides</vt:lpstr>
      <vt:lpstr>Organic Arsenicals</vt:lpstr>
      <vt:lpstr>Dazomet, Metham</vt:lpstr>
      <vt:lpstr>Difenzoquat</vt:lpstr>
      <vt:lpstr>          Endothall</vt:lpstr>
      <vt:lpstr>Fosamine</vt:lpstr>
      <vt:lpstr>Pelargonic Acid (Scythe)</vt:lpstr>
      <vt:lpstr>Sulfcarbamide (Enquik)</vt:lpstr>
      <vt:lpstr>Acrolein</vt:lpstr>
      <vt:lpstr> Ammonium Sulphamate</vt:lpstr>
      <vt:lpstr>Copper (Chelates and SO4)</vt:lpstr>
      <vt:lpstr>Dimethipin - Harvade</vt:lpstr>
      <vt:lpstr>Metaborate &amp; Sodium Chlorate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 Herbicides</dc:title>
  <dc:creator>Macdonald,Gregory E</dc:creator>
  <cp:lastModifiedBy>Macdonald,Gregory E</cp:lastModifiedBy>
  <cp:revision>30</cp:revision>
  <dcterms:created xsi:type="dcterms:W3CDTF">2013-03-29T16:59:15Z</dcterms:created>
  <dcterms:modified xsi:type="dcterms:W3CDTF">2015-04-05T21:59:54Z</dcterms:modified>
</cp:coreProperties>
</file>