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6" r:id="rId8"/>
    <p:sldId id="262" r:id="rId9"/>
    <p:sldId id="264" r:id="rId10"/>
    <p:sldId id="265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89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E6D9-DE00-404D-B1E4-319030D7580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4667-4A85-4CE5-B857-555C438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9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E6D9-DE00-404D-B1E4-319030D7580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4667-4A85-4CE5-B857-555C438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4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E6D9-DE00-404D-B1E4-319030D7580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4667-4A85-4CE5-B857-555C438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6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E6D9-DE00-404D-B1E4-319030D7580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4667-4A85-4CE5-B857-555C438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7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E6D9-DE00-404D-B1E4-319030D7580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4667-4A85-4CE5-B857-555C438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4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E6D9-DE00-404D-B1E4-319030D7580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4667-4A85-4CE5-B857-555C438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E6D9-DE00-404D-B1E4-319030D7580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4667-4A85-4CE5-B857-555C438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0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E6D9-DE00-404D-B1E4-319030D7580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4667-4A85-4CE5-B857-555C438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0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E6D9-DE00-404D-B1E4-319030D7580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4667-4A85-4CE5-B857-555C438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8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E6D9-DE00-404D-B1E4-319030D7580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4667-4A85-4CE5-B857-555C438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0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E6D9-DE00-404D-B1E4-319030D7580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4667-4A85-4CE5-B857-555C438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3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E6D9-DE00-404D-B1E4-319030D7580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4667-4A85-4CE5-B857-555C43890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8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7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Mitotic Inhibitors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0"/>
            <a:ext cx="265043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282713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82518"/>
            <a:ext cx="2898914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65" y="3886201"/>
            <a:ext cx="3078369" cy="265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15" y="3511025"/>
            <a:ext cx="3513356" cy="30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3" y="3918627"/>
            <a:ext cx="2436142" cy="21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6432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Mechanism of Action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Herbicides bind to the tubulin heterodimers in the cytoplasm, specifically </a:t>
            </a:r>
            <a:r>
              <a:rPr lang="el-GR" dirty="0" smtClean="0"/>
              <a:t>α</a:t>
            </a:r>
            <a:r>
              <a:rPr lang="en-US" dirty="0" smtClean="0"/>
              <a:t>-tubulin</a:t>
            </a:r>
          </a:p>
          <a:p>
            <a:r>
              <a:rPr lang="en-US" dirty="0" smtClean="0"/>
              <a:t>Prevent the formation of the microtubule through inhibition of the polymerization event</a:t>
            </a:r>
          </a:p>
          <a:p>
            <a:r>
              <a:rPr lang="en-US" dirty="0" smtClean="0"/>
              <a:t>Spindle and </a:t>
            </a:r>
            <a:r>
              <a:rPr lang="en-US" dirty="0" err="1" smtClean="0"/>
              <a:t>phragmoplast</a:t>
            </a:r>
            <a:r>
              <a:rPr lang="en-US" dirty="0" smtClean="0"/>
              <a:t> microtubules are the most sensitive, because these are the most dynamic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0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0" dirty="0" smtClean="0"/>
              <a:t>Resistance</a:t>
            </a:r>
            <a:endParaRPr lang="en-US" sz="4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962400" cy="4691063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Single amino-acid change at positions 136 and 239 in the </a:t>
            </a:r>
            <a:r>
              <a:rPr lang="el-GR" sz="3200" dirty="0" smtClean="0"/>
              <a:t>α</a:t>
            </a:r>
            <a:r>
              <a:rPr lang="en-US" sz="3200" dirty="0"/>
              <a:t>-</a:t>
            </a:r>
            <a:r>
              <a:rPr lang="en-US" sz="3200" dirty="0" smtClean="0"/>
              <a:t>dimer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136 – </a:t>
            </a:r>
            <a:r>
              <a:rPr lang="en-US" sz="3200" dirty="0" err="1" smtClean="0"/>
              <a:t>leucine</a:t>
            </a:r>
            <a:r>
              <a:rPr lang="en-US" sz="3200" dirty="0" smtClean="0"/>
              <a:t> to phenylalanine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239 - </a:t>
            </a:r>
            <a:r>
              <a:rPr lang="en-US" sz="3200" dirty="0"/>
              <a:t>t</a:t>
            </a:r>
            <a:r>
              <a:rPr lang="en-US" sz="3200" dirty="0" smtClean="0"/>
              <a:t>hreonine to isoleucine</a:t>
            </a:r>
            <a:endParaRPr lang="en-US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4930559" cy="66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Mitotic Inhibitors </a:t>
            </a:r>
            <a:r>
              <a:rPr lang="en-US" dirty="0" smtClean="0">
                <a:solidFill>
                  <a:prstClr val="black"/>
                </a:solidFill>
              </a:rPr>
              <a:t>- Other Mechanisms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 smtClean="0">
                <a:solidFill>
                  <a:prstClr val="black"/>
                </a:solidFill>
              </a:rPr>
              <a:t>DCPA</a:t>
            </a:r>
          </a:p>
          <a:p>
            <a:pPr lvl="1"/>
            <a:r>
              <a:rPr lang="en-US" sz="2600" dirty="0" smtClean="0">
                <a:solidFill>
                  <a:prstClr val="black"/>
                </a:solidFill>
              </a:rPr>
              <a:t>doesn’t bind tubulin, appears to affect </a:t>
            </a:r>
            <a:r>
              <a:rPr lang="en-US" sz="2600" dirty="0" err="1" smtClean="0">
                <a:solidFill>
                  <a:prstClr val="black"/>
                </a:solidFill>
              </a:rPr>
              <a:t>phragmoplast</a:t>
            </a:r>
            <a:r>
              <a:rPr lang="en-US" sz="2600" dirty="0" smtClean="0">
                <a:solidFill>
                  <a:prstClr val="black"/>
                </a:solidFill>
              </a:rPr>
              <a:t> more than spindle microtubules</a:t>
            </a:r>
          </a:p>
          <a:p>
            <a:pPr lvl="0"/>
            <a:r>
              <a:rPr lang="en-US" sz="3000" dirty="0" err="1" smtClean="0">
                <a:solidFill>
                  <a:prstClr val="black"/>
                </a:solidFill>
              </a:rPr>
              <a:t>Bensulide</a:t>
            </a:r>
            <a:endParaRPr lang="en-US" sz="3000" dirty="0" smtClean="0">
              <a:solidFill>
                <a:prstClr val="black"/>
              </a:solidFill>
            </a:endParaRPr>
          </a:p>
          <a:p>
            <a:pPr lvl="1"/>
            <a:r>
              <a:rPr lang="en-US" sz="2600" dirty="0" smtClean="0">
                <a:solidFill>
                  <a:prstClr val="black"/>
                </a:solidFill>
              </a:rPr>
              <a:t>unclear, affects cell division but not mitosis</a:t>
            </a:r>
            <a:endParaRPr lang="en-US" sz="2600" dirty="0">
              <a:solidFill>
                <a:prstClr val="black"/>
              </a:solidFill>
            </a:endParaRPr>
          </a:p>
          <a:p>
            <a:r>
              <a:rPr lang="en-US" sz="3000" dirty="0" err="1" smtClean="0"/>
              <a:t>Carbamates</a:t>
            </a:r>
            <a:r>
              <a:rPr lang="en-US" sz="3000" dirty="0" smtClean="0"/>
              <a:t> - </a:t>
            </a:r>
            <a:r>
              <a:rPr lang="en-US" sz="3000" dirty="0" err="1" smtClean="0"/>
              <a:t>asulam</a:t>
            </a:r>
            <a:r>
              <a:rPr lang="en-US" sz="3000" dirty="0"/>
              <a:t>, </a:t>
            </a:r>
            <a:r>
              <a:rPr lang="en-US" sz="3000" dirty="0" err="1"/>
              <a:t>chorpropham</a:t>
            </a:r>
            <a:r>
              <a:rPr lang="en-US" sz="3000" dirty="0"/>
              <a:t>, and </a:t>
            </a:r>
            <a:r>
              <a:rPr lang="en-US" sz="3000" dirty="0" err="1" smtClean="0"/>
              <a:t>propham</a:t>
            </a:r>
            <a:endParaRPr lang="en-US" sz="3000" dirty="0"/>
          </a:p>
          <a:p>
            <a:pPr lvl="1"/>
            <a:r>
              <a:rPr lang="en-US" sz="2600" dirty="0" smtClean="0"/>
              <a:t>affect </a:t>
            </a:r>
            <a:r>
              <a:rPr lang="en-US" sz="2600" dirty="0"/>
              <a:t>cell division through abnormal microtubule </a:t>
            </a:r>
            <a:r>
              <a:rPr lang="en-US" sz="2600" dirty="0" smtClean="0"/>
              <a:t>arrangement</a:t>
            </a:r>
          </a:p>
          <a:p>
            <a:pPr lvl="1"/>
            <a:r>
              <a:rPr lang="en-US" sz="2600" dirty="0" smtClean="0"/>
              <a:t>lagging </a:t>
            </a:r>
            <a:r>
              <a:rPr lang="en-US" sz="2600" dirty="0"/>
              <a:t>chromosomes, chromosome fragmentation, multinucleate </a:t>
            </a:r>
            <a:r>
              <a:rPr lang="en-US" sz="2600" dirty="0" smtClean="0"/>
              <a:t>cells</a:t>
            </a:r>
          </a:p>
          <a:p>
            <a:r>
              <a:rPr lang="en-US" dirty="0" smtClean="0"/>
              <a:t>Pyridines - </a:t>
            </a:r>
            <a:r>
              <a:rPr lang="en-US" dirty="0" err="1" smtClean="0"/>
              <a:t>dithiopyr</a:t>
            </a:r>
            <a:r>
              <a:rPr lang="en-US" dirty="0" smtClean="0"/>
              <a:t> and </a:t>
            </a:r>
            <a:r>
              <a:rPr lang="en-US" dirty="0" err="1" smtClean="0"/>
              <a:t>thiazopyr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loss </a:t>
            </a:r>
            <a:r>
              <a:rPr lang="en-US" dirty="0"/>
              <a:t>of microtubules but does not bind to </a:t>
            </a:r>
            <a:r>
              <a:rPr lang="en-US" dirty="0" smtClean="0"/>
              <a:t>tubulin</a:t>
            </a:r>
          </a:p>
          <a:p>
            <a:pPr lvl="1"/>
            <a:r>
              <a:rPr lang="en-US" dirty="0" smtClean="0"/>
              <a:t>binds </a:t>
            </a:r>
            <a:r>
              <a:rPr lang="en-US" dirty="0"/>
              <a:t>to MAP </a:t>
            </a:r>
            <a:r>
              <a:rPr lang="en-US" dirty="0" smtClean="0"/>
              <a:t>(microtubule associated protein)</a:t>
            </a:r>
          </a:p>
          <a:p>
            <a:pPr lvl="1"/>
            <a:r>
              <a:rPr lang="en-US" dirty="0" smtClean="0"/>
              <a:t>necessary </a:t>
            </a:r>
            <a:r>
              <a:rPr lang="en-US" dirty="0"/>
              <a:t>to stabilize growing microtubules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838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Corn Gluten Meal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Hydrolyzed fraction of corn protein</a:t>
            </a:r>
          </a:p>
          <a:p>
            <a:pPr lvl="1"/>
            <a:r>
              <a:rPr lang="en-US" dirty="0" smtClean="0"/>
              <a:t>Corn gluten </a:t>
            </a:r>
            <a:r>
              <a:rPr lang="en-US" dirty="0" err="1" smtClean="0"/>
              <a:t>hydrolysate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26404"/>
            <a:ext cx="22860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" y="2743200"/>
            <a:ext cx="3308959" cy="386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04" y="2332033"/>
            <a:ext cx="3167974" cy="379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5024" y="6192565"/>
            <a:ext cx="354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 </a:t>
            </a:r>
            <a:r>
              <a:rPr lang="en-US" sz="2400" dirty="0" err="1" smtClean="0"/>
              <a:t>lbs</a:t>
            </a:r>
            <a:r>
              <a:rPr lang="en-US" sz="2400" dirty="0" smtClean="0"/>
              <a:t> product per 1000 ft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2615" y="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Corn </a:t>
            </a:r>
            <a:r>
              <a:rPr lang="en-US" sz="6000" dirty="0" smtClean="0">
                <a:solidFill>
                  <a:prstClr val="black"/>
                </a:solidFill>
              </a:rPr>
              <a:t>Gluten Meal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Prevents root formation of germinating seedlings – similar activity (but not shoots)</a:t>
            </a:r>
          </a:p>
          <a:p>
            <a:r>
              <a:rPr lang="en-US" dirty="0"/>
              <a:t>Five dipeptides (</a:t>
            </a:r>
            <a:r>
              <a:rPr lang="en-US" dirty="0" err="1"/>
              <a:t>Gln-Gln</a:t>
            </a:r>
            <a:r>
              <a:rPr lang="en-US" dirty="0"/>
              <a:t>), (</a:t>
            </a:r>
            <a:r>
              <a:rPr lang="en-US" dirty="0" err="1"/>
              <a:t>Gly-Ala</a:t>
            </a:r>
            <a:r>
              <a:rPr lang="en-US" dirty="0"/>
              <a:t>), (</a:t>
            </a:r>
            <a:r>
              <a:rPr lang="en-US" dirty="0" err="1"/>
              <a:t>Ala-Glu</a:t>
            </a:r>
            <a:r>
              <a:rPr lang="en-US" dirty="0"/>
              <a:t>), (</a:t>
            </a:r>
            <a:r>
              <a:rPr lang="en-US" dirty="0" err="1"/>
              <a:t>Ala</a:t>
            </a:r>
            <a:r>
              <a:rPr lang="en-US" dirty="0"/>
              <a:t>-Asp) and (</a:t>
            </a:r>
            <a:r>
              <a:rPr lang="en-US" dirty="0" err="1"/>
              <a:t>Ala-Ala</a:t>
            </a:r>
            <a:r>
              <a:rPr lang="en-US" dirty="0"/>
              <a:t>) are active </a:t>
            </a:r>
          </a:p>
          <a:p>
            <a:r>
              <a:rPr lang="en-US" dirty="0" err="1"/>
              <a:t>Ala-Ala</a:t>
            </a:r>
            <a:r>
              <a:rPr lang="en-US" dirty="0"/>
              <a:t> is the most active, inhibiting cell division through a metabolic process, but not the process of cell division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228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Mitotic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Active only on seedling shoots and roots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Pre-emergence and pre-plant incorporated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Essentially non-mobile in soil, but some movement is possible with certain </a:t>
            </a:r>
            <a:r>
              <a:rPr lang="en-US" dirty="0" smtClean="0">
                <a:solidFill>
                  <a:prstClr val="black"/>
                </a:solidFill>
              </a:rPr>
              <a:t>herbicides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Very low water solubility restricts </a:t>
            </a:r>
            <a:r>
              <a:rPr lang="en-US" dirty="0" err="1">
                <a:solidFill>
                  <a:prstClr val="black"/>
                </a:solidFill>
              </a:rPr>
              <a:t>apoplastic</a:t>
            </a:r>
            <a:r>
              <a:rPr lang="en-US" dirty="0">
                <a:solidFill>
                  <a:prstClr val="black"/>
                </a:solidFill>
              </a:rPr>
              <a:t> movement, coupled with immediate activity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3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Mode of Action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Absorption of herbicide into seedling roots and shoot tissue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Some movement via soil water uptake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Most likely most uptake by roots growing and direct contact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Most affected plants don’t emerge from soil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Symptoms a result of damage to growth areas, manifesting as the plant </a:t>
            </a:r>
            <a:r>
              <a:rPr lang="en-US" dirty="0" smtClean="0">
                <a:solidFill>
                  <a:prstClr val="black"/>
                </a:solidFill>
              </a:rPr>
              <a:t>grows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Mitotic </a:t>
            </a:r>
            <a:r>
              <a:rPr lang="en-US" sz="7200" dirty="0" smtClean="0">
                <a:solidFill>
                  <a:prstClr val="black"/>
                </a:solidFill>
              </a:rPr>
              <a:t>Inhibitors - </a:t>
            </a:r>
            <a:br>
              <a:rPr lang="en-US" sz="7200" dirty="0" smtClean="0">
                <a:solidFill>
                  <a:prstClr val="black"/>
                </a:solidFill>
              </a:rPr>
            </a:br>
            <a:r>
              <a:rPr lang="en-US" sz="7200" dirty="0" smtClean="0">
                <a:solidFill>
                  <a:prstClr val="black"/>
                </a:solidFill>
              </a:rPr>
              <a:t>Tubulin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Benzamides</a:t>
            </a:r>
            <a:endParaRPr lang="en-US" sz="4400" dirty="0" smtClean="0"/>
          </a:p>
          <a:p>
            <a:pPr lvl="1"/>
            <a:r>
              <a:rPr lang="en-US" sz="4000" dirty="0" smtClean="0"/>
              <a:t> </a:t>
            </a:r>
            <a:r>
              <a:rPr lang="en-US" sz="4000" dirty="0" err="1" smtClean="0"/>
              <a:t>pronamide</a:t>
            </a:r>
            <a:r>
              <a:rPr lang="en-US" sz="4000" dirty="0" smtClean="0"/>
              <a:t>, </a:t>
            </a:r>
            <a:r>
              <a:rPr lang="en-US" sz="4000" dirty="0" err="1" smtClean="0"/>
              <a:t>tebutam</a:t>
            </a:r>
            <a:endParaRPr lang="en-US" sz="4000" dirty="0" smtClean="0"/>
          </a:p>
          <a:p>
            <a:r>
              <a:rPr lang="en-US" sz="4400" dirty="0" err="1" smtClean="0"/>
              <a:t>Dinitroanilines</a:t>
            </a:r>
            <a:endParaRPr lang="en-US" sz="4400" dirty="0" smtClean="0"/>
          </a:p>
          <a:p>
            <a:pPr lvl="1"/>
            <a:r>
              <a:rPr lang="en-US" sz="4000" dirty="0" err="1" smtClean="0"/>
              <a:t>Benefin</a:t>
            </a:r>
            <a:r>
              <a:rPr lang="en-US" sz="4000" dirty="0" smtClean="0"/>
              <a:t>, </a:t>
            </a:r>
            <a:r>
              <a:rPr lang="en-US" sz="4000" dirty="0" err="1" smtClean="0"/>
              <a:t>butralin</a:t>
            </a:r>
            <a:r>
              <a:rPr lang="en-US" sz="4000" dirty="0" smtClean="0"/>
              <a:t>, </a:t>
            </a:r>
            <a:r>
              <a:rPr lang="en-US" sz="4000" dirty="0" err="1" smtClean="0"/>
              <a:t>dinitramine</a:t>
            </a:r>
            <a:r>
              <a:rPr lang="en-US" sz="4000" dirty="0" smtClean="0"/>
              <a:t>, </a:t>
            </a:r>
            <a:r>
              <a:rPr lang="en-US" sz="4000" dirty="0" err="1" smtClean="0"/>
              <a:t>ethalfluralin</a:t>
            </a:r>
            <a:r>
              <a:rPr lang="en-US" sz="4000" dirty="0" smtClean="0"/>
              <a:t>, </a:t>
            </a:r>
            <a:r>
              <a:rPr lang="en-US" sz="4000" dirty="0" err="1" smtClean="0"/>
              <a:t>prodiamine</a:t>
            </a:r>
            <a:r>
              <a:rPr lang="en-US" sz="4000" dirty="0" smtClean="0"/>
              <a:t>, </a:t>
            </a:r>
            <a:r>
              <a:rPr lang="en-US" sz="4000" dirty="0" err="1" smtClean="0"/>
              <a:t>oryzalin</a:t>
            </a:r>
            <a:r>
              <a:rPr lang="en-US" sz="4000" dirty="0" smtClean="0"/>
              <a:t>, </a:t>
            </a:r>
            <a:r>
              <a:rPr lang="en-US" sz="4000" dirty="0" err="1" smtClean="0"/>
              <a:t>pendimethalin</a:t>
            </a:r>
            <a:r>
              <a:rPr lang="en-US" sz="4000" dirty="0" smtClean="0"/>
              <a:t>, </a:t>
            </a:r>
            <a:r>
              <a:rPr lang="en-US" sz="4000" dirty="0" err="1" smtClean="0"/>
              <a:t>trifluralin</a:t>
            </a:r>
            <a:endParaRPr lang="en-US" sz="4400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9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25" y="4038600"/>
            <a:ext cx="4140491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24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2" y="198673"/>
            <a:ext cx="7909398" cy="65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1986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59213" y="1474786"/>
            <a:ext cx="6641025" cy="384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54864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Microtubules in Plant Cells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133600"/>
            <a:ext cx="4495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err="1" smtClean="0"/>
              <a:t>Phragmoplast</a:t>
            </a:r>
            <a:endParaRPr lang="en-US" sz="32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Spindle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Spindle/</a:t>
            </a:r>
            <a:r>
              <a:rPr lang="en-US" sz="3200" dirty="0" err="1" smtClean="0"/>
              <a:t>phragmoplast</a:t>
            </a:r>
            <a:endParaRPr lang="en-US" sz="32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Spindle/</a:t>
            </a:r>
            <a:r>
              <a:rPr lang="en-US" sz="3200" dirty="0" err="1"/>
              <a:t>phragmoplast</a:t>
            </a:r>
            <a:endParaRPr lang="en-US" sz="3200" dirty="0"/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/>
              <a:t>Phragmoplast</a:t>
            </a:r>
            <a:r>
              <a:rPr lang="en-US" sz="3200" dirty="0" smtClean="0"/>
              <a:t>/cortical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Cortical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914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" y="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66374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153400" cy="656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228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341</Words>
  <Application>Microsoft Office PowerPoint</Application>
  <PresentationFormat>On-screen Show (4:3)</PresentationFormat>
  <Paragraphs>52</Paragraphs>
  <Slides>14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Mitotic Inhibitors</vt:lpstr>
      <vt:lpstr>Mitotic Inhibitors</vt:lpstr>
      <vt:lpstr>Mode of Action</vt:lpstr>
      <vt:lpstr>Mitotic Inhibitors -  Tubulin Binding</vt:lpstr>
      <vt:lpstr>PowerPoint Presentation</vt:lpstr>
      <vt:lpstr>PowerPoint Presentation</vt:lpstr>
      <vt:lpstr>Microtubules in Plant Cells</vt:lpstr>
      <vt:lpstr>PowerPoint Presentation</vt:lpstr>
      <vt:lpstr>PowerPoint Presentation</vt:lpstr>
      <vt:lpstr>Mechanism of Action</vt:lpstr>
      <vt:lpstr>Resistance</vt:lpstr>
      <vt:lpstr>Mitotic Inhibitors - Other Mechanisms</vt:lpstr>
      <vt:lpstr>Corn Gluten Meal </vt:lpstr>
      <vt:lpstr>Corn Gluten Meal 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Mitotic Inhibitors</dc:title>
  <dc:creator>Macdonald,Gregory E</dc:creator>
  <cp:lastModifiedBy>Macdonald,Gregory E</cp:lastModifiedBy>
  <cp:revision>31</cp:revision>
  <dcterms:created xsi:type="dcterms:W3CDTF">2013-02-21T20:04:28Z</dcterms:created>
  <dcterms:modified xsi:type="dcterms:W3CDTF">2015-04-06T17:36:13Z</dcterms:modified>
</cp:coreProperties>
</file>