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59" r:id="rId7"/>
    <p:sldId id="262" r:id="rId8"/>
    <p:sldId id="263" r:id="rId9"/>
    <p:sldId id="264" r:id="rId10"/>
    <p:sldId id="265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A1CE-925C-480F-A0B2-8005540CF3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4E25-BA94-4BDD-B763-6B9749C7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7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A1CE-925C-480F-A0B2-8005540CF3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4E25-BA94-4BDD-B763-6B9749C7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7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A1CE-925C-480F-A0B2-8005540CF3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4E25-BA94-4BDD-B763-6B9749C7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A1CE-925C-480F-A0B2-8005540CF3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4E25-BA94-4BDD-B763-6B9749C7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1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A1CE-925C-480F-A0B2-8005540CF3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4E25-BA94-4BDD-B763-6B9749C7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1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A1CE-925C-480F-A0B2-8005540CF3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4E25-BA94-4BDD-B763-6B9749C7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A1CE-925C-480F-A0B2-8005540CF3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4E25-BA94-4BDD-B763-6B9749C7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1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A1CE-925C-480F-A0B2-8005540CF3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4E25-BA94-4BDD-B763-6B9749C7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A1CE-925C-480F-A0B2-8005540CF3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4E25-BA94-4BDD-B763-6B9749C7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A1CE-925C-480F-A0B2-8005540CF3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4E25-BA94-4BDD-B763-6B9749C7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7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A1CE-925C-480F-A0B2-8005540CF3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4E25-BA94-4BDD-B763-6B9749C7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5A1CE-925C-480F-A0B2-8005540CF39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4E25-BA94-4BDD-B763-6B9749C75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1470025"/>
          </a:xfrm>
        </p:spPr>
        <p:txBody>
          <a:bodyPr>
            <a:normAutofit/>
          </a:bodyPr>
          <a:lstStyle/>
          <a:p>
            <a:r>
              <a:rPr lang="en-US" sz="7200" dirty="0" err="1" smtClean="0"/>
              <a:t>Protox</a:t>
            </a:r>
            <a:r>
              <a:rPr lang="en-US" sz="7200" dirty="0" smtClean="0"/>
              <a:t> (PPO) Inhibitors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00428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385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68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1970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38728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90836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40" y="504136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51" y="5041360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82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Resistance</a:t>
            </a:r>
            <a:endParaRPr lang="en-US" sz="7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579" y="2057400"/>
            <a:ext cx="457822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524000"/>
            <a:ext cx="4495800" cy="4525963"/>
          </a:xfrm>
        </p:spPr>
        <p:txBody>
          <a:bodyPr/>
          <a:lstStyle/>
          <a:p>
            <a:r>
              <a:rPr lang="en-US" dirty="0" smtClean="0"/>
              <a:t>Tall </a:t>
            </a:r>
            <a:r>
              <a:rPr lang="en-US" dirty="0" err="1" smtClean="0"/>
              <a:t>waterhemp</a:t>
            </a:r>
            <a:r>
              <a:rPr lang="en-US" dirty="0" smtClean="0"/>
              <a:t> (</a:t>
            </a:r>
            <a:r>
              <a:rPr lang="en-US" i="1" dirty="0" err="1" smtClean="0"/>
              <a:t>Amaranthus</a:t>
            </a:r>
            <a:r>
              <a:rPr lang="en-US" i="1" dirty="0" smtClean="0"/>
              <a:t> </a:t>
            </a:r>
            <a:r>
              <a:rPr lang="en-US" i="1" dirty="0" err="1" smtClean="0"/>
              <a:t>tuberculatus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Deletion of glycine at position 210 in the enzyme</a:t>
            </a:r>
          </a:p>
          <a:p>
            <a:r>
              <a:rPr lang="en-US" dirty="0" smtClean="0"/>
              <a:t>Changes conformation of the enzyme</a:t>
            </a:r>
          </a:p>
          <a:p>
            <a:r>
              <a:rPr lang="en-US" dirty="0" smtClean="0"/>
              <a:t>Causes the pocket to be wider, decrease affinity of herbicide 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Chemistry</a:t>
            </a:r>
            <a:endParaRPr lang="en-US" sz="66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76200"/>
            <a:ext cx="257604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5257800" cy="5029200"/>
          </a:xfrm>
        </p:spPr>
        <p:txBody>
          <a:bodyPr/>
          <a:lstStyle/>
          <a:p>
            <a:r>
              <a:rPr lang="en-US" dirty="0" smtClean="0"/>
              <a:t>Essentially the same molecule</a:t>
            </a:r>
          </a:p>
          <a:p>
            <a:r>
              <a:rPr lang="en-US" dirty="0" err="1" smtClean="0"/>
              <a:t>Acifluorfen</a:t>
            </a:r>
            <a:r>
              <a:rPr lang="en-US" dirty="0" smtClean="0"/>
              <a:t> 10x more water soluble, 10x less persistent</a:t>
            </a:r>
          </a:p>
          <a:p>
            <a:r>
              <a:rPr lang="en-US" dirty="0" err="1" smtClean="0"/>
              <a:t>Lactofen</a:t>
            </a:r>
            <a:r>
              <a:rPr lang="en-US" dirty="0" smtClean="0"/>
              <a:t> more active on plants</a:t>
            </a:r>
          </a:p>
          <a:p>
            <a:endParaRPr lang="en-US" dirty="0" smtClean="0"/>
          </a:p>
          <a:p>
            <a:r>
              <a:rPr lang="en-US" dirty="0" err="1" smtClean="0"/>
              <a:t>Flumioxazin</a:t>
            </a:r>
            <a:r>
              <a:rPr lang="en-US" dirty="0" smtClean="0"/>
              <a:t> half life in water</a:t>
            </a:r>
          </a:p>
          <a:p>
            <a:pPr lvl="1"/>
            <a:r>
              <a:rPr lang="en-US" dirty="0" smtClean="0"/>
              <a:t>pH 5.0  (3.4 to 5.1 days)</a:t>
            </a:r>
          </a:p>
          <a:p>
            <a:pPr lvl="1"/>
            <a:r>
              <a:rPr lang="en-US" dirty="0" smtClean="0"/>
              <a:t>pH 7.0 (21 to 24 hours)</a:t>
            </a:r>
          </a:p>
          <a:p>
            <a:pPr lvl="1"/>
            <a:r>
              <a:rPr lang="en-US" dirty="0" smtClean="0"/>
              <a:t>pH 9.0 (14 to 17 minutes)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24464"/>
            <a:ext cx="2667000" cy="229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816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2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err="1">
                <a:solidFill>
                  <a:prstClr val="black"/>
                </a:solidFill>
              </a:rPr>
              <a:t>Protox</a:t>
            </a:r>
            <a:r>
              <a:rPr lang="en-US" sz="7200" dirty="0">
                <a:solidFill>
                  <a:prstClr val="black"/>
                </a:solidFill>
              </a:rPr>
              <a:t> (PPO)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Diphenylethers</a:t>
            </a:r>
            <a:r>
              <a:rPr lang="en-US" dirty="0" smtClean="0"/>
              <a:t> (8)</a:t>
            </a:r>
          </a:p>
          <a:p>
            <a:pPr lvl="1"/>
            <a:r>
              <a:rPr lang="en-US" dirty="0" err="1" smtClean="0"/>
              <a:t>Aciflurofen</a:t>
            </a:r>
            <a:r>
              <a:rPr lang="en-US" dirty="0" smtClean="0"/>
              <a:t>, </a:t>
            </a:r>
            <a:r>
              <a:rPr lang="en-US" dirty="0" err="1" smtClean="0"/>
              <a:t>bifenox</a:t>
            </a:r>
            <a:r>
              <a:rPr lang="en-US" dirty="0" smtClean="0"/>
              <a:t>, </a:t>
            </a:r>
            <a:r>
              <a:rPr lang="en-US" dirty="0" err="1" smtClean="0"/>
              <a:t>fomesafen</a:t>
            </a:r>
            <a:r>
              <a:rPr lang="en-US" dirty="0" smtClean="0"/>
              <a:t>, </a:t>
            </a:r>
            <a:r>
              <a:rPr lang="en-US" dirty="0" err="1" smtClean="0"/>
              <a:t>lactofen</a:t>
            </a:r>
            <a:r>
              <a:rPr lang="en-US" dirty="0" smtClean="0"/>
              <a:t>, </a:t>
            </a:r>
            <a:r>
              <a:rPr lang="en-US" dirty="0" err="1" smtClean="0"/>
              <a:t>oxyflurfen</a:t>
            </a:r>
            <a:endParaRPr lang="en-US" dirty="0" smtClean="0"/>
          </a:p>
          <a:p>
            <a:r>
              <a:rPr lang="en-US" dirty="0" smtClean="0"/>
              <a:t>N-</a:t>
            </a:r>
            <a:r>
              <a:rPr lang="en-US" dirty="0" err="1" smtClean="0"/>
              <a:t>phenylphthalimides</a:t>
            </a:r>
            <a:endParaRPr lang="en-US" dirty="0" smtClean="0"/>
          </a:p>
          <a:p>
            <a:pPr lvl="1"/>
            <a:r>
              <a:rPr lang="en-US" dirty="0" err="1" smtClean="0"/>
              <a:t>Flumiclorac</a:t>
            </a:r>
            <a:r>
              <a:rPr lang="en-US" dirty="0" smtClean="0"/>
              <a:t>, </a:t>
            </a:r>
            <a:r>
              <a:rPr lang="en-US" dirty="0" err="1" smtClean="0"/>
              <a:t>flumioxazin</a:t>
            </a:r>
            <a:r>
              <a:rPr lang="en-US" dirty="0" smtClean="0"/>
              <a:t>, </a:t>
            </a:r>
            <a:r>
              <a:rPr lang="en-US" dirty="0" err="1" smtClean="0"/>
              <a:t>cinidon</a:t>
            </a:r>
            <a:endParaRPr lang="en-US" dirty="0" smtClean="0"/>
          </a:p>
          <a:p>
            <a:r>
              <a:rPr lang="en-US" dirty="0" err="1" smtClean="0"/>
              <a:t>Oxadiazoles</a:t>
            </a:r>
            <a:r>
              <a:rPr lang="en-US" dirty="0" smtClean="0"/>
              <a:t> – </a:t>
            </a:r>
            <a:r>
              <a:rPr lang="en-US" dirty="0" err="1" smtClean="0"/>
              <a:t>oxadiargyl</a:t>
            </a:r>
            <a:r>
              <a:rPr lang="en-US" dirty="0" smtClean="0"/>
              <a:t>, </a:t>
            </a:r>
            <a:r>
              <a:rPr lang="en-US" dirty="0" err="1" smtClean="0"/>
              <a:t>oxadiazon</a:t>
            </a:r>
            <a:endParaRPr lang="en-US" dirty="0" smtClean="0"/>
          </a:p>
          <a:p>
            <a:r>
              <a:rPr lang="en-US" dirty="0" err="1" smtClean="0"/>
              <a:t>Oxazolidinediones</a:t>
            </a:r>
            <a:r>
              <a:rPr lang="en-US" dirty="0" smtClean="0"/>
              <a:t> – </a:t>
            </a:r>
            <a:r>
              <a:rPr lang="en-US" dirty="0" err="1" smtClean="0"/>
              <a:t>pentoxazone</a:t>
            </a:r>
            <a:endParaRPr lang="en-US" dirty="0" smtClean="0"/>
          </a:p>
          <a:p>
            <a:r>
              <a:rPr lang="en-US" dirty="0" err="1" smtClean="0"/>
              <a:t>Phenylpyrazoles</a:t>
            </a:r>
            <a:r>
              <a:rPr lang="en-US" dirty="0" smtClean="0"/>
              <a:t> – </a:t>
            </a:r>
            <a:r>
              <a:rPr lang="en-US" dirty="0" err="1" smtClean="0"/>
              <a:t>fluazolate</a:t>
            </a:r>
            <a:r>
              <a:rPr lang="en-US" dirty="0" smtClean="0"/>
              <a:t>, </a:t>
            </a:r>
            <a:r>
              <a:rPr lang="en-US" dirty="0" err="1" smtClean="0"/>
              <a:t>pyraflufen</a:t>
            </a:r>
            <a:endParaRPr lang="en-US" dirty="0" smtClean="0"/>
          </a:p>
          <a:p>
            <a:r>
              <a:rPr lang="en-US" dirty="0" err="1" smtClean="0"/>
              <a:t>Pyrimidindiones</a:t>
            </a:r>
            <a:r>
              <a:rPr lang="en-US" dirty="0" smtClean="0"/>
              <a:t> – </a:t>
            </a:r>
            <a:r>
              <a:rPr lang="en-US" dirty="0" err="1" smtClean="0"/>
              <a:t>saflufenacil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Thiadiazoles</a:t>
            </a:r>
            <a:r>
              <a:rPr lang="en-US" dirty="0" smtClean="0"/>
              <a:t> – </a:t>
            </a:r>
            <a:r>
              <a:rPr lang="en-US" dirty="0" err="1" smtClean="0"/>
              <a:t>fluthiacet</a:t>
            </a:r>
            <a:r>
              <a:rPr lang="en-US" dirty="0" smtClean="0"/>
              <a:t>, </a:t>
            </a:r>
            <a:r>
              <a:rPr lang="en-US" dirty="0" err="1" smtClean="0"/>
              <a:t>thidiazimin</a:t>
            </a:r>
            <a:endParaRPr lang="en-US" dirty="0" smtClean="0"/>
          </a:p>
          <a:p>
            <a:r>
              <a:rPr lang="en-US" dirty="0" err="1" smtClean="0"/>
              <a:t>Triazolinones</a:t>
            </a:r>
            <a:r>
              <a:rPr lang="en-US" dirty="0" smtClean="0"/>
              <a:t> – </a:t>
            </a:r>
            <a:r>
              <a:rPr lang="en-US" dirty="0" err="1" smtClean="0"/>
              <a:t>azafenidin</a:t>
            </a:r>
            <a:r>
              <a:rPr lang="en-US" dirty="0" smtClean="0"/>
              <a:t>, </a:t>
            </a:r>
            <a:r>
              <a:rPr lang="en-US" dirty="0" err="1" smtClean="0"/>
              <a:t>carfentrazone</a:t>
            </a:r>
            <a:r>
              <a:rPr lang="en-US" dirty="0" smtClean="0"/>
              <a:t>, </a:t>
            </a:r>
            <a:r>
              <a:rPr lang="en-US" dirty="0" err="1" smtClean="0"/>
              <a:t>sulfentrazone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2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History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err="1" smtClean="0"/>
              <a:t>Oxadiazon</a:t>
            </a:r>
            <a:r>
              <a:rPr lang="en-US" sz="4000" dirty="0" smtClean="0"/>
              <a:t> discovered in 1969</a:t>
            </a:r>
          </a:p>
          <a:p>
            <a:r>
              <a:rPr lang="en-US" sz="4000" dirty="0" err="1" smtClean="0"/>
              <a:t>Diphenyl</a:t>
            </a:r>
            <a:r>
              <a:rPr lang="en-US" sz="4000" dirty="0" smtClean="0"/>
              <a:t>-ethers in mid 1970’s and 1980’s</a:t>
            </a:r>
          </a:p>
          <a:p>
            <a:r>
              <a:rPr lang="en-US" sz="4000" dirty="0" err="1" smtClean="0"/>
              <a:t>Phenylpyrazoles</a:t>
            </a:r>
            <a:r>
              <a:rPr lang="en-US" sz="4000" dirty="0" smtClean="0"/>
              <a:t>, </a:t>
            </a:r>
            <a:r>
              <a:rPr lang="en-US" sz="4000" dirty="0" err="1" smtClean="0"/>
              <a:t>pyrimidindiones</a:t>
            </a:r>
            <a:r>
              <a:rPr lang="en-US" sz="4000" dirty="0" smtClean="0"/>
              <a:t>, </a:t>
            </a:r>
            <a:r>
              <a:rPr lang="en-US" sz="4000" dirty="0" err="1" smtClean="0"/>
              <a:t>thiadiazoles</a:t>
            </a:r>
            <a:r>
              <a:rPr lang="en-US" sz="4000" dirty="0" smtClean="0"/>
              <a:t>, </a:t>
            </a:r>
            <a:r>
              <a:rPr lang="en-US" sz="4000" dirty="0" err="1" smtClean="0"/>
              <a:t>triazolinones</a:t>
            </a:r>
            <a:r>
              <a:rPr lang="en-US" sz="4000" dirty="0" smtClean="0"/>
              <a:t> registered in late 1980’s up to current (mid 2000’s)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8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Mode of Action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Primarily soil applied with root uptake via the xylem, translocated to leaves and shoots</a:t>
            </a:r>
          </a:p>
          <a:p>
            <a:r>
              <a:rPr lang="en-US" dirty="0" smtClean="0"/>
              <a:t>Several can be applied to foliage but act as contact herbicides – no translocation</a:t>
            </a:r>
          </a:p>
          <a:p>
            <a:r>
              <a:rPr lang="en-US" dirty="0" err="1" smtClean="0"/>
              <a:t>Saflufenacil</a:t>
            </a:r>
            <a:r>
              <a:rPr lang="en-US" dirty="0" smtClean="0"/>
              <a:t> appears to have limited phloem mobility – but does not contribute to activity</a:t>
            </a:r>
          </a:p>
          <a:p>
            <a:r>
              <a:rPr lang="en-US" dirty="0" smtClean="0"/>
              <a:t>Moderate water solubility for most, but some pose groundwater concerns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Mode of Action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Predominately broadleaf weed control</a:t>
            </a:r>
          </a:p>
          <a:p>
            <a:r>
              <a:rPr lang="en-US" sz="3600" dirty="0" err="1" smtClean="0"/>
              <a:t>Fomesafen</a:t>
            </a:r>
            <a:r>
              <a:rPr lang="en-US" sz="3600" dirty="0" smtClean="0"/>
              <a:t> has yellow </a:t>
            </a:r>
            <a:r>
              <a:rPr lang="en-US" sz="3600" dirty="0" err="1" smtClean="0"/>
              <a:t>nutsedge</a:t>
            </a:r>
            <a:r>
              <a:rPr lang="en-US" sz="3600" dirty="0" smtClean="0"/>
              <a:t> activity</a:t>
            </a:r>
          </a:p>
          <a:p>
            <a:r>
              <a:rPr lang="en-US" sz="3600" dirty="0" smtClean="0"/>
              <a:t>Some grass activity – small seedlings only</a:t>
            </a:r>
          </a:p>
          <a:p>
            <a:r>
              <a:rPr lang="en-US" sz="3600" dirty="0" err="1" smtClean="0"/>
              <a:t>Flumioxazin</a:t>
            </a:r>
            <a:r>
              <a:rPr lang="en-US" sz="3600" dirty="0" smtClean="0"/>
              <a:t> and </a:t>
            </a:r>
            <a:r>
              <a:rPr lang="en-US" sz="3600" dirty="0" err="1" smtClean="0"/>
              <a:t>carfentrazone</a:t>
            </a:r>
            <a:r>
              <a:rPr lang="en-US" sz="3600" dirty="0" smtClean="0"/>
              <a:t> have activity on submersed aquatic weeds</a:t>
            </a:r>
          </a:p>
          <a:p>
            <a:r>
              <a:rPr lang="en-US" sz="3600" dirty="0" smtClean="0"/>
              <a:t>Foliar contact-type burning, but some can cause severe stunting</a:t>
            </a:r>
            <a:endParaRPr lang="en-US" sz="36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Symptomology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267"/>
            <a:ext cx="3581400" cy="27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4233333"/>
            <a:ext cx="3937000" cy="26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429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Mechanism of Action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Blocks activity of </a:t>
            </a:r>
            <a:r>
              <a:rPr lang="en-US" sz="3600" dirty="0" err="1" smtClean="0"/>
              <a:t>protoporphyrin</a:t>
            </a:r>
            <a:r>
              <a:rPr lang="en-US" sz="3600" dirty="0" smtClean="0"/>
              <a:t> IX oxidase</a:t>
            </a:r>
          </a:p>
          <a:p>
            <a:pPr lvl="1"/>
            <a:r>
              <a:rPr lang="en-US" dirty="0" smtClean="0"/>
              <a:t>Competitive with substrate </a:t>
            </a:r>
            <a:r>
              <a:rPr lang="en-US" dirty="0" err="1" smtClean="0"/>
              <a:t>protoporphyrinogen</a:t>
            </a:r>
            <a:r>
              <a:rPr lang="en-US" dirty="0" smtClean="0"/>
              <a:t> IX</a:t>
            </a:r>
          </a:p>
          <a:p>
            <a:r>
              <a:rPr lang="en-US" sz="3600" dirty="0" smtClean="0"/>
              <a:t>Causes an increase in the level of </a:t>
            </a:r>
            <a:r>
              <a:rPr lang="en-US" sz="3600" dirty="0" err="1" smtClean="0"/>
              <a:t>protoporphyrin</a:t>
            </a:r>
            <a:r>
              <a:rPr lang="en-US" sz="3600" dirty="0" smtClean="0"/>
              <a:t>, which is a light absorbing intermediate molecule</a:t>
            </a:r>
          </a:p>
          <a:p>
            <a:r>
              <a:rPr lang="en-US" sz="3600" dirty="0" smtClean="0"/>
              <a:t>Unable to dissipate energy</a:t>
            </a:r>
          </a:p>
          <a:p>
            <a:r>
              <a:rPr lang="en-US" sz="3600" dirty="0" smtClean="0"/>
              <a:t>Forms singlet oxygen</a:t>
            </a:r>
          </a:p>
          <a:p>
            <a:r>
              <a:rPr lang="en-US" sz="3600" dirty="0" smtClean="0"/>
              <a:t>Lipid peroxidation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89694"/>
            <a:ext cx="2821021" cy="3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5966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7086600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Selectivity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Primarily metabolism</a:t>
            </a:r>
          </a:p>
          <a:p>
            <a:pPr lvl="1"/>
            <a:r>
              <a:rPr lang="en-US" dirty="0" smtClean="0"/>
              <a:t>Cleavage of the ether bond is the main mechanism</a:t>
            </a:r>
          </a:p>
          <a:p>
            <a:pPr lvl="1"/>
            <a:r>
              <a:rPr lang="en-US" dirty="0" smtClean="0"/>
              <a:t>Many herbicides mechanism not known or not reported</a:t>
            </a:r>
          </a:p>
          <a:p>
            <a:r>
              <a:rPr lang="en-US" dirty="0" smtClean="0"/>
              <a:t>Placement can be a method in perennial systems</a:t>
            </a:r>
          </a:p>
          <a:p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330</Words>
  <Application>Microsoft Office PowerPoint</Application>
  <PresentationFormat>On-screen Show (4:3)</PresentationFormat>
  <Paragraphs>54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Protox (PPO) Inhibitors</vt:lpstr>
      <vt:lpstr>Protox (PPO) Inhibitors</vt:lpstr>
      <vt:lpstr>History</vt:lpstr>
      <vt:lpstr>Mode of Action</vt:lpstr>
      <vt:lpstr>Mode of Action</vt:lpstr>
      <vt:lpstr>Symptomology</vt:lpstr>
      <vt:lpstr>Mechanism of Action</vt:lpstr>
      <vt:lpstr>PowerPoint Presentation</vt:lpstr>
      <vt:lpstr>Selectivity</vt:lpstr>
      <vt:lpstr>Resistance</vt:lpstr>
      <vt:lpstr>Chemistry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Protox (PPO) Inhibitors</dc:title>
  <dc:creator>Macdonald,Gregory E</dc:creator>
  <cp:lastModifiedBy>Greg</cp:lastModifiedBy>
  <cp:revision>13</cp:revision>
  <dcterms:created xsi:type="dcterms:W3CDTF">2013-03-15T10:45:42Z</dcterms:created>
  <dcterms:modified xsi:type="dcterms:W3CDTF">2015-04-07T15:26:08Z</dcterms:modified>
</cp:coreProperties>
</file>