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3" r:id="rId5"/>
    <p:sldId id="259" r:id="rId6"/>
    <p:sldId id="264" r:id="rId7"/>
    <p:sldId id="260" r:id="rId8"/>
    <p:sldId id="261" r:id="rId9"/>
    <p:sldId id="265" r:id="rId10"/>
    <p:sldId id="266" r:id="rId11"/>
    <p:sldId id="262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B930D-7101-46DE-A3BD-44F066A2C7DC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D40FE-6574-45E4-BAEB-09362187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92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D40FE-6574-45E4-BAEB-09362187BF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99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BAC1-5A9B-43DC-9E37-D2448DBBB642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716E-1ADD-4FCE-8B45-77319CC93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3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BAC1-5A9B-43DC-9E37-D2448DBBB642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716E-1ADD-4FCE-8B45-77319CC93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BAC1-5A9B-43DC-9E37-D2448DBBB642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716E-1ADD-4FCE-8B45-77319CC93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9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BAC1-5A9B-43DC-9E37-D2448DBBB642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716E-1ADD-4FCE-8B45-77319CC93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90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BAC1-5A9B-43DC-9E37-D2448DBBB642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716E-1ADD-4FCE-8B45-77319CC93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19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BAC1-5A9B-43DC-9E37-D2448DBBB642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716E-1ADD-4FCE-8B45-77319CC93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51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BAC1-5A9B-43DC-9E37-D2448DBBB642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716E-1ADD-4FCE-8B45-77319CC93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6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BAC1-5A9B-43DC-9E37-D2448DBBB642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716E-1ADD-4FCE-8B45-77319CC93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5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BAC1-5A9B-43DC-9E37-D2448DBBB642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716E-1ADD-4FCE-8B45-77319CC93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3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BAC1-5A9B-43DC-9E37-D2448DBBB642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716E-1ADD-4FCE-8B45-77319CC93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78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BAC1-5A9B-43DC-9E37-D2448DBBB642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716E-1ADD-4FCE-8B45-77319CC93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2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CBAC1-5A9B-43DC-9E37-D2448DBBB642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7716E-1ADD-4FCE-8B45-77319CC93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2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1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63575"/>
            <a:ext cx="8839200" cy="1470025"/>
          </a:xfrm>
        </p:spPr>
        <p:txBody>
          <a:bodyPr>
            <a:noAutofit/>
          </a:bodyPr>
          <a:lstStyle/>
          <a:p>
            <a:r>
              <a:rPr lang="en-US" sz="6000" dirty="0" smtClean="0"/>
              <a:t>Very Long Chain Fatty Acid Synthesis Inhibition (VLCFA)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2209800" cy="190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362200"/>
            <a:ext cx="22860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281265"/>
            <a:ext cx="2438400" cy="21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68" y="4333875"/>
            <a:ext cx="22860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09800"/>
            <a:ext cx="2286000" cy="197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62200"/>
            <a:ext cx="2133600" cy="1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294" y="3770805"/>
            <a:ext cx="1752600" cy="151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255" y="3689216"/>
            <a:ext cx="1995345" cy="172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083492"/>
            <a:ext cx="2057400" cy="177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128260"/>
            <a:ext cx="1828800" cy="157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61218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7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Safeners</a:t>
            </a:r>
            <a:r>
              <a:rPr lang="en-US" dirty="0" smtClean="0"/>
              <a:t> and Extenders for </a:t>
            </a:r>
            <a:r>
              <a:rPr lang="en-US" dirty="0" err="1" smtClean="0"/>
              <a:t>Thiocarbamates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Dichlormid</a:t>
            </a:r>
            <a:endParaRPr lang="en-US" dirty="0" smtClean="0"/>
          </a:p>
          <a:p>
            <a:pPr lvl="1"/>
            <a:r>
              <a:rPr lang="en-US" dirty="0" smtClean="0"/>
              <a:t>enhances sulfate metabolism which increases glutathione activity</a:t>
            </a:r>
          </a:p>
          <a:p>
            <a:pPr lvl="1"/>
            <a:r>
              <a:rPr lang="en-US" dirty="0" smtClean="0"/>
              <a:t>may act as a competitive inhibitor for uptake for EPTC</a:t>
            </a:r>
          </a:p>
          <a:p>
            <a:r>
              <a:rPr lang="en-US" dirty="0" err="1" smtClean="0"/>
              <a:t>Dietholate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microbial inhibitor used with EPTC and </a:t>
            </a:r>
            <a:r>
              <a:rPr lang="en-US" dirty="0" err="1" smtClean="0"/>
              <a:t>butylate</a:t>
            </a:r>
            <a:endParaRPr lang="en-US" dirty="0" smtClean="0"/>
          </a:p>
          <a:p>
            <a:pPr lvl="1"/>
            <a:r>
              <a:rPr lang="en-US" dirty="0"/>
              <a:t>c</a:t>
            </a:r>
            <a:r>
              <a:rPr lang="en-US" dirty="0" smtClean="0"/>
              <a:t>alled ‘extenders’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2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2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Safeners</a:t>
            </a:r>
            <a:r>
              <a:rPr lang="en-US" dirty="0" smtClean="0"/>
              <a:t> for </a:t>
            </a:r>
            <a:r>
              <a:rPr lang="en-US" dirty="0" err="1" smtClean="0"/>
              <a:t>Chloroacetamides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B</a:t>
            </a:r>
            <a:r>
              <a:rPr lang="en-US" dirty="0" err="1" smtClean="0"/>
              <a:t>enoxacor</a:t>
            </a:r>
            <a:r>
              <a:rPr lang="en-US" dirty="0" smtClean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applied in conjunction with </a:t>
            </a:r>
            <a:r>
              <a:rPr lang="en-US" dirty="0" err="1" smtClean="0"/>
              <a:t>metolachlor</a:t>
            </a:r>
            <a:r>
              <a:rPr lang="en-US" dirty="0" smtClean="0"/>
              <a:t> (20:1 ratio)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enhances the rate of S-</a:t>
            </a:r>
            <a:r>
              <a:rPr lang="en-US" dirty="0" err="1" smtClean="0"/>
              <a:t>metolachlor</a:t>
            </a:r>
            <a:r>
              <a:rPr lang="en-US" dirty="0" smtClean="0"/>
              <a:t> detoxification in corn and potatoes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activity includes removal of chlorine, subsequent glutathione conjugation and hydrolysis to an alcohol metabolite that is conjugated by glucose</a:t>
            </a:r>
          </a:p>
          <a:p>
            <a:r>
              <a:rPr lang="en-US" dirty="0" err="1" smtClean="0"/>
              <a:t>Dichlormid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specifically used with </a:t>
            </a:r>
            <a:r>
              <a:rPr lang="en-US" dirty="0" err="1" smtClean="0"/>
              <a:t>acetochlor</a:t>
            </a:r>
            <a:r>
              <a:rPr lang="en-US" dirty="0" smtClean="0"/>
              <a:t> (</a:t>
            </a:r>
            <a:r>
              <a:rPr lang="en-US" dirty="0" err="1" smtClean="0"/>
              <a:t>chloroacetamide</a:t>
            </a:r>
            <a:r>
              <a:rPr lang="en-US" dirty="0" smtClean="0"/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induces the synthesis of glutathione S-</a:t>
            </a:r>
            <a:r>
              <a:rPr lang="en-US" dirty="0" err="1" smtClean="0"/>
              <a:t>transferease</a:t>
            </a:r>
            <a:r>
              <a:rPr lang="en-US" dirty="0" smtClean="0"/>
              <a:t> </a:t>
            </a:r>
            <a:r>
              <a:rPr lang="en-US" dirty="0" err="1" smtClean="0"/>
              <a:t>isozymes</a:t>
            </a:r>
            <a:r>
              <a:rPr lang="en-US" dirty="0" smtClean="0"/>
              <a:t> which metabolize the herbicide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295728" y="1600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6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3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/>
              <a:t>Safeners</a:t>
            </a:r>
            <a:r>
              <a:rPr lang="en-US" sz="4800" dirty="0" smtClean="0"/>
              <a:t> for </a:t>
            </a:r>
            <a:r>
              <a:rPr lang="en-US" sz="4800" dirty="0" err="1" smtClean="0"/>
              <a:t>Chloroacetamides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dirty="0" err="1" smtClean="0"/>
              <a:t>Fenclorim</a:t>
            </a:r>
            <a:endParaRPr lang="en-US" sz="12800" dirty="0"/>
          </a:p>
          <a:p>
            <a:pPr>
              <a:buFont typeface="Wingdings" pitchFamily="2" charset="2"/>
              <a:buChar char="Ø"/>
            </a:pPr>
            <a:r>
              <a:rPr lang="en-US" sz="8000" dirty="0" smtClean="0"/>
              <a:t>used in conjunction with </a:t>
            </a:r>
            <a:r>
              <a:rPr lang="en-US" sz="8000" dirty="0" err="1" smtClean="0"/>
              <a:t>pretilachlor</a:t>
            </a:r>
            <a:r>
              <a:rPr lang="en-US" sz="8000" dirty="0" smtClean="0"/>
              <a:t> (</a:t>
            </a:r>
            <a:r>
              <a:rPr lang="en-US" sz="8000" dirty="0" err="1" smtClean="0"/>
              <a:t>chloroacetamide</a:t>
            </a:r>
            <a:r>
              <a:rPr lang="en-US" sz="8000" dirty="0" smtClean="0"/>
              <a:t>) to enhance GST activity in rice </a:t>
            </a:r>
          </a:p>
          <a:p>
            <a:pPr>
              <a:buFont typeface="Wingdings" pitchFamily="2" charset="2"/>
              <a:buChar char="Ø"/>
            </a:pPr>
            <a:r>
              <a:rPr lang="en-US" sz="8000" dirty="0" smtClean="0"/>
              <a:t>applied as a seed treatment</a:t>
            </a:r>
          </a:p>
          <a:p>
            <a:pPr>
              <a:buFont typeface="Wingdings" pitchFamily="2" charset="2"/>
              <a:buChar char="Ø"/>
            </a:pPr>
            <a:r>
              <a:rPr lang="en-US" sz="8000" dirty="0" err="1" smtClean="0"/>
              <a:t>pretilachlor</a:t>
            </a:r>
            <a:r>
              <a:rPr lang="en-US" sz="8000" dirty="0" smtClean="0"/>
              <a:t> and </a:t>
            </a:r>
            <a:r>
              <a:rPr lang="en-US" sz="8000" dirty="0" err="1" smtClean="0"/>
              <a:t>fenclorim</a:t>
            </a:r>
            <a:r>
              <a:rPr lang="en-US" sz="8000" dirty="0" smtClean="0"/>
              <a:t> not labeled for use in US</a:t>
            </a:r>
          </a:p>
          <a:p>
            <a:pPr marL="0" indent="0">
              <a:buNone/>
            </a:pPr>
            <a:r>
              <a:rPr lang="en-US" sz="12800" dirty="0" err="1" smtClean="0"/>
              <a:t>Fluxofenim</a:t>
            </a:r>
            <a:r>
              <a:rPr lang="en-US" sz="12800" dirty="0" smtClean="0"/>
              <a:t> </a:t>
            </a:r>
            <a:r>
              <a:rPr lang="en-US" sz="17600" dirty="0" smtClean="0"/>
              <a:t>- </a:t>
            </a:r>
            <a:r>
              <a:rPr lang="en-US" sz="12800" dirty="0" err="1" smtClean="0"/>
              <a:t>Concep</a:t>
            </a:r>
            <a:r>
              <a:rPr lang="en-US" sz="12800" dirty="0" smtClean="0"/>
              <a:t> III </a:t>
            </a:r>
          </a:p>
          <a:p>
            <a:pPr>
              <a:buFont typeface="Wingdings" pitchFamily="2" charset="2"/>
              <a:buChar char="Ø"/>
            </a:pPr>
            <a:r>
              <a:rPr lang="en-US" sz="8000" dirty="0" smtClean="0"/>
              <a:t>used as a </a:t>
            </a:r>
            <a:r>
              <a:rPr lang="en-US" sz="8000" dirty="0" err="1" smtClean="0"/>
              <a:t>safener</a:t>
            </a:r>
            <a:r>
              <a:rPr lang="en-US" sz="8000" dirty="0" smtClean="0"/>
              <a:t> for </a:t>
            </a:r>
            <a:r>
              <a:rPr lang="en-US" sz="8000" dirty="0" err="1" smtClean="0"/>
              <a:t>chloroacetamide</a:t>
            </a:r>
            <a:r>
              <a:rPr lang="en-US" sz="8000" dirty="0" smtClean="0"/>
              <a:t> herbicides in sorghum (primarily S-</a:t>
            </a:r>
            <a:r>
              <a:rPr lang="en-US" sz="8000" dirty="0" err="1" smtClean="0"/>
              <a:t>metolachlor</a:t>
            </a:r>
            <a:r>
              <a:rPr lang="en-US" sz="8000" dirty="0" smtClean="0"/>
              <a:t>) but will work for most </a:t>
            </a:r>
            <a:r>
              <a:rPr lang="en-US" sz="8000" dirty="0" err="1" smtClean="0"/>
              <a:t>chloroacetamides</a:t>
            </a:r>
            <a:endParaRPr lang="en-US" sz="8000" dirty="0" smtClean="0"/>
          </a:p>
          <a:p>
            <a:pPr>
              <a:buFont typeface="Wingdings" pitchFamily="2" charset="2"/>
              <a:buChar char="Ø"/>
            </a:pPr>
            <a:r>
              <a:rPr lang="en-US" sz="8000" dirty="0" smtClean="0"/>
              <a:t>used as a seed treatment for sorghum </a:t>
            </a:r>
            <a:r>
              <a:rPr lang="en-US" sz="8000" dirty="0" err="1" smtClean="0"/>
              <a:t>safening</a:t>
            </a:r>
            <a:r>
              <a:rPr lang="en-US" sz="8000" dirty="0" smtClean="0"/>
              <a:t> - 0.4 g-</a:t>
            </a:r>
            <a:r>
              <a:rPr lang="en-US" sz="8000" dirty="0" err="1" smtClean="0"/>
              <a:t>ai</a:t>
            </a:r>
            <a:r>
              <a:rPr lang="en-US" sz="8000" dirty="0" smtClean="0"/>
              <a:t>/kg of seed</a:t>
            </a:r>
          </a:p>
          <a:p>
            <a:pPr>
              <a:buFont typeface="Wingdings" pitchFamily="2" charset="2"/>
              <a:buChar char="Ø"/>
            </a:pPr>
            <a:r>
              <a:rPr lang="en-US" sz="8000" dirty="0" smtClean="0"/>
              <a:t>absorbed through seed coat of germinating sorghum seeds</a:t>
            </a:r>
          </a:p>
          <a:p>
            <a:pPr>
              <a:buFont typeface="Wingdings" pitchFamily="2" charset="2"/>
              <a:buChar char="Ø"/>
            </a:pPr>
            <a:r>
              <a:rPr lang="en-US" sz="8000" dirty="0" smtClean="0"/>
              <a:t>elevates glutathione S-</a:t>
            </a:r>
            <a:r>
              <a:rPr lang="en-US" sz="8000" dirty="0" err="1" smtClean="0"/>
              <a:t>transferase</a:t>
            </a:r>
            <a:r>
              <a:rPr lang="en-US" sz="8000" dirty="0" smtClean="0"/>
              <a:t> activity which increases herbicide metabolism</a:t>
            </a:r>
          </a:p>
          <a:p>
            <a:pPr marL="0" indent="0">
              <a:buNone/>
            </a:pPr>
            <a:r>
              <a:rPr lang="en-US" sz="12800" dirty="0" err="1" smtClean="0"/>
              <a:t>Fluorazole</a:t>
            </a:r>
            <a:r>
              <a:rPr lang="en-US" sz="12800" dirty="0" smtClean="0"/>
              <a:t> – Screen - no longer in use</a:t>
            </a:r>
          </a:p>
          <a:p>
            <a:pPr>
              <a:buFont typeface="Wingdings" pitchFamily="2" charset="2"/>
              <a:buChar char="Ø"/>
            </a:pPr>
            <a:r>
              <a:rPr lang="en-US" sz="8000" dirty="0" smtClean="0"/>
              <a:t>similar activity and use as </a:t>
            </a:r>
            <a:r>
              <a:rPr lang="en-US" sz="8000" dirty="0" err="1" smtClean="0"/>
              <a:t>Concep</a:t>
            </a:r>
            <a:r>
              <a:rPr lang="en-US" sz="8000" dirty="0" smtClean="0"/>
              <a:t> III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277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4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3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57200"/>
            <a:ext cx="4819650" cy="332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4419600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S-</a:t>
            </a:r>
            <a:r>
              <a:rPr lang="en-US" sz="5400" dirty="0" err="1" smtClean="0"/>
              <a:t>Metolachlor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Enantiomers</a:t>
            </a:r>
          </a:p>
          <a:p>
            <a:r>
              <a:rPr lang="en-US" dirty="0" smtClean="0"/>
              <a:t>Only S form active</a:t>
            </a:r>
          </a:p>
          <a:p>
            <a:r>
              <a:rPr lang="en-US" dirty="0" smtClean="0"/>
              <a:t>Original had both</a:t>
            </a:r>
          </a:p>
          <a:p>
            <a:r>
              <a:rPr lang="en-US" dirty="0" smtClean="0"/>
              <a:t>New formulation only S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43400"/>
            <a:ext cx="6359599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4068" y="15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7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Resistance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slow to develop…… &gt; 30 years (</a:t>
            </a:r>
            <a:r>
              <a:rPr lang="en-US" dirty="0" err="1" smtClean="0"/>
              <a:t>triallate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Inability to metabolize herbicide to active form</a:t>
            </a:r>
          </a:p>
          <a:p>
            <a:pPr lvl="1"/>
            <a:r>
              <a:rPr lang="en-US" dirty="0" smtClean="0"/>
              <a:t>Called “loss of function” mutants</a:t>
            </a:r>
          </a:p>
          <a:p>
            <a:pPr lvl="1"/>
            <a:r>
              <a:rPr lang="en-US" dirty="0" err="1" smtClean="0"/>
              <a:t>Thiocarbamates</a:t>
            </a:r>
            <a:endParaRPr lang="en-US" dirty="0" smtClean="0"/>
          </a:p>
          <a:p>
            <a:r>
              <a:rPr lang="en-US" dirty="0" err="1" smtClean="0"/>
              <a:t>Chloroacetamides</a:t>
            </a:r>
            <a:endParaRPr lang="en-US" dirty="0" smtClean="0"/>
          </a:p>
          <a:p>
            <a:pPr lvl="1"/>
            <a:r>
              <a:rPr lang="en-US" dirty="0" smtClean="0"/>
              <a:t>Enhanced metabolism in </a:t>
            </a:r>
            <a:r>
              <a:rPr lang="en-US" dirty="0" err="1" smtClean="0"/>
              <a:t>barnyardgrass</a:t>
            </a:r>
            <a:r>
              <a:rPr lang="en-US" dirty="0" smtClean="0"/>
              <a:t> and </a:t>
            </a:r>
            <a:r>
              <a:rPr lang="en-US" smtClean="0"/>
              <a:t>rigid ryegrass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2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VLCFA Inhibitors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Acetamides</a:t>
            </a:r>
            <a:r>
              <a:rPr lang="en-US" dirty="0" smtClean="0"/>
              <a:t> – </a:t>
            </a:r>
            <a:r>
              <a:rPr lang="en-US" dirty="0" err="1" smtClean="0"/>
              <a:t>napropamide</a:t>
            </a:r>
            <a:r>
              <a:rPr lang="en-US" dirty="0" smtClean="0"/>
              <a:t>, etc. (3)</a:t>
            </a:r>
          </a:p>
          <a:p>
            <a:r>
              <a:rPr lang="en-US" dirty="0" err="1" smtClean="0"/>
              <a:t>Chloroacetamides</a:t>
            </a:r>
            <a:r>
              <a:rPr lang="en-US" dirty="0" smtClean="0"/>
              <a:t> (12)</a:t>
            </a:r>
          </a:p>
          <a:p>
            <a:pPr lvl="1"/>
            <a:r>
              <a:rPr lang="en-US" dirty="0" err="1" smtClean="0"/>
              <a:t>Alachlor</a:t>
            </a:r>
            <a:r>
              <a:rPr lang="en-US" dirty="0" smtClean="0"/>
              <a:t>, </a:t>
            </a:r>
            <a:r>
              <a:rPr lang="en-US" dirty="0" err="1" smtClean="0"/>
              <a:t>metolachlor</a:t>
            </a:r>
            <a:r>
              <a:rPr lang="en-US" dirty="0" smtClean="0"/>
              <a:t>, </a:t>
            </a:r>
            <a:r>
              <a:rPr lang="en-US" dirty="0" err="1" smtClean="0"/>
              <a:t>acetochlor</a:t>
            </a:r>
            <a:r>
              <a:rPr lang="en-US" dirty="0" smtClean="0"/>
              <a:t>, </a:t>
            </a:r>
            <a:r>
              <a:rPr lang="en-US" dirty="0" err="1" smtClean="0"/>
              <a:t>propachlor</a:t>
            </a:r>
            <a:r>
              <a:rPr lang="en-US" dirty="0" smtClean="0"/>
              <a:t>, </a:t>
            </a:r>
            <a:r>
              <a:rPr lang="en-US" dirty="0" err="1" smtClean="0"/>
              <a:t>dimethanamid</a:t>
            </a:r>
            <a:r>
              <a:rPr lang="en-US" dirty="0" smtClean="0"/>
              <a:t>, </a:t>
            </a:r>
            <a:r>
              <a:rPr lang="en-US" dirty="0" err="1" smtClean="0"/>
              <a:t>butachlor</a:t>
            </a:r>
            <a:r>
              <a:rPr lang="en-US" dirty="0" smtClean="0"/>
              <a:t>…………..</a:t>
            </a:r>
          </a:p>
          <a:p>
            <a:r>
              <a:rPr lang="en-US" dirty="0" err="1" smtClean="0"/>
              <a:t>Oxyacetamides</a:t>
            </a:r>
            <a:r>
              <a:rPr lang="en-US" dirty="0" smtClean="0"/>
              <a:t> – </a:t>
            </a:r>
            <a:r>
              <a:rPr lang="en-US" dirty="0" err="1" smtClean="0"/>
              <a:t>flufenacet</a:t>
            </a:r>
            <a:r>
              <a:rPr lang="en-US" dirty="0" smtClean="0"/>
              <a:t>, </a:t>
            </a:r>
            <a:r>
              <a:rPr lang="en-US" dirty="0" err="1" smtClean="0"/>
              <a:t>mefenacet</a:t>
            </a:r>
            <a:r>
              <a:rPr lang="en-US" dirty="0" smtClean="0"/>
              <a:t> (2)</a:t>
            </a:r>
          </a:p>
          <a:p>
            <a:pPr lvl="0"/>
            <a:r>
              <a:rPr lang="en-US" dirty="0" err="1">
                <a:solidFill>
                  <a:prstClr val="black"/>
                </a:solidFill>
              </a:rPr>
              <a:t>Benzofuranes</a:t>
            </a:r>
            <a:r>
              <a:rPr lang="en-US" dirty="0">
                <a:solidFill>
                  <a:prstClr val="black"/>
                </a:solidFill>
              </a:rPr>
              <a:t> – </a:t>
            </a:r>
            <a:r>
              <a:rPr lang="en-US" dirty="0" err="1">
                <a:solidFill>
                  <a:prstClr val="black"/>
                </a:solidFill>
              </a:rPr>
              <a:t>ethofumesate</a:t>
            </a:r>
            <a:r>
              <a:rPr lang="en-US" dirty="0">
                <a:solidFill>
                  <a:prstClr val="black"/>
                </a:solidFill>
              </a:rPr>
              <a:t> (2)</a:t>
            </a:r>
          </a:p>
          <a:p>
            <a:r>
              <a:rPr lang="en-US" dirty="0" err="1" smtClean="0"/>
              <a:t>Tetrazolinones</a:t>
            </a:r>
            <a:r>
              <a:rPr lang="en-US" dirty="0" smtClean="0"/>
              <a:t> – </a:t>
            </a:r>
            <a:r>
              <a:rPr lang="en-US" dirty="0" err="1" smtClean="0"/>
              <a:t>fentrazamide</a:t>
            </a:r>
            <a:r>
              <a:rPr lang="en-US" dirty="0" smtClean="0"/>
              <a:t> (1)</a:t>
            </a:r>
          </a:p>
          <a:p>
            <a:r>
              <a:rPr lang="en-US" dirty="0" err="1" smtClean="0"/>
              <a:t>Thiocarbamates</a:t>
            </a:r>
            <a:r>
              <a:rPr lang="en-US" dirty="0" smtClean="0"/>
              <a:t> – (13)</a:t>
            </a:r>
          </a:p>
          <a:p>
            <a:pPr lvl="1"/>
            <a:r>
              <a:rPr lang="en-US" dirty="0" smtClean="0"/>
              <a:t>EPTC, </a:t>
            </a:r>
            <a:r>
              <a:rPr lang="en-US" dirty="0" err="1" smtClean="0"/>
              <a:t>pebulate</a:t>
            </a:r>
            <a:r>
              <a:rPr lang="en-US" dirty="0" smtClean="0"/>
              <a:t>, </a:t>
            </a:r>
            <a:r>
              <a:rPr lang="en-US" dirty="0" err="1" smtClean="0"/>
              <a:t>butylate</a:t>
            </a:r>
            <a:r>
              <a:rPr lang="en-US" dirty="0" smtClean="0"/>
              <a:t>, </a:t>
            </a:r>
            <a:r>
              <a:rPr lang="en-US" dirty="0" err="1" smtClean="0"/>
              <a:t>vernolate</a:t>
            </a:r>
            <a:r>
              <a:rPr lang="en-US" dirty="0" smtClean="0"/>
              <a:t>, </a:t>
            </a:r>
            <a:r>
              <a:rPr lang="en-US" dirty="0" err="1" smtClean="0"/>
              <a:t>triallate</a:t>
            </a:r>
            <a:r>
              <a:rPr lang="en-US" dirty="0" smtClean="0"/>
              <a:t>, </a:t>
            </a:r>
            <a:r>
              <a:rPr lang="en-US" dirty="0" err="1" smtClean="0"/>
              <a:t>molinate</a:t>
            </a:r>
            <a:r>
              <a:rPr lang="en-US" dirty="0" smtClean="0"/>
              <a:t>, </a:t>
            </a:r>
            <a:r>
              <a:rPr lang="en-US" dirty="0" err="1" smtClean="0"/>
              <a:t>cycloate</a:t>
            </a:r>
            <a:endParaRPr lang="en-US" dirty="0" smtClean="0"/>
          </a:p>
          <a:p>
            <a:r>
              <a:rPr lang="en-US" dirty="0" smtClean="0"/>
              <a:t>Additional herbicides (6)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29600" y="15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7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3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VLCFA 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only on seedling shoots and roots</a:t>
            </a:r>
          </a:p>
          <a:p>
            <a:r>
              <a:rPr lang="en-US" dirty="0" smtClean="0"/>
              <a:t>Pre-emergence and pre-plant incorporated</a:t>
            </a:r>
          </a:p>
          <a:p>
            <a:r>
              <a:rPr lang="en-US" dirty="0" smtClean="0"/>
              <a:t>Essentially non-mobile in soil, but some movement is possible with certain </a:t>
            </a:r>
            <a:r>
              <a:rPr lang="en-US" dirty="0" err="1" smtClean="0"/>
              <a:t>chloro-acetamides</a:t>
            </a:r>
            <a:endParaRPr lang="en-US" dirty="0" smtClean="0"/>
          </a:p>
          <a:p>
            <a:r>
              <a:rPr lang="en-US" dirty="0" smtClean="0"/>
              <a:t>Very low water solubility restricts </a:t>
            </a:r>
            <a:r>
              <a:rPr lang="en-US" dirty="0" err="1" smtClean="0"/>
              <a:t>apoplastic</a:t>
            </a:r>
            <a:r>
              <a:rPr lang="en-US" dirty="0" smtClean="0"/>
              <a:t> movement, coupled with immediate activity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4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Mode of Action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Absorption of herbicide into seedling roots and shoot tissue</a:t>
            </a:r>
          </a:p>
          <a:p>
            <a:pPr lvl="1"/>
            <a:r>
              <a:rPr lang="en-US" dirty="0" smtClean="0"/>
              <a:t>Some movement via soil water uptake</a:t>
            </a:r>
          </a:p>
          <a:p>
            <a:pPr lvl="1"/>
            <a:r>
              <a:rPr lang="en-US" dirty="0" smtClean="0"/>
              <a:t>Most likely most uptake by roots growing and direct contact </a:t>
            </a:r>
          </a:p>
          <a:p>
            <a:r>
              <a:rPr lang="en-US" dirty="0" smtClean="0"/>
              <a:t>Most affected plants don’t emerge from soil</a:t>
            </a:r>
          </a:p>
          <a:p>
            <a:r>
              <a:rPr lang="en-US" dirty="0" smtClean="0"/>
              <a:t>Symptoms a result of damage to growth areas, manifesting as the plant grows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29600" y="900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4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8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6007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06" y="3934837"/>
            <a:ext cx="3878094" cy="288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98125" y="735600"/>
            <a:ext cx="376754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2399"/>
            <a:ext cx="4267200" cy="285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53100" y="1870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0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15400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7864" y="389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9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76200"/>
            <a:ext cx="5410200" cy="672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77850"/>
            <a:ext cx="3465513" cy="641350"/>
          </a:xfrm>
        </p:spPr>
        <p:txBody>
          <a:bodyPr>
            <a:noAutofit/>
          </a:bodyPr>
          <a:lstStyle/>
          <a:p>
            <a:pPr algn="ctr"/>
            <a:r>
              <a:rPr lang="en-US" sz="4000" b="0" dirty="0" smtClean="0"/>
              <a:t>Mechanism of Action</a:t>
            </a:r>
            <a:endParaRPr lang="en-US" sz="4000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27450" y="273050"/>
            <a:ext cx="5111750" cy="58531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1219200"/>
            <a:ext cx="3962400" cy="5105400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Elongases</a:t>
            </a:r>
            <a:r>
              <a:rPr lang="en-US" sz="2000" dirty="0" smtClean="0"/>
              <a:t> are enzymes that catalyze the formation of long chain fatty acids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C18 fatty acids are transported from the chloroplast to the endoplasmic reticulum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Elongases</a:t>
            </a:r>
            <a:r>
              <a:rPr lang="en-US" sz="2000" dirty="0" smtClean="0"/>
              <a:t> add a 2 carbon unit to lengthen the fatty acid chain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4 clustered enzymes act in series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Herbicides block the first enzyme, VLCFA synthase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Competes with the substrate, </a:t>
            </a:r>
            <a:r>
              <a:rPr lang="en-US" sz="2000" dirty="0" err="1" smtClean="0"/>
              <a:t>malonyl</a:t>
            </a:r>
            <a:r>
              <a:rPr lang="en-US" sz="2000" dirty="0" smtClean="0"/>
              <a:t>-CoA for binding and eventually becomes irreversible</a:t>
            </a:r>
            <a:endParaRPr lang="en-US" sz="20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5800" y="1108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Mode/Mechanism of Action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Elongation step is blocked, pointing to </a:t>
            </a:r>
            <a:r>
              <a:rPr lang="en-US" dirty="0" err="1" smtClean="0"/>
              <a:t>elongases</a:t>
            </a:r>
            <a:r>
              <a:rPr lang="en-US" dirty="0" smtClean="0"/>
              <a:t> as the critical step</a:t>
            </a:r>
          </a:p>
          <a:p>
            <a:r>
              <a:rPr lang="en-US" dirty="0" smtClean="0"/>
              <a:t>Most evidence points to VLCFA synthase as the target enzyme for all in this classification</a:t>
            </a:r>
          </a:p>
          <a:p>
            <a:r>
              <a:rPr lang="en-US" dirty="0" err="1" smtClean="0"/>
              <a:t>Thiocarbamates</a:t>
            </a:r>
            <a:r>
              <a:rPr lang="en-US" dirty="0" smtClean="0"/>
              <a:t> must be metabolized to an active form by </a:t>
            </a:r>
            <a:r>
              <a:rPr lang="en-US" dirty="0" err="1" smtClean="0"/>
              <a:t>sulfoxidase</a:t>
            </a:r>
            <a:r>
              <a:rPr lang="en-US" dirty="0" smtClean="0"/>
              <a:t> enzymes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01000" y="1371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Selectivity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Primarily placement of the herbicide within the top layer of soil</a:t>
            </a:r>
          </a:p>
          <a:p>
            <a:pPr lvl="1"/>
            <a:r>
              <a:rPr lang="en-US" dirty="0" smtClean="0"/>
              <a:t>Contacts small seeded weeds such as pigweeds, Florida </a:t>
            </a:r>
            <a:r>
              <a:rPr lang="en-US" dirty="0" err="1" smtClean="0"/>
              <a:t>pusley</a:t>
            </a:r>
            <a:r>
              <a:rPr lang="en-US" dirty="0" smtClean="0"/>
              <a:t>, and most grasses</a:t>
            </a:r>
          </a:p>
          <a:p>
            <a:pPr lvl="1"/>
            <a:r>
              <a:rPr lang="en-US" dirty="0" smtClean="0"/>
              <a:t>Crop plants are planted below the treated zone, thus limiting uptake of the herbicide</a:t>
            </a:r>
          </a:p>
          <a:p>
            <a:r>
              <a:rPr lang="en-US" dirty="0" err="1" smtClean="0"/>
              <a:t>Chloroacetamides</a:t>
            </a:r>
            <a:r>
              <a:rPr lang="en-US" dirty="0" smtClean="0"/>
              <a:t> – some crops have ability to metabolize herbicides via glutathione conjugation (corn)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4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575</Words>
  <Application>Microsoft Office PowerPoint</Application>
  <PresentationFormat>On-screen Show (4:3)</PresentationFormat>
  <Paragraphs>79</Paragraphs>
  <Slides>14</Slides>
  <Notes>1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Very Long Chain Fatty Acid Synthesis Inhibition (VLCFA)</vt:lpstr>
      <vt:lpstr>VLCFA Inhibitors</vt:lpstr>
      <vt:lpstr>VLCFA Inhibitors</vt:lpstr>
      <vt:lpstr>Mode of Action</vt:lpstr>
      <vt:lpstr>PowerPoint Presentation</vt:lpstr>
      <vt:lpstr>PowerPoint Presentation</vt:lpstr>
      <vt:lpstr>Mechanism of Action</vt:lpstr>
      <vt:lpstr>Mode/Mechanism of Action</vt:lpstr>
      <vt:lpstr>Selectivity</vt:lpstr>
      <vt:lpstr>Safeners and Extenders for Thiocarbamates</vt:lpstr>
      <vt:lpstr>Safeners for Chloroacetamides</vt:lpstr>
      <vt:lpstr>Safeners for Chloroacetamides</vt:lpstr>
      <vt:lpstr>S-Metolachlor</vt:lpstr>
      <vt:lpstr>Resistance Mechanisms</vt:lpstr>
    </vt:vector>
  </TitlesOfParts>
  <Company>UF/IFAS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Very Long Chain Fatty Acid Synthesis Inhibition (VLCFA)</dc:title>
  <dc:creator>Macdonald,Gregory E</dc:creator>
  <cp:lastModifiedBy>Greg</cp:lastModifiedBy>
  <cp:revision>30</cp:revision>
  <dcterms:created xsi:type="dcterms:W3CDTF">2013-02-14T15:36:11Z</dcterms:created>
  <dcterms:modified xsi:type="dcterms:W3CDTF">2015-04-07T16:04:03Z</dcterms:modified>
</cp:coreProperties>
</file>